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6"/>
  </p:notesMasterIdLst>
  <p:sldIdLst>
    <p:sldId id="2507" r:id="rId2"/>
    <p:sldId id="2506" r:id="rId3"/>
    <p:sldId id="2508" r:id="rId4"/>
    <p:sldId id="2509" r:id="rId5"/>
    <p:sldId id="2510" r:id="rId6"/>
    <p:sldId id="2512" r:id="rId7"/>
    <p:sldId id="2769" r:id="rId8"/>
    <p:sldId id="2513" r:id="rId9"/>
    <p:sldId id="2514" r:id="rId10"/>
    <p:sldId id="2515" r:id="rId11"/>
    <p:sldId id="2516" r:id="rId12"/>
    <p:sldId id="2517" r:id="rId13"/>
    <p:sldId id="2768" r:id="rId14"/>
    <p:sldId id="2518" r:id="rId15"/>
    <p:sldId id="2519" r:id="rId16"/>
    <p:sldId id="2520" r:id="rId17"/>
    <p:sldId id="5985" r:id="rId18"/>
    <p:sldId id="5986" r:id="rId19"/>
    <p:sldId id="2523" r:id="rId20"/>
    <p:sldId id="2524" r:id="rId21"/>
    <p:sldId id="2525" r:id="rId22"/>
    <p:sldId id="2526" r:id="rId23"/>
    <p:sldId id="2527" r:id="rId24"/>
    <p:sldId id="2528" r:id="rId25"/>
    <p:sldId id="2529" r:id="rId26"/>
    <p:sldId id="2530" r:id="rId27"/>
    <p:sldId id="2531" r:id="rId28"/>
    <p:sldId id="2532" r:id="rId29"/>
    <p:sldId id="2533" r:id="rId30"/>
    <p:sldId id="2534" r:id="rId31"/>
    <p:sldId id="2535" r:id="rId32"/>
    <p:sldId id="2771" r:id="rId33"/>
    <p:sldId id="2537" r:id="rId34"/>
    <p:sldId id="2538" r:id="rId35"/>
    <p:sldId id="2539" r:id="rId36"/>
    <p:sldId id="2540" r:id="rId37"/>
    <p:sldId id="2541" r:id="rId38"/>
    <p:sldId id="2542" r:id="rId39"/>
    <p:sldId id="2543" r:id="rId40"/>
    <p:sldId id="2772" r:id="rId41"/>
    <p:sldId id="2545" r:id="rId42"/>
    <p:sldId id="2546" r:id="rId43"/>
    <p:sldId id="2547" r:id="rId44"/>
    <p:sldId id="2548" r:id="rId45"/>
    <p:sldId id="2549" r:id="rId46"/>
    <p:sldId id="2550" r:id="rId47"/>
    <p:sldId id="2551" r:id="rId48"/>
    <p:sldId id="2552" r:id="rId49"/>
    <p:sldId id="2553" r:id="rId50"/>
    <p:sldId id="2773" r:id="rId51"/>
    <p:sldId id="2554" r:id="rId52"/>
    <p:sldId id="2555" r:id="rId53"/>
    <p:sldId id="2556" r:id="rId54"/>
    <p:sldId id="2557" r:id="rId55"/>
    <p:sldId id="2558" r:id="rId56"/>
    <p:sldId id="2559" r:id="rId57"/>
    <p:sldId id="2560" r:id="rId58"/>
    <p:sldId id="2561" r:id="rId59"/>
    <p:sldId id="2562" r:id="rId60"/>
    <p:sldId id="2563" r:id="rId61"/>
    <p:sldId id="2564" r:id="rId62"/>
    <p:sldId id="2565" r:id="rId63"/>
    <p:sldId id="2566" r:id="rId64"/>
    <p:sldId id="2567" r:id="rId65"/>
    <p:sldId id="2568" r:id="rId66"/>
    <p:sldId id="2569" r:id="rId67"/>
    <p:sldId id="2570" r:id="rId68"/>
    <p:sldId id="2571" r:id="rId69"/>
    <p:sldId id="2572" r:id="rId70"/>
    <p:sldId id="2573" r:id="rId71"/>
    <p:sldId id="2574" r:id="rId72"/>
    <p:sldId id="2575" r:id="rId73"/>
    <p:sldId id="2576" r:id="rId74"/>
    <p:sldId id="2577" r:id="rId75"/>
    <p:sldId id="2578" r:id="rId76"/>
    <p:sldId id="2579" r:id="rId77"/>
    <p:sldId id="2580" r:id="rId78"/>
    <p:sldId id="2581" r:id="rId79"/>
    <p:sldId id="2582" r:id="rId80"/>
    <p:sldId id="2583" r:id="rId81"/>
    <p:sldId id="2584" r:id="rId82"/>
    <p:sldId id="2585" r:id="rId83"/>
    <p:sldId id="2586" r:id="rId84"/>
    <p:sldId id="2587" r:id="rId85"/>
    <p:sldId id="2588" r:id="rId86"/>
    <p:sldId id="2589" r:id="rId87"/>
    <p:sldId id="2590" r:id="rId88"/>
    <p:sldId id="2591" r:id="rId89"/>
    <p:sldId id="2592" r:id="rId90"/>
    <p:sldId id="2593" r:id="rId91"/>
    <p:sldId id="2774" r:id="rId92"/>
    <p:sldId id="2594" r:id="rId93"/>
    <p:sldId id="2775" r:id="rId94"/>
    <p:sldId id="2595" r:id="rId95"/>
    <p:sldId id="2596" r:id="rId96"/>
    <p:sldId id="2597" r:id="rId97"/>
    <p:sldId id="2598" r:id="rId98"/>
    <p:sldId id="2599" r:id="rId99"/>
    <p:sldId id="2600" r:id="rId100"/>
    <p:sldId id="2601" r:id="rId101"/>
    <p:sldId id="2602" r:id="rId102"/>
    <p:sldId id="2603" r:id="rId103"/>
    <p:sldId id="2776" r:id="rId104"/>
    <p:sldId id="2604" r:id="rId105"/>
    <p:sldId id="2605" r:id="rId106"/>
    <p:sldId id="2606" r:id="rId107"/>
    <p:sldId id="2607" r:id="rId108"/>
    <p:sldId id="2608" r:id="rId109"/>
    <p:sldId id="2609" r:id="rId110"/>
    <p:sldId id="2610" r:id="rId111"/>
    <p:sldId id="2611" r:id="rId112"/>
    <p:sldId id="2612" r:id="rId113"/>
    <p:sldId id="2613" r:id="rId114"/>
    <p:sldId id="2614" r:id="rId115"/>
    <p:sldId id="2615" r:id="rId116"/>
    <p:sldId id="2616" r:id="rId117"/>
    <p:sldId id="2617" r:id="rId118"/>
    <p:sldId id="2618" r:id="rId119"/>
    <p:sldId id="2619" r:id="rId120"/>
    <p:sldId id="2620" r:id="rId121"/>
    <p:sldId id="2621" r:id="rId122"/>
    <p:sldId id="2622" r:id="rId123"/>
    <p:sldId id="2623" r:id="rId124"/>
    <p:sldId id="2624" r:id="rId125"/>
    <p:sldId id="2777" r:id="rId126"/>
    <p:sldId id="2625" r:id="rId127"/>
    <p:sldId id="2626" r:id="rId128"/>
    <p:sldId id="2627" r:id="rId129"/>
    <p:sldId id="2778" r:id="rId130"/>
    <p:sldId id="2628" r:id="rId131"/>
    <p:sldId id="2629" r:id="rId132"/>
    <p:sldId id="2630" r:id="rId133"/>
    <p:sldId id="2631" r:id="rId134"/>
    <p:sldId id="2632" r:id="rId135"/>
    <p:sldId id="2633" r:id="rId136"/>
    <p:sldId id="2779" r:id="rId137"/>
    <p:sldId id="2634" r:id="rId138"/>
    <p:sldId id="2635" r:id="rId139"/>
    <p:sldId id="2780" r:id="rId140"/>
    <p:sldId id="2636" r:id="rId141"/>
    <p:sldId id="2637" r:id="rId142"/>
    <p:sldId id="2638" r:id="rId143"/>
    <p:sldId id="2639" r:id="rId144"/>
    <p:sldId id="2781" r:id="rId145"/>
    <p:sldId id="2640" r:id="rId146"/>
    <p:sldId id="2641" r:id="rId147"/>
    <p:sldId id="2642" r:id="rId148"/>
    <p:sldId id="2643" r:id="rId149"/>
    <p:sldId id="2644" r:id="rId150"/>
    <p:sldId id="2645" r:id="rId151"/>
    <p:sldId id="2646" r:id="rId152"/>
    <p:sldId id="2647" r:id="rId153"/>
    <p:sldId id="2648" r:id="rId154"/>
    <p:sldId id="2649" r:id="rId155"/>
    <p:sldId id="2650" r:id="rId156"/>
    <p:sldId id="2651" r:id="rId157"/>
    <p:sldId id="2652" r:id="rId158"/>
    <p:sldId id="2653" r:id="rId159"/>
    <p:sldId id="2654" r:id="rId160"/>
    <p:sldId id="2655" r:id="rId161"/>
    <p:sldId id="2656" r:id="rId162"/>
    <p:sldId id="2657" r:id="rId163"/>
    <p:sldId id="2658" r:id="rId164"/>
    <p:sldId id="2659" r:id="rId165"/>
    <p:sldId id="2660" r:id="rId166"/>
    <p:sldId id="2661" r:id="rId167"/>
    <p:sldId id="2782" r:id="rId168"/>
    <p:sldId id="2662" r:id="rId169"/>
    <p:sldId id="2663" r:id="rId170"/>
    <p:sldId id="2664" r:id="rId171"/>
    <p:sldId id="2665" r:id="rId172"/>
    <p:sldId id="2666" r:id="rId173"/>
    <p:sldId id="2667" r:id="rId174"/>
    <p:sldId id="2668" r:id="rId175"/>
    <p:sldId id="2669" r:id="rId176"/>
    <p:sldId id="2670" r:id="rId177"/>
    <p:sldId id="2671" r:id="rId178"/>
    <p:sldId id="2783" r:id="rId179"/>
    <p:sldId id="2672" r:id="rId180"/>
    <p:sldId id="2673" r:id="rId181"/>
    <p:sldId id="2674" r:id="rId182"/>
    <p:sldId id="2784" r:id="rId183"/>
    <p:sldId id="2676" r:id="rId184"/>
    <p:sldId id="2677" r:id="rId185"/>
    <p:sldId id="2678" r:id="rId186"/>
    <p:sldId id="2679" r:id="rId187"/>
    <p:sldId id="2680" r:id="rId188"/>
    <p:sldId id="2681" r:id="rId189"/>
    <p:sldId id="2682" r:id="rId190"/>
    <p:sldId id="2683" r:id="rId191"/>
    <p:sldId id="2785" r:id="rId192"/>
    <p:sldId id="2684" r:id="rId193"/>
    <p:sldId id="2685" r:id="rId194"/>
    <p:sldId id="2686" r:id="rId195"/>
    <p:sldId id="2687" r:id="rId196"/>
    <p:sldId id="2688" r:id="rId197"/>
    <p:sldId id="2786" r:id="rId198"/>
    <p:sldId id="2689" r:id="rId199"/>
    <p:sldId id="2690" r:id="rId200"/>
    <p:sldId id="2691" r:id="rId201"/>
    <p:sldId id="2692" r:id="rId202"/>
    <p:sldId id="2787" r:id="rId203"/>
    <p:sldId id="2693" r:id="rId204"/>
    <p:sldId id="2694" r:id="rId205"/>
    <p:sldId id="2695" r:id="rId206"/>
    <p:sldId id="2696" r:id="rId207"/>
    <p:sldId id="2697" r:id="rId208"/>
    <p:sldId id="2698" r:id="rId209"/>
    <p:sldId id="2699" r:id="rId210"/>
    <p:sldId id="2700" r:id="rId211"/>
    <p:sldId id="2701" r:id="rId212"/>
    <p:sldId id="2702" r:id="rId213"/>
    <p:sldId id="2703" r:id="rId214"/>
    <p:sldId id="2704" r:id="rId215"/>
    <p:sldId id="2705" r:id="rId216"/>
    <p:sldId id="2706" r:id="rId217"/>
    <p:sldId id="2707" r:id="rId218"/>
    <p:sldId id="2708" r:id="rId219"/>
    <p:sldId id="2709" r:id="rId220"/>
    <p:sldId id="2710" r:id="rId221"/>
    <p:sldId id="2711" r:id="rId222"/>
    <p:sldId id="2788" r:id="rId223"/>
    <p:sldId id="2713" r:id="rId224"/>
    <p:sldId id="2714" r:id="rId225"/>
    <p:sldId id="2715" r:id="rId226"/>
    <p:sldId id="2716" r:id="rId227"/>
    <p:sldId id="2717" r:id="rId228"/>
    <p:sldId id="2718" r:id="rId229"/>
    <p:sldId id="2789" r:id="rId230"/>
    <p:sldId id="2790" r:id="rId231"/>
    <p:sldId id="2792" r:id="rId232"/>
    <p:sldId id="2791" r:id="rId233"/>
    <p:sldId id="2721" r:id="rId234"/>
    <p:sldId id="2722" r:id="rId235"/>
    <p:sldId id="2723" r:id="rId236"/>
    <p:sldId id="2724" r:id="rId237"/>
    <p:sldId id="2725" r:id="rId238"/>
    <p:sldId id="2726" r:id="rId239"/>
    <p:sldId id="2727" r:id="rId240"/>
    <p:sldId id="2728" r:id="rId241"/>
    <p:sldId id="2729" r:id="rId242"/>
    <p:sldId id="2793" r:id="rId243"/>
    <p:sldId id="2730" r:id="rId244"/>
    <p:sldId id="2731" r:id="rId245"/>
    <p:sldId id="2732" r:id="rId246"/>
    <p:sldId id="2733" r:id="rId247"/>
    <p:sldId id="2794" r:id="rId248"/>
    <p:sldId id="2734" r:id="rId249"/>
    <p:sldId id="2735" r:id="rId250"/>
    <p:sldId id="2795" r:id="rId251"/>
    <p:sldId id="2737" r:id="rId252"/>
    <p:sldId id="2738" r:id="rId253"/>
    <p:sldId id="2796" r:id="rId254"/>
    <p:sldId id="2739" r:id="rId255"/>
    <p:sldId id="2740" r:id="rId256"/>
    <p:sldId id="2741" r:id="rId257"/>
    <p:sldId id="2742" r:id="rId258"/>
    <p:sldId id="2743" r:id="rId259"/>
    <p:sldId id="2744" r:id="rId260"/>
    <p:sldId id="2745" r:id="rId261"/>
    <p:sldId id="2746" r:id="rId262"/>
    <p:sldId id="2747" r:id="rId263"/>
    <p:sldId id="2748" r:id="rId264"/>
    <p:sldId id="2749" r:id="rId2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4548" autoAdjust="0"/>
  </p:normalViewPr>
  <p:slideViewPr>
    <p:cSldViewPr snapToGrid="0">
      <p:cViewPr varScale="1">
        <p:scale>
          <a:sx n="86" d="100"/>
          <a:sy n="86" d="100"/>
        </p:scale>
        <p:origin x="533" y="62"/>
      </p:cViewPr>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270" Type="http://schemas.openxmlformats.org/officeDocument/2006/relationships/tableStyles" Target="tableStyle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notesMaster" Target="notesMasters/notesMaster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6" Type="http://schemas.openxmlformats.org/officeDocument/2006/relationships/image" Target="../media/image42.wmf"/><Relationship Id="rId5" Type="http://schemas.openxmlformats.org/officeDocument/2006/relationships/image" Target="../media/image41.wmf"/><Relationship Id="rId4" Type="http://schemas.openxmlformats.org/officeDocument/2006/relationships/image" Target="../media/image4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38.wmf"/><Relationship Id="rId4"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38.wmf"/><Relationship Id="rId5" Type="http://schemas.openxmlformats.org/officeDocument/2006/relationships/image" Target="../media/image49.wmf"/><Relationship Id="rId4" Type="http://schemas.openxmlformats.org/officeDocument/2006/relationships/image" Target="../media/image4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BB1436-BB5F-46B6-99CB-37A835413A5C}" type="datetimeFigureOut">
              <a:rPr lang="zh-CN" altLang="en-US" smtClean="0"/>
              <a:t>2020/6/8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B8C8C5-B9E1-401C-9CC7-4EBAB5781627}" type="slidenum">
              <a:rPr lang="zh-CN" altLang="en-US" smtClean="0"/>
              <a:t>‹#›</a:t>
            </a:fld>
            <a:endParaRPr lang="zh-CN" altLang="en-US"/>
          </a:p>
        </p:txBody>
      </p:sp>
    </p:spTree>
    <p:extLst>
      <p:ext uri="{BB962C8B-B14F-4D97-AF65-F5344CB8AC3E}">
        <p14:creationId xmlns:p14="http://schemas.microsoft.com/office/powerpoint/2010/main" val="1171149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63173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17381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50D8C-0EC0-4034-85CC-4B36D94BA52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4B949902-DDE1-4970-B6BF-028692F5B042}"/>
              </a:ext>
            </a:extLst>
          </p:cNvPr>
          <p:cNvSpPr>
            <a:spLocks noGrp="1"/>
          </p:cNvSpPr>
          <p:nvPr>
            <p:ph type="subTitle" idx="1"/>
          </p:nvPr>
        </p:nvSpPr>
        <p:spPr>
          <a:xfrm>
            <a:off x="1524000" y="3602038"/>
            <a:ext cx="9144000" cy="1655762"/>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15698869-2590-4871-ADC1-559BEB700DE3}"/>
              </a:ext>
            </a:extLst>
          </p:cNvPr>
          <p:cNvSpPr>
            <a:spLocks noGrp="1"/>
          </p:cNvSpPr>
          <p:nvPr>
            <p:ph type="dt" sz="half" idx="10"/>
          </p:nvPr>
        </p:nvSpPr>
        <p:spPr/>
        <p:txBody>
          <a:bodyPr/>
          <a:lstStyle/>
          <a:p>
            <a:fld id="{7295EFB1-CD1D-4553-A9BB-4DB0F9C0974D}" type="datetimeFigureOut">
              <a:rPr lang="zh-CN" altLang="en-US" smtClean="0"/>
              <a:t>2020/6/8</a:t>
            </a:fld>
            <a:endParaRPr lang="zh-CN" altLang="en-US"/>
          </a:p>
        </p:txBody>
      </p:sp>
      <p:sp>
        <p:nvSpPr>
          <p:cNvPr id="5" name="页脚占位符 4">
            <a:extLst>
              <a:ext uri="{FF2B5EF4-FFF2-40B4-BE49-F238E27FC236}">
                <a16:creationId xmlns:a16="http://schemas.microsoft.com/office/drawing/2014/main" id="{94F0CA2D-5D9E-41C4-9E2A-542DFE508A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08BF96-C35F-4235-A041-D197BA8BA5A9}"/>
              </a:ext>
            </a:extLst>
          </p:cNvPr>
          <p:cNvSpPr>
            <a:spLocks noGrp="1"/>
          </p:cNvSpPr>
          <p:nvPr>
            <p:ph type="sldNum" sz="quarter" idx="12"/>
          </p:nvPr>
        </p:nvSpPr>
        <p:spPr/>
        <p:txBody>
          <a:bodyPr/>
          <a:lstStyle/>
          <a:p>
            <a:fld id="{721A85A1-FA43-4339-B9E8-15134D265CD8}" type="slidenum">
              <a:rPr lang="zh-CN" altLang="en-US" smtClean="0"/>
              <a:t>‹#›</a:t>
            </a:fld>
            <a:endParaRPr lang="zh-CN" altLang="en-US"/>
          </a:p>
        </p:txBody>
      </p:sp>
    </p:spTree>
    <p:extLst>
      <p:ext uri="{BB962C8B-B14F-4D97-AF65-F5344CB8AC3E}">
        <p14:creationId xmlns:p14="http://schemas.microsoft.com/office/powerpoint/2010/main" val="1656098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182D4-C083-4EBD-845A-BF6AE142124B}"/>
              </a:ext>
            </a:extLst>
          </p:cNvPr>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D702A8E5-6B3D-4D04-8F8E-02B9586DD30E}"/>
              </a:ext>
            </a:extLst>
          </p:cNvPr>
          <p:cNvSpPr>
            <a:spLocks noGrp="1"/>
          </p:cNvSpPr>
          <p:nvPr>
            <p:ph idx="1"/>
          </p:nvPr>
        </p:nvSpPr>
        <p:spPr/>
        <p:txBody>
          <a:bodyPr/>
          <a:lstStyle>
            <a:lvl1pPr>
              <a:lnSpc>
                <a:spcPct val="125000"/>
              </a:lnSpc>
              <a:defRPr>
                <a:latin typeface="Times New Roman" panose="02020603050405020304" pitchFamily="18" charset="0"/>
                <a:cs typeface="Times New Roman" panose="02020603050405020304" pitchFamily="18" charset="0"/>
              </a:defRPr>
            </a:lvl1pPr>
          </a:lstStyle>
          <a:p>
            <a:pPr lvl="0"/>
            <a:endParaRPr lang="zh-CN" altLang="en-US" dirty="0"/>
          </a:p>
        </p:txBody>
      </p:sp>
      <p:sp>
        <p:nvSpPr>
          <p:cNvPr id="4" name="日期占位符 3">
            <a:extLst>
              <a:ext uri="{FF2B5EF4-FFF2-40B4-BE49-F238E27FC236}">
                <a16:creationId xmlns:a16="http://schemas.microsoft.com/office/drawing/2014/main" id="{6AF7F2D7-8BAA-45D6-9F34-D7E3D2F84CDA}"/>
              </a:ext>
            </a:extLst>
          </p:cNvPr>
          <p:cNvSpPr>
            <a:spLocks noGrp="1"/>
          </p:cNvSpPr>
          <p:nvPr>
            <p:ph type="dt" sz="half" idx="10"/>
          </p:nvPr>
        </p:nvSpPr>
        <p:spPr/>
        <p:txBody>
          <a:bodyPr/>
          <a:lstStyle/>
          <a:p>
            <a:fld id="{7295EFB1-CD1D-4553-A9BB-4DB0F9C0974D}" type="datetimeFigureOut">
              <a:rPr lang="zh-CN" altLang="en-US" smtClean="0"/>
              <a:t>2020/6/8</a:t>
            </a:fld>
            <a:endParaRPr lang="zh-CN" altLang="en-US"/>
          </a:p>
        </p:txBody>
      </p:sp>
      <p:sp>
        <p:nvSpPr>
          <p:cNvPr id="5" name="页脚占位符 4">
            <a:extLst>
              <a:ext uri="{FF2B5EF4-FFF2-40B4-BE49-F238E27FC236}">
                <a16:creationId xmlns:a16="http://schemas.microsoft.com/office/drawing/2014/main" id="{D3FF8D31-01C4-489C-8FA8-0C1CF2E20D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53119D-C534-4413-ADFF-8DED219CC24F}"/>
              </a:ext>
            </a:extLst>
          </p:cNvPr>
          <p:cNvSpPr>
            <a:spLocks noGrp="1"/>
          </p:cNvSpPr>
          <p:nvPr>
            <p:ph type="sldNum" sz="quarter" idx="12"/>
          </p:nvPr>
        </p:nvSpPr>
        <p:spPr/>
        <p:txBody>
          <a:bodyPr/>
          <a:lstStyle/>
          <a:p>
            <a:fld id="{721A85A1-FA43-4339-B9E8-15134D265CD8}" type="slidenum">
              <a:rPr lang="zh-CN" altLang="en-US" smtClean="0"/>
              <a:t>‹#›</a:t>
            </a:fld>
            <a:endParaRPr lang="zh-CN" altLang="en-US"/>
          </a:p>
        </p:txBody>
      </p:sp>
    </p:spTree>
    <p:extLst>
      <p:ext uri="{BB962C8B-B14F-4D97-AF65-F5344CB8AC3E}">
        <p14:creationId xmlns:p14="http://schemas.microsoft.com/office/powerpoint/2010/main" val="3102436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格式化">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00822745-0637-4EC6-A484-1C8B80B1AD60}"/>
              </a:ext>
            </a:extLst>
          </p:cNvPr>
          <p:cNvSpPr>
            <a:spLocks noGrp="1"/>
          </p:cNvSpPr>
          <p:nvPr>
            <p:ph type="title"/>
          </p:nvPr>
        </p:nvSpPr>
        <p:spPr>
          <a:xfrm>
            <a:off x="387439" y="133306"/>
            <a:ext cx="11409608" cy="729579"/>
          </a:xfrm>
        </p:spPr>
        <p:txBody>
          <a:bodyPr>
            <a:normAutofit/>
          </a:bodyPr>
          <a:lstStyle/>
          <a:p>
            <a:endParaRPr lang="zh-CN" altLang="en-US" sz="3600" dirty="0">
              <a:latin typeface="Times New Roman" panose="02020603050405020304" pitchFamily="18" charset="0"/>
              <a:cs typeface="Times New Roman" panose="02020603050405020304" pitchFamily="18" charset="0"/>
            </a:endParaRPr>
          </a:p>
        </p:txBody>
      </p:sp>
      <p:sp>
        <p:nvSpPr>
          <p:cNvPr id="9" name="内容占位符 2">
            <a:extLst>
              <a:ext uri="{FF2B5EF4-FFF2-40B4-BE49-F238E27FC236}">
                <a16:creationId xmlns:a16="http://schemas.microsoft.com/office/drawing/2014/main" id="{F4249665-7D8D-43F6-AFC8-D65880823695}"/>
              </a:ext>
            </a:extLst>
          </p:cNvPr>
          <p:cNvSpPr>
            <a:spLocks noGrp="1"/>
          </p:cNvSpPr>
          <p:nvPr>
            <p:ph idx="1"/>
          </p:nvPr>
        </p:nvSpPr>
        <p:spPr>
          <a:xfrm>
            <a:off x="387439" y="1043189"/>
            <a:ext cx="11409609" cy="5133774"/>
          </a:xfrm>
        </p:spPr>
        <p:txBody>
          <a:bodyPr>
            <a:normAutofit/>
          </a:bodyPr>
          <a:lstStyle>
            <a:lvl1pPr>
              <a:defRPr>
                <a:latin typeface="Times New Roman" panose="02020603050405020304" pitchFamily="18" charset="0"/>
                <a:cs typeface="Times New Roman" panose="02020603050405020304" pitchFamily="18" charset="0"/>
              </a:defRPr>
            </a:lvl1pPr>
          </a:lstStyle>
          <a:p>
            <a:pPr marL="0" lvl="0" indent="0" algn="just">
              <a:lnSpc>
                <a:spcPct val="125000"/>
              </a:lnSpc>
              <a:spcBef>
                <a:spcPts val="0"/>
              </a:spcBef>
              <a:buClr>
                <a:srgbClr val="FF0000"/>
              </a:buClr>
              <a:buNone/>
            </a:pPr>
            <a:endParaRPr lang="zh-CN" alt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1794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副标题 2">
            <a:extLst>
              <a:ext uri="{FF2B5EF4-FFF2-40B4-BE49-F238E27FC236}">
                <a16:creationId xmlns:a16="http://schemas.microsoft.com/office/drawing/2014/main" id="{EEF8E388-F90F-46A0-97E2-B70C5095A83A}"/>
              </a:ext>
            </a:extLst>
          </p:cNvPr>
          <p:cNvSpPr>
            <a:spLocks noGrp="1"/>
          </p:cNvSpPr>
          <p:nvPr>
            <p:ph type="subTitle" idx="1"/>
          </p:nvPr>
        </p:nvSpPr>
        <p:spPr>
          <a:xfrm>
            <a:off x="2046303" y="3696236"/>
            <a:ext cx="8460589" cy="2434107"/>
          </a:xfrm>
        </p:spPr>
        <p:txBody>
          <a:bodyPr>
            <a:noAutofit/>
          </a:bodyPr>
          <a:lstStyle>
            <a:lvl1pPr marL="0" indent="0" algn="ctr">
              <a:lnSpc>
                <a:spcPct val="100000"/>
              </a:lnSpc>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altLang="zh-CN" sz="2400" dirty="0"/>
          </a:p>
        </p:txBody>
      </p:sp>
      <p:sp>
        <p:nvSpPr>
          <p:cNvPr id="8" name="标题 6">
            <a:extLst>
              <a:ext uri="{FF2B5EF4-FFF2-40B4-BE49-F238E27FC236}">
                <a16:creationId xmlns:a16="http://schemas.microsoft.com/office/drawing/2014/main" id="{E2C845D4-A989-4F57-846D-589982E631A8}"/>
              </a:ext>
            </a:extLst>
          </p:cNvPr>
          <p:cNvSpPr txBox="1">
            <a:spLocks/>
          </p:cNvSpPr>
          <p:nvPr userDrawn="1"/>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endParaRPr lang="zh-CN" altLang="en-US" sz="3600" dirty="0"/>
          </a:p>
        </p:txBody>
      </p:sp>
      <p:sp>
        <p:nvSpPr>
          <p:cNvPr id="9" name="文本框 8">
            <a:extLst>
              <a:ext uri="{FF2B5EF4-FFF2-40B4-BE49-F238E27FC236}">
                <a16:creationId xmlns:a16="http://schemas.microsoft.com/office/drawing/2014/main" id="{B57FE6EE-744A-4F02-9C33-1F7481461C60}"/>
              </a:ext>
            </a:extLst>
          </p:cNvPr>
          <p:cNvSpPr txBox="1"/>
          <p:nvPr userDrawn="1"/>
        </p:nvSpPr>
        <p:spPr>
          <a:xfrm>
            <a:off x="3510850" y="6329059"/>
            <a:ext cx="5531493"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13969209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174744-A259-4607-B159-6E0D19E050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FB77FD44-C6F3-4BD3-8A73-BF9BE0D000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endParaRPr lang="zh-CN" altLang="en-US" dirty="0"/>
          </a:p>
        </p:txBody>
      </p:sp>
      <p:sp>
        <p:nvSpPr>
          <p:cNvPr id="4" name="日期占位符 3">
            <a:extLst>
              <a:ext uri="{FF2B5EF4-FFF2-40B4-BE49-F238E27FC236}">
                <a16:creationId xmlns:a16="http://schemas.microsoft.com/office/drawing/2014/main" id="{2EE63A59-BF19-42F2-940A-0585948462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95EFB1-CD1D-4553-A9BB-4DB0F9C0974D}" type="datetimeFigureOut">
              <a:rPr lang="zh-CN" altLang="en-US" smtClean="0"/>
              <a:t>2020/6/8</a:t>
            </a:fld>
            <a:endParaRPr lang="zh-CN" altLang="en-US"/>
          </a:p>
        </p:txBody>
      </p:sp>
      <p:sp>
        <p:nvSpPr>
          <p:cNvPr id="5" name="页脚占位符 4">
            <a:extLst>
              <a:ext uri="{FF2B5EF4-FFF2-40B4-BE49-F238E27FC236}">
                <a16:creationId xmlns:a16="http://schemas.microsoft.com/office/drawing/2014/main" id="{967F2B13-0C6F-49BA-B52B-B4B844C842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C89E761-EBA5-4F1D-81D4-6DB66A9A2D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1A85A1-FA43-4339-B9E8-15134D265CD8}" type="slidenum">
              <a:rPr lang="zh-CN" altLang="en-US" smtClean="0"/>
              <a:t>‹#›</a:t>
            </a:fld>
            <a:endParaRPr lang="zh-CN" altLang="en-US"/>
          </a:p>
        </p:txBody>
      </p:sp>
    </p:spTree>
    <p:extLst>
      <p:ext uri="{BB962C8B-B14F-4D97-AF65-F5344CB8AC3E}">
        <p14:creationId xmlns:p14="http://schemas.microsoft.com/office/powerpoint/2010/main" val="33904943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7" r:id="rId4"/>
  </p:sldLayoutIdLst>
  <p:txStyles>
    <p:titleStyle>
      <a:lvl1pPr algn="l" defTabSz="914400" rtl="0" eaLnBrk="1" latinLnBrk="0" hangingPunct="1">
        <a:lnSpc>
          <a:spcPct val="90000"/>
        </a:lnSpc>
        <a:spcBef>
          <a:spcPct val="0"/>
        </a:spcBef>
        <a:buNone/>
        <a:defRPr sz="36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0" indent="0" algn="just" defTabSz="914400" rtl="0" eaLnBrk="1" latinLnBrk="0" hangingPunct="1">
        <a:lnSpc>
          <a:spcPct val="125000"/>
        </a:lnSpc>
        <a:spcBef>
          <a:spcPts val="1000"/>
        </a:spcBef>
        <a:buFont typeface="Arial" panose="020B0604020202020204" pitchFamily="34" charset="0"/>
        <a:buNone/>
        <a:defRPr sz="2600" kern="1200" baseline="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91.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54.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10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10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38.wmf"/><Relationship Id="rId4" Type="http://schemas.openxmlformats.org/officeDocument/2006/relationships/oleObject" Target="../embeddings/oleObject17.bin"/></Relationships>
</file>

<file path=ppt/slides/_rels/slide10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jpeg"/><Relationship Id="rId7" Type="http://schemas.openxmlformats.org/officeDocument/2006/relationships/image" Target="../media/image69.png"/><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68.png"/><Relationship Id="rId5" Type="http://schemas.openxmlformats.org/officeDocument/2006/relationships/image" Target="../media/image38.wmf"/><Relationship Id="rId4" Type="http://schemas.openxmlformats.org/officeDocument/2006/relationships/oleObject" Target="../embeddings/oleObject18.bin"/></Relationships>
</file>

<file path=ppt/slides/_rels/slide10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jpeg"/><Relationship Id="rId7" Type="http://schemas.openxmlformats.org/officeDocument/2006/relationships/image" Target="../media/image72.png"/><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71.png"/><Relationship Id="rId5" Type="http://schemas.openxmlformats.org/officeDocument/2006/relationships/image" Target="../media/image38.wmf"/><Relationship Id="rId10" Type="http://schemas.openxmlformats.org/officeDocument/2006/relationships/image" Target="../media/image75.png"/><Relationship Id="rId4" Type="http://schemas.openxmlformats.org/officeDocument/2006/relationships/oleObject" Target="../embeddings/oleObject19.bin"/><Relationship Id="rId9" Type="http://schemas.openxmlformats.org/officeDocument/2006/relationships/image" Target="../media/image74.png"/></Relationships>
</file>

<file path=ppt/slides/_rels/slide10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7.png"/><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76.png"/><Relationship Id="rId5" Type="http://schemas.openxmlformats.org/officeDocument/2006/relationships/image" Target="../media/image38.wmf"/><Relationship Id="rId4" Type="http://schemas.openxmlformats.org/officeDocument/2006/relationships/oleObject" Target="../embeddings/oleObject20.bin"/></Relationships>
</file>

<file path=ppt/slides/_rels/slide10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vmlDrawing" Target="../drawings/vmlDrawing9.vml"/><Relationship Id="rId5" Type="http://schemas.openxmlformats.org/officeDocument/2006/relationships/image" Target="../media/image38.wmf"/><Relationship Id="rId4" Type="http://schemas.openxmlformats.org/officeDocument/2006/relationships/oleObject" Target="../embeddings/oleObject21.bin"/></Relationships>
</file>

<file path=ppt/slides/_rels/slide10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vmlDrawing" Target="../drawings/vmlDrawing10.vml"/><Relationship Id="rId5" Type="http://schemas.openxmlformats.org/officeDocument/2006/relationships/image" Target="../media/image38.wmf"/><Relationship Id="rId4" Type="http://schemas.openxmlformats.org/officeDocument/2006/relationships/oleObject" Target="../embeddings/oleObject22.bin"/></Relationships>
</file>

<file path=ppt/slides/_rels/slide10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vmlDrawing" Target="../drawings/vmlDrawing11.vml"/><Relationship Id="rId5" Type="http://schemas.openxmlformats.org/officeDocument/2006/relationships/image" Target="../media/image38.wmf"/><Relationship Id="rId4" Type="http://schemas.openxmlformats.org/officeDocument/2006/relationships/oleObject" Target="../embeddings/oleObject23.bin"/></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1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13.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1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148.xml.rels><?xml version="1.0" encoding="UTF-8" standalone="yes"?>
<Relationships xmlns="http://schemas.openxmlformats.org/package/2006/relationships"><Relationship Id="rId3" Type="http://schemas.openxmlformats.org/officeDocument/2006/relationships/image" Target="../media/image2260.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70.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1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9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2301.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1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320.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330.png"/><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87.png"/></Relationships>
</file>

<file path=ppt/slides/_rels/slide1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360.png"/><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1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380.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1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00.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12.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20.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3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40.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50.png"/><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1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70.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80.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90.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500.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1382.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520.png"/><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7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540.png"/><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560.png"/><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570.png"/><Relationship Id="rId1" Type="http://schemas.openxmlformats.org/officeDocument/2006/relationships/slideLayout" Target="../slideLayouts/slideLayout3.xml"/><Relationship Id="rId5" Type="http://schemas.openxmlformats.org/officeDocument/2006/relationships/image" Target="../media/image95.png"/><Relationship Id="rId4" Type="http://schemas.openxmlformats.org/officeDocument/2006/relationships/image" Target="../media/image94.png"/></Relationships>
</file>

<file path=ppt/slides/_rels/slide1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600.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image" Target="../media/image2611.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620.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12.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9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630.png"/><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650.png"/><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9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0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image" Target="../media/image2670.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52.png"/><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2700.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3" Type="http://schemas.openxmlformats.org/officeDocument/2006/relationships/image" Target="../media/image2711.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2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2740.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61.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220.xml.rels><?xml version="1.0" encoding="UTF-8" standalone="yes"?>
<Relationships xmlns="http://schemas.openxmlformats.org/package/2006/relationships"><Relationship Id="rId3" Type="http://schemas.openxmlformats.org/officeDocument/2006/relationships/image" Target="../media/image2750.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2760.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2780.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image" Target="../media/image10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95.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2820.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107.png"/><Relationship Id="rId4" Type="http://schemas.openxmlformats.org/officeDocument/2006/relationships/image" Target="../media/image106.png"/></Relationships>
</file>

<file path=ppt/slides/_rels/slide232.xml.rels><?xml version="1.0" encoding="UTF-8" standalone="yes"?>
<Relationships xmlns="http://schemas.openxmlformats.org/package/2006/relationships"><Relationship Id="rId3" Type="http://schemas.openxmlformats.org/officeDocument/2006/relationships/image" Target="../media/image2850.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108.png"/><Relationship Id="rId4" Type="http://schemas.openxmlformats.org/officeDocument/2006/relationships/image" Target="../media/image106.png"/></Relationships>
</file>

<file path=ppt/slides/_rels/slide23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10.wmf"/><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oleObject" Target="../embeddings/oleObject25.bin"/><Relationship Id="rId5" Type="http://schemas.openxmlformats.org/officeDocument/2006/relationships/image" Target="../media/image109.wmf"/><Relationship Id="rId4" Type="http://schemas.openxmlformats.org/officeDocument/2006/relationships/oleObject" Target="../embeddings/oleObject24.bin"/></Relationships>
</file>

<file path=ppt/slides/_rels/slide2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2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12.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2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41.png"/><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hyperlink" Target="mailto:gqzhong@ouc.edu.cn"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730.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850.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761.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36.wmf"/><Relationship Id="rId4" Type="http://schemas.openxmlformats.org/officeDocument/2006/relationships/oleObject" Target="../embeddings/oleObject1.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41.wmf"/><Relationship Id="rId3" Type="http://schemas.openxmlformats.org/officeDocument/2006/relationships/image" Target="../media/image2.jpeg"/><Relationship Id="rId7" Type="http://schemas.openxmlformats.org/officeDocument/2006/relationships/image" Target="../media/image38.wmf"/><Relationship Id="rId12"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40.wmf"/><Relationship Id="rId5" Type="http://schemas.openxmlformats.org/officeDocument/2006/relationships/image" Target="../media/image37.wmf"/><Relationship Id="rId15" Type="http://schemas.openxmlformats.org/officeDocument/2006/relationships/image" Target="../media/image42.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39.wmf"/><Relationship Id="rId14" Type="http://schemas.openxmlformats.org/officeDocument/2006/relationships/oleObject" Target="../embeddings/oleObject7.bin"/></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2.jpeg"/><Relationship Id="rId7" Type="http://schemas.openxmlformats.org/officeDocument/2006/relationships/image" Target="../media/image43.wmf"/><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9.bin"/><Relationship Id="rId11" Type="http://schemas.openxmlformats.org/officeDocument/2006/relationships/image" Target="../media/image45.wmf"/><Relationship Id="rId5" Type="http://schemas.openxmlformats.org/officeDocument/2006/relationships/image" Target="../media/image38.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44.wmf"/></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49.wmf"/><Relationship Id="rId3" Type="http://schemas.openxmlformats.org/officeDocument/2006/relationships/image" Target="../media/image2.jpeg"/><Relationship Id="rId7" Type="http://schemas.openxmlformats.org/officeDocument/2006/relationships/image" Target="../media/image46.wmf"/><Relationship Id="rId12"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13.bin"/><Relationship Id="rId11" Type="http://schemas.openxmlformats.org/officeDocument/2006/relationships/image" Target="../media/image48.wmf"/><Relationship Id="rId5" Type="http://schemas.openxmlformats.org/officeDocument/2006/relationships/image" Target="../media/image38.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47.wmf"/></Relationships>
</file>

<file path=ppt/slides/_rels/slide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53.png"/></Relationships>
</file>

<file path=ppt/slides/_rels/slide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020.png"/><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9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50.png"/><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a:t>
            </a:r>
            <a:r>
              <a:rPr lang="en-US" altLang="zh-CN" sz="2400" dirty="0" err="1"/>
              <a:t>Wenxue</a:t>
            </a:r>
            <a:r>
              <a:rPr lang="en-US" altLang="zh-CN" sz="2400" dirty="0"/>
              <a:t> Liu</a:t>
            </a:r>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20 Deep Generative Models</a:t>
            </a:r>
          </a:p>
        </p:txBody>
      </p:sp>
      <p:sp>
        <p:nvSpPr>
          <p:cNvPr id="8" name="文本框 7"/>
          <p:cNvSpPr txBox="1"/>
          <p:nvPr/>
        </p:nvSpPr>
        <p:spPr>
          <a:xfrm>
            <a:off x="1526891" y="544852"/>
            <a:ext cx="9138218" cy="768350"/>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20 Deep Generative Models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384132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B2BD83ED-0246-4204-BB7A-644F7ECE7DE0}"/>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 Boltzmann Machines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One interesting property of Boltzmann machines when trained with learning rules based on maximum likelihood is that the update for a particular weight connecting two units depends only the statistics of those two units, collected under diﬀerent distributions: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𝑃</m:t>
                        </m:r>
                      </m:e>
                      <m:sub>
                        <m:r>
                          <a:rPr lang="en-US" altLang="zh-CN" sz="2600" b="0" i="1" smtClean="0">
                            <a:latin typeface="Cambria Math" panose="02040503050406030204" pitchFamily="18" charset="0"/>
                            <a:cs typeface="Times New Roman" panose="02020603050405020304" pitchFamily="18" charset="0"/>
                          </a:rPr>
                          <m:t>𝑚𝑜𝑑𝑒𝑙</m:t>
                        </m:r>
                      </m:sub>
                    </m:sSub>
                    <m:d>
                      <m:dPr>
                        <m:ctrlPr>
                          <a:rPr lang="en-US" altLang="zh-CN" sz="2600" b="1" i="1" smtClean="0">
                            <a:latin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cs typeface="Times New Roman" panose="02020603050405020304" pitchFamily="18" charset="0"/>
                          </a:rPr>
                          <m:t>𝒗</m:t>
                        </m:r>
                      </m:e>
                    </m:d>
                    <m:r>
                      <a:rPr lang="en-US" altLang="zh-CN" sz="2600" b="1" i="1"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acc>
                          <m:accPr>
                            <m:chr m:val="̂"/>
                            <m:ctrlPr>
                              <a:rPr lang="en-US" altLang="zh-CN" sz="2600" i="1" smtClean="0">
                                <a:latin typeface="Cambria Math" panose="02040503050406030204" pitchFamily="18" charset="0"/>
                                <a:cs typeface="Times New Roman" panose="02020603050405020304" pitchFamily="18" charset="0"/>
                              </a:rPr>
                            </m:ctrlPr>
                          </m:accPr>
                          <m:e>
                            <m:r>
                              <a:rPr lang="en-US" altLang="zh-CN" sz="2600" b="0" i="1" smtClean="0">
                                <a:latin typeface="Cambria Math" panose="02040503050406030204" pitchFamily="18" charset="0"/>
                                <a:cs typeface="Times New Roman" panose="02020603050405020304" pitchFamily="18" charset="0"/>
                              </a:rPr>
                              <m:t>𝑃</m:t>
                            </m:r>
                          </m:e>
                        </m:acc>
                      </m:e>
                      <m:sub>
                        <m:r>
                          <a:rPr lang="en-US" altLang="zh-CN" sz="2600" b="0" i="1" smtClean="0">
                            <a:latin typeface="Cambria Math" panose="02040503050406030204" pitchFamily="18" charset="0"/>
                            <a:cs typeface="Times New Roman" panose="02020603050405020304" pitchFamily="18" charset="0"/>
                          </a:rPr>
                          <m:t>𝑑𝑎𝑡𝑎</m:t>
                        </m:r>
                      </m:sub>
                    </m:sSub>
                    <m:d>
                      <m:dPr>
                        <m:ctrlPr>
                          <a:rPr lang="en-US" altLang="zh-CN" sz="2600" b="0" i="1" smtClean="0">
                            <a:latin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cs typeface="Times New Roman" panose="02020603050405020304" pitchFamily="18" charset="0"/>
                          </a:rPr>
                          <m:t>𝒗</m:t>
                        </m:r>
                      </m:e>
                    </m:d>
                    <m:sSub>
                      <m:sSubPr>
                        <m:ctrlPr>
                          <a:rPr lang="en-US" altLang="zh-CN" sz="2600" b="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𝑃</m:t>
                        </m:r>
                      </m:e>
                      <m:sub>
                        <m:r>
                          <a:rPr lang="en-US" altLang="zh-CN" sz="2600" b="0" i="1" smtClean="0">
                            <a:latin typeface="Cambria Math" panose="02040503050406030204" pitchFamily="18" charset="0"/>
                            <a:cs typeface="Times New Roman" panose="02020603050405020304" pitchFamily="18" charset="0"/>
                          </a:rPr>
                          <m:t>𝑚𝑜𝑑𝑒𝑙</m:t>
                        </m:r>
                      </m:sub>
                    </m:sSub>
                    <m:d>
                      <m:dPr>
                        <m:endChr m:val="|"/>
                        <m:ctrlPr>
                          <a:rPr lang="en-US" altLang="zh-CN" sz="2600" b="0" i="1" smtClean="0">
                            <a:latin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cs typeface="Times New Roman" panose="02020603050405020304" pitchFamily="18" charset="0"/>
                          </a:rPr>
                          <m:t>𝒉</m:t>
                        </m:r>
                        <m:r>
                          <a:rPr lang="en-US" altLang="zh-CN" sz="2600" b="0" i="1" smtClean="0">
                            <a:latin typeface="Cambria Math" panose="02040503050406030204" pitchFamily="18" charset="0"/>
                            <a:cs typeface="Times New Roman" panose="02020603050405020304" pitchFamily="18" charset="0"/>
                          </a:rPr>
                          <m:t> </m:t>
                        </m:r>
                      </m:e>
                    </m:d>
                    <m:r>
                      <a:rPr lang="en-US" altLang="zh-CN" sz="2600" b="0" i="1" smtClean="0">
                        <a:latin typeface="Cambria Math" panose="02040503050406030204" pitchFamily="18" charset="0"/>
                        <a:cs typeface="Times New Roman" panose="02020603050405020304" pitchFamily="18" charset="0"/>
                      </a:rPr>
                      <m:t> </m:t>
                    </m:r>
                    <m:r>
                      <a:rPr lang="en-US" altLang="zh-CN" sz="2600" b="1" i="1" smtClean="0">
                        <a:latin typeface="Cambria Math" panose="02040503050406030204" pitchFamily="18" charset="0"/>
                        <a:cs typeface="Times New Roman" panose="02020603050405020304" pitchFamily="18" charset="0"/>
                      </a:rPr>
                      <m:t>𝒗</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The rest of the network participates in shaping those statistics, but the weight can be updated without knowing anything about the rest of the network or how those statistics were produced. This means that the learning rule is “local,” which makes Boltzmann machine learning somewhat biologically plausible. </a:t>
                </a:r>
              </a:p>
              <a:p>
                <a:pPr marL="0" lvl="0" indent="0" algn="just">
                  <a:lnSpc>
                    <a:spcPct val="125000"/>
                  </a:lnSpc>
                  <a:spcBef>
                    <a:spcPts val="0"/>
                  </a:spcBef>
                  <a:buClr>
                    <a:srgbClr val="FF0000"/>
                  </a:buClr>
                  <a:buNone/>
                </a:pPr>
                <a:endParaRPr lang="en-US" altLang="zh-CN" sz="2600" b="1"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3377175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mc:AlternateContent xmlns:mc="http://schemas.openxmlformats.org/markup-compatibility/2006" xmlns:a14="http://schemas.microsoft.com/office/drawing/2010/main">
        <mc:Choice Requires="a14">
          <p:sp>
            <p:nvSpPr>
              <p:cNvPr id="8" name="内容占位符 7"/>
              <p:cNvSpPr>
                <a:spLocks noGrp="1"/>
              </p:cNvSpPr>
              <p:nvPr>
                <p:ph idx="1"/>
              </p:nvPr>
            </p:nvSpPr>
            <p:spPr/>
            <p:txBody>
              <a:bodyPr>
                <a:normAutofit/>
              </a:bodyPr>
              <a:lstStyle/>
              <a:p>
                <a:pPr marL="0" indent="0" fontAlgn="auto">
                  <a:lnSpc>
                    <a:spcPct val="125000"/>
                  </a:lnSpc>
                  <a:buNone/>
                </a:pPr>
                <a:r>
                  <a:rPr lang="zh-CN" altLang="en-US" dirty="0">
                    <a:latin typeface="Times New Roman" panose="02020603050405020304" pitchFamily="18" charset="0"/>
                    <a:cs typeface="Times New Roman" panose="02020603050405020304" pitchFamily="18" charset="0"/>
                  </a:rPr>
                  <a:t>The mPoT energy function is:</a:t>
                </a:r>
              </a:p>
              <a:p>
                <a:pPr marL="0" indent="0" fontAlgn="auto">
                  <a:lnSpc>
                    <a:spcPct val="125000"/>
                  </a:lnSpc>
                  <a:buNone/>
                </a:pPr>
                <a:endParaRPr lang="zh-CN" altLang="en-US" dirty="0">
                  <a:latin typeface="Times New Roman" panose="02020603050405020304" pitchFamily="18" charset="0"/>
                  <a:cs typeface="Times New Roman" panose="02020603050405020304" pitchFamily="18" charset="0"/>
                </a:endParaRPr>
              </a:p>
              <a:p>
                <a:pPr marL="0" indent="0" fontAlgn="auto">
                  <a:lnSpc>
                    <a:spcPct val="125000"/>
                  </a:lnSpc>
                  <a:buNone/>
                </a:pPr>
                <a:endParaRPr lang="zh-CN" altLang="en-US" dirty="0">
                  <a:latin typeface="Times New Roman" panose="02020603050405020304" pitchFamily="18" charset="0"/>
                  <a:cs typeface="Times New Roman" panose="02020603050405020304" pitchFamily="18" charset="0"/>
                </a:endParaRPr>
              </a:p>
              <a:p>
                <a:pPr marL="0" indent="0" fontAlgn="auto">
                  <a:lnSpc>
                    <a:spcPct val="125000"/>
                  </a:lnSpc>
                  <a:buNone/>
                </a:pPr>
                <a:endParaRPr lang="zh-CN" altLang="en-US" dirty="0">
                  <a:latin typeface="Times New Roman" panose="02020603050405020304" pitchFamily="18" charset="0"/>
                  <a:cs typeface="Times New Roman" panose="02020603050405020304" pitchFamily="18" charset="0"/>
                </a:endParaRPr>
              </a:p>
              <a:p>
                <a:pPr marL="0" indent="0" fontAlgn="auto">
                  <a:lnSpc>
                    <a:spcPct val="125000"/>
                  </a:lnSpc>
                  <a:buNone/>
                </a:pPr>
                <a:endParaRPr lang="zh-CN" altLang="en-US"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where </a:t>
                </a:r>
                <a:r>
                  <a:rPr lang="zh-CN" altLang="en-US" b="1" i="1" dirty="0">
                    <a:latin typeface="Times New Roman" panose="02020603050405020304" pitchFamily="18" charset="0"/>
                    <a:cs typeface="Times New Roman" panose="02020603050405020304" pitchFamily="18" charset="0"/>
                    <a:sym typeface="+mn-ea"/>
                  </a:rPr>
                  <a:t>r</a:t>
                </a:r>
                <a:r>
                  <a:rPr lang="zh-CN" altLang="en-US" baseline="30000" dirty="0">
                    <a:latin typeface="Times New Roman" panose="02020603050405020304" pitchFamily="18" charset="0"/>
                    <a:cs typeface="Times New Roman" panose="02020603050405020304" pitchFamily="18" charset="0"/>
                    <a:sym typeface="+mn-ea"/>
                  </a:rPr>
                  <a:t>(</a:t>
                </a:r>
                <a:r>
                  <a:rPr lang="zh-CN" altLang="en-US" i="1" baseline="30000" dirty="0">
                    <a:latin typeface="Times New Roman" panose="02020603050405020304" pitchFamily="18" charset="0"/>
                    <a:cs typeface="Times New Roman" panose="02020603050405020304" pitchFamily="18" charset="0"/>
                    <a:sym typeface="+mn-ea"/>
                  </a:rPr>
                  <a:t>j</a:t>
                </a:r>
                <a:r>
                  <a:rPr lang="zh-CN" altLang="en-US" baseline="30000" dirty="0">
                    <a:latin typeface="Times New Roman" panose="02020603050405020304" pitchFamily="18" charset="0"/>
                    <a:cs typeface="Times New Roman" panose="02020603050405020304" pitchFamily="18" charset="0"/>
                    <a:sym typeface="+mn-ea"/>
                  </a:rPr>
                  <a:t>)</a:t>
                </a:r>
                <a:r>
                  <a:rPr lang="zh-CN" altLang="en-US" dirty="0">
                    <a:latin typeface="Times New Roman" panose="02020603050405020304" pitchFamily="18" charset="0"/>
                    <a:cs typeface="Times New Roman" panose="02020603050405020304" pitchFamily="18" charset="0"/>
                  </a:rPr>
                  <a:t> is the covariance weight vector associated with unit </a:t>
                </a:r>
                <a14:m>
                  <m:oMath xmlns:m="http://schemas.openxmlformats.org/officeDocument/2006/math">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h</m:t>
                        </m:r>
                      </m:e>
                      <m:sub>
                        <m:r>
                          <a:rPr lang="zh-CN" altLang="en-US" i="1">
                            <a:latin typeface="Cambria Math" panose="02040503050406030204" pitchFamily="18" charset="0"/>
                          </a:rPr>
                          <m:t>𝑗</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𝑐</m:t>
                            </m:r>
                          </m:e>
                        </m:d>
                      </m:sup>
                    </m:sSubSup>
                    <m:r>
                      <a:rPr lang="zh-CN" altLang="en-US" i="1">
                        <a:latin typeface="Cambria Math" panose="02040503050406030204" pitchFamily="18" charset="0"/>
                      </a:rPr>
                      <m:t> </m:t>
                    </m:r>
                  </m:oMath>
                </a14:m>
                <a:r>
                  <a:rPr lang="zh-CN" altLang="en-US" dirty="0">
                    <a:latin typeface="Times New Roman" panose="02020603050405020304" pitchFamily="18" charset="0"/>
                    <a:cs typeface="Times New Roman" panose="02020603050405020304" pitchFamily="18" charset="0"/>
                  </a:rPr>
                  <a:t>and </a:t>
                </a:r>
                <a:r>
                  <a:rPr lang="zh-CN" altLang="en-US" i="1" dirty="0">
                    <a:latin typeface="Times New Roman" panose="02020603050405020304" pitchFamily="18" charset="0"/>
                    <a:cs typeface="Times New Roman" panose="02020603050405020304" pitchFamily="18" charset="0"/>
                  </a:rPr>
                  <a:t>E</a:t>
                </a:r>
                <a:r>
                  <a:rPr lang="zh-CN" altLang="en-US" i="1" baseline="-25000" dirty="0">
                    <a:latin typeface="Times New Roman" panose="02020603050405020304" pitchFamily="18" charset="0"/>
                    <a:cs typeface="Times New Roman" panose="02020603050405020304" pitchFamily="18" charset="0"/>
                  </a:rPr>
                  <a:t>m</a:t>
                </a:r>
                <a:r>
                  <a:rPr lang="zh-CN" altLang="en-US" dirty="0">
                    <a:latin typeface="Times New Roman" panose="02020603050405020304" pitchFamily="18" charset="0"/>
                    <a:cs typeface="Times New Roman" panose="02020603050405020304" pitchFamily="18" charset="0"/>
                  </a:rPr>
                  <a:t>(</a:t>
                </a:r>
                <a:r>
                  <a:rPr lang="zh-CN" altLang="en-US" b="1" i="1"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 </a:t>
                </a:r>
                <a:r>
                  <a:rPr lang="zh-CN" altLang="en-US" b="1" i="1" dirty="0">
                    <a:latin typeface="Times New Roman" panose="02020603050405020304" pitchFamily="18" charset="0"/>
                    <a:cs typeface="Times New Roman" panose="02020603050405020304" pitchFamily="18" charset="0"/>
                    <a:sym typeface="+mn-ea"/>
                  </a:rPr>
                  <a:t>h</a:t>
                </a:r>
                <a:r>
                  <a:rPr lang="zh-CN" altLang="en-US" baseline="30000" dirty="0">
                    <a:latin typeface="Times New Roman" panose="02020603050405020304" pitchFamily="18" charset="0"/>
                    <a:cs typeface="Times New Roman" panose="02020603050405020304" pitchFamily="18" charset="0"/>
                    <a:sym typeface="+mn-ea"/>
                  </a:rPr>
                  <a:t>(</a:t>
                </a:r>
                <a:r>
                  <a:rPr lang="zh-CN" altLang="en-US" i="1" baseline="30000" dirty="0">
                    <a:latin typeface="Times New Roman" panose="02020603050405020304" pitchFamily="18" charset="0"/>
                    <a:cs typeface="Times New Roman" panose="02020603050405020304" pitchFamily="18" charset="0"/>
                    <a:sym typeface="+mn-ea"/>
                  </a:rPr>
                  <a:t>m</a:t>
                </a:r>
                <a:r>
                  <a:rPr lang="zh-CN" altLang="en-US" baseline="30000" dirty="0">
                    <a:latin typeface="Times New Roman" panose="02020603050405020304" pitchFamily="18" charset="0"/>
                    <a:cs typeface="Times New Roman" panose="02020603050405020304" pitchFamily="18" charset="0"/>
                    <a:sym typeface="+mn-ea"/>
                  </a:rPr>
                  <a:t>)</a:t>
                </a:r>
                <a:r>
                  <a:rPr lang="zh-CN" altLang="en-US" dirty="0">
                    <a:latin typeface="Times New Roman" panose="02020603050405020304" pitchFamily="18" charset="0"/>
                    <a:cs typeface="Times New Roman" panose="02020603050405020304" pitchFamily="18" charset="0"/>
                  </a:rPr>
                  <a:t>) is as defined in Eq. </a:t>
                </a:r>
                <a:r>
                  <a:rPr lang="zh-CN" altLang="en-US" dirty="0">
                    <a:solidFill>
                      <a:srgbClr val="FF0000"/>
                    </a:solidFill>
                    <a:latin typeface="Times New Roman" panose="02020603050405020304" pitchFamily="18" charset="0"/>
                    <a:cs typeface="Times New Roman" panose="02020603050405020304" pitchFamily="18" charset="0"/>
                  </a:rPr>
                  <a:t>20.44</a:t>
                </a:r>
                <a:r>
                  <a:rPr lang="zh-CN" altLang="en-US" dirty="0">
                    <a:latin typeface="Times New Roman" panose="02020603050405020304" pitchFamily="18" charset="0"/>
                    <a:cs typeface="Times New Roman" panose="02020603050405020304" pitchFamily="18" charset="0"/>
                  </a:rPr>
                  <a:t>.</a:t>
                </a:r>
              </a:p>
            </p:txBody>
          </p:sp>
        </mc:Choice>
        <mc:Fallback xmlns="">
          <p:sp>
            <p:nvSpPr>
              <p:cNvPr id="8" name="内容占位符 7"/>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3" name="图片 2"/>
          <p:cNvPicPr>
            <a:picLocks noChangeAspect="1"/>
          </p:cNvPicPr>
          <p:nvPr/>
        </p:nvPicPr>
        <p:blipFill>
          <a:blip r:embed="rId4"/>
          <a:stretch>
            <a:fillRect/>
          </a:stretch>
        </p:blipFill>
        <p:spPr>
          <a:xfrm>
            <a:off x="1100190" y="2103354"/>
            <a:ext cx="9984105" cy="179641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p:sp>
        <p:nvSpPr>
          <p:cNvPr id="8" name="内容占位符 7"/>
          <p:cNvSpPr>
            <a:spLocks noGrp="1"/>
          </p:cNvSpPr>
          <p:nvPr>
            <p:ph idx="1"/>
          </p:nvPr>
        </p:nvSpPr>
        <p:spPr/>
        <p:txBody>
          <a:bodyPr>
            <a:normAutofit/>
          </a:bodyPr>
          <a:lstStyle/>
          <a:p>
            <a:pPr marL="0" indent="0" fontAlgn="auto">
              <a:lnSpc>
                <a:spcPct val="125000"/>
              </a:lnSpc>
              <a:buNone/>
            </a:pPr>
            <a:r>
              <a:rPr lang="zh-CN" altLang="en-US" dirty="0">
                <a:latin typeface="Times New Roman" panose="02020603050405020304" pitchFamily="18" charset="0"/>
                <a:cs typeface="Times New Roman" panose="02020603050405020304" pitchFamily="18" charset="0"/>
              </a:rPr>
              <a:t>        Just as with the mcRBM, the mPoT model energy function specifies a mul- tivariate Gaussian, with a conditional distribution over </a:t>
            </a:r>
            <a:r>
              <a:rPr lang="zh-CN" altLang="en-US" b="1" i="1"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 that has non-diagonal covariance. The covariance units </a:t>
            </a:r>
            <a:r>
              <a:rPr lang="zh-CN" altLang="en-US" b="1" i="1" dirty="0">
                <a:latin typeface="Times New Roman" panose="02020603050405020304" pitchFamily="18" charset="0"/>
                <a:cs typeface="Times New Roman" panose="02020603050405020304" pitchFamily="18" charset="0"/>
                <a:sym typeface="+mn-ea"/>
              </a:rPr>
              <a:t>h</a:t>
            </a:r>
            <a:r>
              <a:rPr lang="zh-CN" altLang="en-US" baseline="30000" dirty="0">
                <a:latin typeface="Times New Roman" panose="02020603050405020304" pitchFamily="18" charset="0"/>
                <a:cs typeface="Times New Roman" panose="02020603050405020304" pitchFamily="18" charset="0"/>
                <a:sym typeface="+mn-ea"/>
              </a:rPr>
              <a:t>(</a:t>
            </a:r>
            <a:r>
              <a:rPr lang="en-US" altLang="zh-CN" i="1" baseline="30000" dirty="0">
                <a:latin typeface="Times New Roman" panose="02020603050405020304" pitchFamily="18" charset="0"/>
                <a:cs typeface="Times New Roman" panose="02020603050405020304" pitchFamily="18" charset="0"/>
                <a:sym typeface="+mn-ea"/>
              </a:rPr>
              <a:t>c</a:t>
            </a:r>
            <a:r>
              <a:rPr lang="zh-CN" altLang="en-US" baseline="30000" dirty="0">
                <a:latin typeface="Times New Roman" panose="02020603050405020304" pitchFamily="18" charset="0"/>
                <a:cs typeface="Times New Roman" panose="02020603050405020304" pitchFamily="18" charset="0"/>
                <a:sym typeface="+mn-ea"/>
              </a:rPr>
              <a:t>)</a:t>
            </a:r>
            <a:r>
              <a:rPr lang="zh-CN" altLang="en-US" dirty="0">
                <a:latin typeface="Times New Roman" panose="02020603050405020304" pitchFamily="18" charset="0"/>
                <a:cs typeface="Times New Roman" panose="02020603050405020304" pitchFamily="18" charset="0"/>
              </a:rPr>
              <a:t> are conditionally Gamma-distributed::</a:t>
            </a:r>
          </a:p>
          <a:p>
            <a:pPr marL="0" indent="0" fontAlgn="auto">
              <a:lnSpc>
                <a:spcPct val="125000"/>
              </a:lnSpc>
              <a:buNone/>
            </a:pPr>
            <a:endParaRPr lang="zh-CN" altLang="en-US" dirty="0">
              <a:latin typeface="Times New Roman" panose="02020603050405020304" pitchFamily="18" charset="0"/>
              <a:cs typeface="Times New Roman" panose="02020603050405020304" pitchFamily="18" charset="0"/>
            </a:endParaRPr>
          </a:p>
          <a:p>
            <a:pPr marL="0" indent="0" fontAlgn="auto">
              <a:lnSpc>
                <a:spcPct val="125000"/>
              </a:lnSpc>
              <a:buNone/>
            </a:pPr>
            <a:endParaRPr lang="zh-CN" altLang="en-US" dirty="0">
              <a:latin typeface="Times New Roman" panose="02020603050405020304" pitchFamily="18" charset="0"/>
              <a:cs typeface="Times New Roman" panose="02020603050405020304" pitchFamily="18" charset="0"/>
            </a:endParaRPr>
          </a:p>
          <a:p>
            <a:pPr marL="0" indent="0" fontAlgn="auto">
              <a:lnSpc>
                <a:spcPct val="125000"/>
              </a:lnSpc>
              <a:buNone/>
            </a:pPr>
            <a:r>
              <a:rPr lang="zh-CN" altLang="en-US" dirty="0">
                <a:latin typeface="Times New Roman" panose="02020603050405020304" pitchFamily="18" charset="0"/>
                <a:cs typeface="Times New Roman" panose="02020603050405020304" pitchFamily="18" charset="0"/>
              </a:rPr>
              <a:t>        Learning in the mPoT model—again, like the mcRBM—is complicated by the in- ability to sample from the non-diagonal Gaussian conditional </a:t>
            </a:r>
            <a:r>
              <a:rPr lang="zh-CN" altLang="en-US" i="1" dirty="0">
                <a:latin typeface="Times New Roman" panose="02020603050405020304" pitchFamily="18" charset="0"/>
                <a:cs typeface="Times New Roman" panose="02020603050405020304" pitchFamily="18" charset="0"/>
                <a:sym typeface="+mn-ea"/>
              </a:rPr>
              <a:t>p</a:t>
            </a:r>
            <a:r>
              <a:rPr lang="zh-CN" altLang="en-US" i="1" baseline="-25000" dirty="0">
                <a:latin typeface="Times New Roman" panose="02020603050405020304" pitchFamily="18" charset="0"/>
                <a:cs typeface="Times New Roman" panose="02020603050405020304" pitchFamily="18" charset="0"/>
                <a:sym typeface="+mn-ea"/>
              </a:rPr>
              <a:t>m</a:t>
            </a:r>
            <a:r>
              <a:rPr lang="en-US" altLang="zh-CN" i="1" baseline="-25000" dirty="0" err="1">
                <a:latin typeface="Times New Roman" panose="02020603050405020304" pitchFamily="18" charset="0"/>
                <a:cs typeface="Times New Roman" panose="02020603050405020304" pitchFamily="18" charset="0"/>
                <a:sym typeface="+mn-ea"/>
              </a:rPr>
              <a:t>PoT</a:t>
            </a:r>
            <a:r>
              <a:rPr lang="zh-CN" altLang="en-US" dirty="0">
                <a:latin typeface="Times New Roman" panose="02020603050405020304" pitchFamily="18" charset="0"/>
                <a:cs typeface="Times New Roman" panose="02020603050405020304" pitchFamily="18" charset="0"/>
                <a:sym typeface="+mn-ea"/>
              </a:rPr>
              <a:t>(</a:t>
            </a:r>
            <a:r>
              <a:rPr lang="zh-CN" altLang="en-US" b="1" i="1" dirty="0">
                <a:latin typeface="Times New Roman" panose="02020603050405020304" pitchFamily="18" charset="0"/>
                <a:cs typeface="Times New Roman" panose="02020603050405020304" pitchFamily="18" charset="0"/>
                <a:sym typeface="+mn-ea"/>
              </a:rPr>
              <a:t>x</a:t>
            </a:r>
            <a:r>
              <a:rPr lang="zh-CN" altLang="en-US" dirty="0">
                <a:latin typeface="Times New Roman" panose="02020603050405020304" pitchFamily="18" charset="0"/>
                <a:cs typeface="Times New Roman" panose="02020603050405020304" pitchFamily="18" charset="0"/>
                <a:sym typeface="+mn-ea"/>
              </a:rPr>
              <a:t> | </a:t>
            </a:r>
            <a:r>
              <a:rPr lang="zh-CN" altLang="en-US" b="1" i="1" dirty="0">
                <a:latin typeface="Times New Roman" panose="02020603050405020304" pitchFamily="18" charset="0"/>
                <a:cs typeface="Times New Roman" panose="02020603050405020304" pitchFamily="18" charset="0"/>
                <a:sym typeface="+mn-ea"/>
              </a:rPr>
              <a:t>h</a:t>
            </a:r>
            <a:r>
              <a:rPr lang="zh-CN" altLang="en-US" baseline="30000" dirty="0">
                <a:latin typeface="Times New Roman" panose="02020603050405020304" pitchFamily="18" charset="0"/>
                <a:cs typeface="Times New Roman" panose="02020603050405020304" pitchFamily="18" charset="0"/>
                <a:sym typeface="+mn-ea"/>
              </a:rPr>
              <a:t>(</a:t>
            </a:r>
            <a:r>
              <a:rPr lang="zh-CN" altLang="en-US" i="1" baseline="30000" dirty="0">
                <a:latin typeface="Times New Roman" panose="02020603050405020304" pitchFamily="18" charset="0"/>
                <a:cs typeface="Times New Roman" panose="02020603050405020304" pitchFamily="18" charset="0"/>
                <a:sym typeface="+mn-ea"/>
              </a:rPr>
              <a:t>m</a:t>
            </a:r>
            <a:r>
              <a:rPr lang="zh-CN" altLang="en-US" baseline="30000" dirty="0">
                <a:latin typeface="Times New Roman" panose="02020603050405020304" pitchFamily="18" charset="0"/>
                <a:cs typeface="Times New Roman" panose="02020603050405020304" pitchFamily="18" charset="0"/>
                <a:sym typeface="+mn-ea"/>
              </a:rPr>
              <a:t>)</a:t>
            </a:r>
            <a:r>
              <a:rPr lang="zh-CN" altLang="en-US" dirty="0">
                <a:latin typeface="Times New Roman" panose="02020603050405020304" pitchFamily="18" charset="0"/>
                <a:cs typeface="Times New Roman" panose="02020603050405020304" pitchFamily="18" charset="0"/>
                <a:sym typeface="+mn-ea"/>
              </a:rPr>
              <a:t> , </a:t>
            </a:r>
            <a:r>
              <a:rPr lang="zh-CN" altLang="en-US" b="1" i="1" dirty="0">
                <a:latin typeface="Times New Roman" panose="02020603050405020304" pitchFamily="18" charset="0"/>
                <a:cs typeface="Times New Roman" panose="02020603050405020304" pitchFamily="18" charset="0"/>
                <a:sym typeface="+mn-ea"/>
              </a:rPr>
              <a:t>h</a:t>
            </a:r>
            <a:r>
              <a:rPr lang="zh-CN" altLang="en-US" baseline="30000" dirty="0">
                <a:latin typeface="Times New Roman" panose="02020603050405020304" pitchFamily="18" charset="0"/>
                <a:cs typeface="Times New Roman" panose="02020603050405020304" pitchFamily="18" charset="0"/>
                <a:sym typeface="+mn-ea"/>
              </a:rPr>
              <a:t>(</a:t>
            </a:r>
            <a:r>
              <a:rPr lang="en-US" altLang="zh-CN" i="1" baseline="30000" dirty="0">
                <a:latin typeface="Times New Roman" panose="02020603050405020304" pitchFamily="18" charset="0"/>
                <a:cs typeface="Times New Roman" panose="02020603050405020304" pitchFamily="18" charset="0"/>
                <a:sym typeface="+mn-ea"/>
              </a:rPr>
              <a:t>c</a:t>
            </a:r>
            <a:r>
              <a:rPr lang="zh-CN" altLang="en-US" baseline="30000" dirty="0">
                <a:latin typeface="Times New Roman" panose="02020603050405020304" pitchFamily="18" charset="0"/>
                <a:cs typeface="Times New Roman" panose="02020603050405020304" pitchFamily="18" charset="0"/>
                <a:sym typeface="+mn-ea"/>
              </a:rPr>
              <a:t>)</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 so </a:t>
            </a:r>
            <a:r>
              <a:rPr lang="en-US" altLang="zh-CN" dirty="0" err="1">
                <a:solidFill>
                  <a:srgbClr val="00FF00"/>
                </a:solidFill>
                <a:latin typeface="Times New Roman" panose="02020603050405020304" pitchFamily="18" charset="0"/>
                <a:cs typeface="Times New Roman" panose="02020603050405020304" pitchFamily="18" charset="0"/>
                <a:sym typeface="+mn-ea"/>
              </a:rPr>
              <a:t>Ranzato</a:t>
            </a:r>
            <a:r>
              <a:rPr lang="en-US" altLang="zh-CN" dirty="0">
                <a:solidFill>
                  <a:srgbClr val="00FF00"/>
                </a:solidFill>
                <a:latin typeface="Times New Roman" panose="02020603050405020304" pitchFamily="18" charset="0"/>
                <a:cs typeface="Times New Roman" panose="02020603050405020304" pitchFamily="18" charset="0"/>
                <a:sym typeface="+mn-ea"/>
              </a:rPr>
              <a:t> </a:t>
            </a:r>
            <a:r>
              <a:rPr lang="en-US" altLang="zh-CN" i="1" dirty="0">
                <a:solidFill>
                  <a:srgbClr val="00FF00"/>
                </a:solidFill>
                <a:latin typeface="Times New Roman" panose="02020603050405020304" pitchFamily="18" charset="0"/>
                <a:cs typeface="Times New Roman" panose="02020603050405020304" pitchFamily="18" charset="0"/>
                <a:sym typeface="+mn-ea"/>
              </a:rPr>
              <a:t>et al</a:t>
            </a:r>
            <a:r>
              <a:rPr lang="en-US" altLang="zh-CN" dirty="0">
                <a:solidFill>
                  <a:srgbClr val="00FF00"/>
                </a:solidFill>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a:t>
            </a:r>
            <a:r>
              <a:rPr lang="en-US" altLang="zh-CN" dirty="0">
                <a:solidFill>
                  <a:srgbClr val="00FF00"/>
                </a:solidFill>
                <a:latin typeface="Times New Roman" panose="02020603050405020304" pitchFamily="18" charset="0"/>
                <a:cs typeface="Times New Roman" panose="02020603050405020304" pitchFamily="18" charset="0"/>
                <a:sym typeface="+mn-ea"/>
              </a:rPr>
              <a:t>2010b</a:t>
            </a:r>
            <a:r>
              <a:rPr lang="en-US" altLang="zh-CN" dirty="0">
                <a:latin typeface="Times New Roman" panose="02020603050405020304" pitchFamily="18" charset="0"/>
                <a:cs typeface="Times New Roman" panose="02020603050405020304" pitchFamily="18" charset="0"/>
                <a:sym typeface="+mn-ea"/>
              </a:rPr>
              <a:t>)</a:t>
            </a:r>
            <a:r>
              <a:rPr lang="en-US" altLang="zh-CN" dirty="0">
                <a:solidFill>
                  <a:srgbClr val="00FF00"/>
                </a:solidFill>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also advocate direct sampling of </a:t>
            </a:r>
            <a:r>
              <a:rPr lang="en-US" altLang="zh-CN" i="1" dirty="0">
                <a:latin typeface="Times New Roman" panose="02020603050405020304" pitchFamily="18" charset="0"/>
                <a:cs typeface="Times New Roman" panose="02020603050405020304" pitchFamily="18" charset="0"/>
                <a:sym typeface="+mn-ea"/>
              </a:rPr>
              <a:t>p</a:t>
            </a:r>
            <a:r>
              <a:rPr lang="en-US" altLang="zh-CN" dirty="0">
                <a:latin typeface="Times New Roman" panose="02020603050405020304" pitchFamily="18" charset="0"/>
                <a:cs typeface="Times New Roman" panose="02020603050405020304" pitchFamily="18" charset="0"/>
                <a:sym typeface="+mn-ea"/>
              </a:rPr>
              <a:t>(</a:t>
            </a:r>
            <a:r>
              <a:rPr lang="en-US" altLang="zh-CN" b="1" i="1" dirty="0">
                <a:latin typeface="Times New Roman" panose="02020603050405020304" pitchFamily="18" charset="0"/>
                <a:cs typeface="Times New Roman" panose="02020603050405020304" pitchFamily="18" charset="0"/>
                <a:sym typeface="+mn-ea"/>
              </a:rPr>
              <a:t>x</a:t>
            </a:r>
            <a:r>
              <a:rPr lang="en-US" altLang="zh-CN" dirty="0">
                <a:latin typeface="Times New Roman" panose="02020603050405020304" pitchFamily="18" charset="0"/>
                <a:cs typeface="Times New Roman" panose="02020603050405020304" pitchFamily="18" charset="0"/>
                <a:sym typeface="+mn-ea"/>
              </a:rPr>
              <a:t>) via Hamiltonian (hybrid) Monte Carlo.</a:t>
            </a:r>
            <a:endParaRPr lang="zh-CN" altLang="en-US"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 name="图片 4"/>
          <p:cNvPicPr>
            <a:picLocks noChangeAspect="1"/>
          </p:cNvPicPr>
          <p:nvPr/>
        </p:nvPicPr>
        <p:blipFill>
          <a:blip r:embed="rId4"/>
          <a:stretch>
            <a:fillRect/>
          </a:stretch>
        </p:blipFill>
        <p:spPr>
          <a:xfrm>
            <a:off x="1890729" y="2745206"/>
            <a:ext cx="8839200" cy="86487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p:sp>
        <p:nvSpPr>
          <p:cNvPr id="8" name="内容占位符 7"/>
          <p:cNvSpPr>
            <a:spLocks noGrp="1"/>
          </p:cNvSpPr>
          <p:nvPr>
            <p:ph idx="1"/>
          </p:nvPr>
        </p:nvSpPr>
        <p:spPr/>
        <p:txBody>
          <a:bodyPr>
            <a:normAutofit/>
          </a:bodyPr>
          <a:lstStyle/>
          <a:p>
            <a:pPr marL="0" indent="0" fontAlgn="auto">
              <a:lnSpc>
                <a:spcPct val="125000"/>
              </a:lnSpc>
              <a:buNone/>
            </a:pPr>
            <a:r>
              <a:rPr lang="zh-CN" altLang="en-US" b="1" dirty="0">
                <a:latin typeface="Times New Roman" panose="02020603050405020304" pitchFamily="18" charset="0"/>
                <a:cs typeface="Times New Roman" panose="02020603050405020304" pitchFamily="18" charset="0"/>
              </a:rPr>
              <a:t>Spike and Slab Restricted Boltzmann Machines</a:t>
            </a:r>
            <a:r>
              <a:rPr lang="zh-CN" altLang="en-US" dirty="0">
                <a:latin typeface="Times New Roman" panose="02020603050405020304" pitchFamily="18" charset="0"/>
                <a:cs typeface="Times New Roman" panose="02020603050405020304" pitchFamily="18" charset="0"/>
              </a:rPr>
              <a:t>   Spike and slab restricted Boltzmann machines (</a:t>
            </a:r>
            <a:r>
              <a:rPr lang="zh-CN" altLang="en-US" dirty="0">
                <a:solidFill>
                  <a:srgbClr val="00FF00"/>
                </a:solidFill>
                <a:latin typeface="Times New Roman" panose="02020603050405020304" pitchFamily="18" charset="0"/>
                <a:cs typeface="Times New Roman" panose="02020603050405020304" pitchFamily="18" charset="0"/>
              </a:rPr>
              <a:t>Courville </a:t>
            </a:r>
            <a:r>
              <a:rPr lang="zh-CN" altLang="en-US" i="1" dirty="0">
                <a:solidFill>
                  <a:srgbClr val="00FF00"/>
                </a:solidFill>
                <a:latin typeface="Times New Roman" panose="02020603050405020304" pitchFamily="18" charset="0"/>
                <a:cs typeface="Times New Roman" panose="02020603050405020304" pitchFamily="18" charset="0"/>
              </a:rPr>
              <a:t>et al</a:t>
            </a:r>
            <a:r>
              <a:rPr lang="zh-CN" altLang="en-US" dirty="0">
                <a:solidFill>
                  <a:srgbClr val="00FF00"/>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zh-CN" altLang="en-US" dirty="0">
                <a:solidFill>
                  <a:srgbClr val="00FF00"/>
                </a:solidFill>
                <a:latin typeface="Times New Roman" panose="02020603050405020304" pitchFamily="18" charset="0"/>
                <a:cs typeface="Times New Roman" panose="02020603050405020304" pitchFamily="18" charset="0"/>
              </a:rPr>
              <a:t>2011</a:t>
            </a:r>
            <a:r>
              <a:rPr lang="zh-CN" altLang="en-US" dirty="0">
                <a:latin typeface="Times New Roman" panose="02020603050405020304" pitchFamily="18" charset="0"/>
                <a:cs typeface="Times New Roman" panose="02020603050405020304" pitchFamily="18" charset="0"/>
              </a:rPr>
              <a:t>) or ssRBMs provide another means of modeling the covariance structure of real-valued data. Compared to mcRBMs, ssRBMs have the advantage of requiring neither matrix inversion nor Hamiltonian Monte Carlo methods. As a model of natural images, the ssRBM is interesting in that, like the mcRBM and the mPoT model, its binary hidden units encode the conditional covariance across pixels through the use of auxiliary real-valued variables</a:t>
            </a:r>
            <a:r>
              <a:rPr lang="en-US" altLang="zh-CN" dirty="0">
                <a:latin typeface="Times New Roman" panose="02020603050405020304" pitchFamily="18" charset="0"/>
                <a:cs typeface="Times New Roman" panose="02020603050405020304" pitchFamily="18" charset="0"/>
              </a:rPr>
              <a:t>.</a:t>
            </a: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graphicFrame>
        <p:nvGraphicFramePr>
          <p:cNvPr id="3" name="对象 2">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99433" r:id="rId4" imgW="914400" imgH="215900" progId="Equation.KSEE3">
                  <p:embed/>
                </p:oleObj>
              </mc:Choice>
              <mc:Fallback>
                <p:oleObj r:id="rId4" imgW="914400" imgH="215900" progId="Equation.KSEE3">
                  <p:embed/>
                  <p:pic>
                    <p:nvPicPr>
                      <p:cNvPr id="3" name="对象 2">
                        <a:hlinkClick r:id="" action="ppaction://ole?verb=0"/>
                      </p:cNvPr>
                      <p:cNvPicPr/>
                      <p:nvPr/>
                    </p:nvPicPr>
                    <p:blipFill>
                      <a:blip r:embed="rId5"/>
                      <a:stretch>
                        <a:fillRect/>
                      </a:stretch>
                    </p:blipFill>
                    <p:spPr>
                      <a:xfrm>
                        <a:off x="5638800" y="3321050"/>
                        <a:ext cx="914400" cy="215900"/>
                      </a:xfrm>
                      <a:prstGeom prst="rect">
                        <a:avLst/>
                      </a:prstGeom>
                    </p:spPr>
                  </p:pic>
                </p:oleObj>
              </mc:Fallback>
            </mc:AlternateContent>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3CBE5F-2FF1-4AEC-B49D-D5ED7D9CF4D8}"/>
              </a:ext>
            </a:extLst>
          </p:cNvPr>
          <p:cNvSpPr>
            <a:spLocks noGrp="1"/>
          </p:cNvSpPr>
          <p:nvPr>
            <p:ph type="title"/>
          </p:nvPr>
        </p:nvSpPr>
        <p:spPr/>
        <p:txBody>
          <a:bodyPr/>
          <a:lstStyle/>
          <a:p>
            <a:r>
              <a:rPr lang="en-US" altLang="zh-CN" dirty="0">
                <a:sym typeface="+mn-ea"/>
              </a:rPr>
              <a:t>20.5.2 Undirected Models of Conditional Covariance</a:t>
            </a:r>
            <a:endParaRPr lang="zh-CN" altLang="en-US" dirty="0"/>
          </a:p>
        </p:txBody>
      </p:sp>
      <p:sp>
        <p:nvSpPr>
          <p:cNvPr id="3" name="内容占位符 2">
            <a:extLst>
              <a:ext uri="{FF2B5EF4-FFF2-40B4-BE49-F238E27FC236}">
                <a16:creationId xmlns:a16="http://schemas.microsoft.com/office/drawing/2014/main" id="{BCE780B1-1019-48A7-8EF5-8DFAA47C570C}"/>
              </a:ext>
            </a:extLst>
          </p:cNvPr>
          <p:cNvSpPr>
            <a:spLocks noGrp="1"/>
          </p:cNvSpPr>
          <p:nvPr>
            <p:ph idx="1"/>
          </p:nvPr>
        </p:nvSpPr>
        <p:spPr/>
        <p:txBody>
          <a:bodyPr>
            <a:normAutofit/>
          </a:bodyPr>
          <a:lstStyle/>
          <a:p>
            <a:r>
              <a:rPr lang="en-US" altLang="zh-CN" dirty="0"/>
              <a:t>        The spike and slab RBM has two sets of hidden units: binary spike units </a:t>
            </a:r>
            <a:r>
              <a:rPr lang="en-US" altLang="zh-CN" b="1" dirty="0"/>
              <a:t>h</a:t>
            </a:r>
            <a:r>
              <a:rPr lang="en-US" altLang="zh-CN" dirty="0"/>
              <a:t>, and real-valued </a:t>
            </a:r>
            <a:r>
              <a:rPr lang="en-US" altLang="zh-CN" i="1" dirty="0"/>
              <a:t>slab</a:t>
            </a:r>
            <a:r>
              <a:rPr lang="en-US" altLang="zh-CN" dirty="0"/>
              <a:t> units s . The mean of the visible units conditioned on the hidden units is given by (</a:t>
            </a:r>
            <a:r>
              <a:rPr lang="en-US" altLang="zh-CN" b="1" i="1" dirty="0"/>
              <a:t>h    s</a:t>
            </a:r>
            <a:r>
              <a:rPr lang="en-US" altLang="zh-CN" dirty="0"/>
              <a:t>)</a:t>
            </a:r>
            <a:r>
              <a:rPr lang="en-US" altLang="zh-CN" b="1" i="1" dirty="0"/>
              <a:t>W</a:t>
            </a:r>
            <a:r>
              <a:rPr lang="en-US" altLang="zh-CN" dirty="0"/>
              <a:t> </a:t>
            </a:r>
            <a:r>
              <a:rPr lang="en-US" altLang="zh-CN" baseline="30000" dirty="0"/>
              <a:t>T</a:t>
            </a:r>
            <a:r>
              <a:rPr lang="en-US" altLang="zh-CN" dirty="0"/>
              <a:t>. In other words, each column </a:t>
            </a:r>
            <a:r>
              <a:rPr lang="en-US" altLang="zh-CN" b="1" i="1" dirty="0"/>
              <a:t>W</a:t>
            </a:r>
            <a:r>
              <a:rPr lang="en-US" altLang="zh-CN" i="1" baseline="-25000" dirty="0"/>
              <a:t>:,i</a:t>
            </a:r>
            <a:r>
              <a:rPr lang="en-US" altLang="zh-CN" dirty="0"/>
              <a:t> defines a component that can appear in the input when </a:t>
            </a:r>
            <a:r>
              <a:rPr lang="en-US" altLang="zh-CN" i="1" dirty="0"/>
              <a:t>h</a:t>
            </a:r>
            <a:r>
              <a:rPr lang="en-US" altLang="zh-CN" i="1" baseline="-25000" dirty="0"/>
              <a:t>i</a:t>
            </a:r>
            <a:r>
              <a:rPr lang="en-US" altLang="zh-CN" dirty="0"/>
              <a:t> = 1. The corresponding spike variable </a:t>
            </a:r>
            <a:r>
              <a:rPr lang="en-US" altLang="zh-CN" i="1" dirty="0">
                <a:sym typeface="+mn-ea"/>
              </a:rPr>
              <a:t>h</a:t>
            </a:r>
            <a:r>
              <a:rPr lang="en-US" altLang="zh-CN" i="1" baseline="-25000" dirty="0">
                <a:sym typeface="+mn-ea"/>
              </a:rPr>
              <a:t>i</a:t>
            </a:r>
            <a:r>
              <a:rPr lang="en-US" altLang="zh-CN" dirty="0"/>
              <a:t> determines whether that component is present at all. The corresponding slab variable </a:t>
            </a:r>
            <a:r>
              <a:rPr lang="en-US" altLang="zh-CN" dirty="0">
                <a:sym typeface="+mn-ea"/>
              </a:rPr>
              <a:t> </a:t>
            </a:r>
            <a:r>
              <a:rPr lang="en-US" altLang="zh-CN" i="1" dirty="0" err="1">
                <a:sym typeface="+mn-ea"/>
              </a:rPr>
              <a:t>s</a:t>
            </a:r>
            <a:r>
              <a:rPr lang="en-US" altLang="zh-CN" i="1" baseline="-25000" dirty="0" err="1">
                <a:sym typeface="+mn-ea"/>
              </a:rPr>
              <a:t>i</a:t>
            </a:r>
            <a:r>
              <a:rPr lang="en-US" altLang="zh-CN" dirty="0"/>
              <a:t> determines the intensity of that component, if it is present. When a spike variable is active, the corresponding slab variable adds variance to the input along the axis defined by </a:t>
            </a:r>
            <a:r>
              <a:rPr lang="en-US" altLang="zh-CN" b="1" i="1" dirty="0">
                <a:sym typeface="+mn-ea"/>
              </a:rPr>
              <a:t>W</a:t>
            </a:r>
            <a:r>
              <a:rPr lang="en-US" altLang="zh-CN" i="1" baseline="-25000" dirty="0">
                <a:sym typeface="+mn-ea"/>
              </a:rPr>
              <a:t>:,i</a:t>
            </a:r>
            <a:r>
              <a:rPr lang="en-US" altLang="zh-CN" dirty="0"/>
              <a:t>. This allows us to model the covariance of the inputs. Fortunately, contrastive divergence and persistent contrastive divergence with Gibbs sampling are still applicable. There is no need to invert any matrix.</a:t>
            </a:r>
            <a:endParaRPr lang="zh-CN" altLang="en-US" dirty="0"/>
          </a:p>
        </p:txBody>
      </p:sp>
      <p:pic>
        <p:nvPicPr>
          <p:cNvPr id="4" name="图片 3">
            <a:extLst>
              <a:ext uri="{FF2B5EF4-FFF2-40B4-BE49-F238E27FC236}">
                <a16:creationId xmlns:a16="http://schemas.microsoft.com/office/drawing/2014/main" id="{A31ED368-E832-41DB-A549-A3CD053CA6C7}"/>
              </a:ext>
            </a:extLst>
          </p:cNvPr>
          <p:cNvPicPr>
            <a:picLocks noChangeAspect="1"/>
          </p:cNvPicPr>
          <p:nvPr/>
        </p:nvPicPr>
        <p:blipFill>
          <a:blip r:embed="rId2"/>
          <a:stretch>
            <a:fillRect/>
          </a:stretch>
        </p:blipFill>
        <p:spPr>
          <a:xfrm>
            <a:off x="2072027" y="2189534"/>
            <a:ext cx="319171" cy="377202"/>
          </a:xfrm>
          <a:prstGeom prst="rect">
            <a:avLst/>
          </a:prstGeom>
        </p:spPr>
      </p:pic>
      <p:pic>
        <p:nvPicPr>
          <p:cNvPr id="5" name="图片 4" descr="u=1907756794,293736522&amp;fm=21&amp;gp=0.jpg">
            <a:extLst>
              <a:ext uri="{FF2B5EF4-FFF2-40B4-BE49-F238E27FC236}">
                <a16:creationId xmlns:a16="http://schemas.microsoft.com/office/drawing/2014/main" id="{158312A7-2CBD-4CDF-B071-25223E1A2376}"/>
              </a:ext>
            </a:extLst>
          </p:cNvPr>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954514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p:sp>
        <p:nvSpPr>
          <p:cNvPr id="8" name="内容占位符 7"/>
          <p:cNvSpPr>
            <a:spLocks noGrp="1"/>
          </p:cNvSpPr>
          <p:nvPr>
            <p:ph idx="1"/>
          </p:nvPr>
        </p:nvSpPr>
        <p:spPr/>
        <p:txBody>
          <a:bodyPr>
            <a:normAutofit/>
          </a:bodyPr>
          <a:lstStyle/>
          <a:p>
            <a:pPr marL="0" indent="0" fontAlgn="auto">
              <a:lnSpc>
                <a:spcPct val="125000"/>
              </a:lnSpc>
              <a:buNone/>
            </a:pPr>
            <a:r>
              <a:rPr lang="en-US" altLang="zh-CN" dirty="0">
                <a:latin typeface="Times New Roman" panose="02020603050405020304" pitchFamily="18" charset="0"/>
                <a:cs typeface="Times New Roman" panose="02020603050405020304" pitchFamily="18" charset="0"/>
              </a:rPr>
              <a:t>        Formally, the </a:t>
            </a:r>
            <a:r>
              <a:rPr lang="en-US" altLang="zh-CN" dirty="0" err="1">
                <a:latin typeface="Times New Roman" panose="02020603050405020304" pitchFamily="18" charset="0"/>
                <a:cs typeface="Times New Roman" panose="02020603050405020304" pitchFamily="18" charset="0"/>
              </a:rPr>
              <a:t>ssRBM</a:t>
            </a:r>
            <a:r>
              <a:rPr lang="en-US" altLang="zh-CN" dirty="0">
                <a:latin typeface="Times New Roman" panose="02020603050405020304" pitchFamily="18" charset="0"/>
                <a:cs typeface="Times New Roman" panose="02020603050405020304" pitchFamily="18" charset="0"/>
              </a:rPr>
              <a:t> model is defined via its energy function:</a:t>
            </a:r>
          </a:p>
          <a:p>
            <a:pPr marL="0" indent="0" fontAlgn="auto">
              <a:lnSpc>
                <a:spcPct val="125000"/>
              </a:lnSpc>
              <a:buNone/>
            </a:pPr>
            <a:endParaRPr lang="en-US" altLang="zh-CN" dirty="0"/>
          </a:p>
          <a:p>
            <a:pPr marL="0" indent="0" fontAlgn="auto">
              <a:lnSpc>
                <a:spcPct val="125000"/>
              </a:lnSpc>
              <a:buNone/>
            </a:pPr>
            <a:endParaRPr lang="en-US" altLang="zh-CN" dirty="0">
              <a:latin typeface="Times New Roman" panose="02020603050405020304" pitchFamily="18" charset="0"/>
              <a:cs typeface="Times New Roman" panose="02020603050405020304" pitchFamily="18" charset="0"/>
            </a:endParaRPr>
          </a:p>
          <a:p>
            <a:pPr marL="0" indent="0" fontAlgn="auto">
              <a:lnSpc>
                <a:spcPct val="125000"/>
              </a:lnSpc>
              <a:buNone/>
            </a:pPr>
            <a:endParaRPr lang="en-US" altLang="zh-CN" dirty="0"/>
          </a:p>
          <a:p>
            <a:r>
              <a:rPr lang="en-US" altLang="zh-CN" dirty="0"/>
              <a:t>where </a:t>
            </a:r>
            <a:r>
              <a:rPr lang="en-US" altLang="zh-CN" i="1" dirty="0"/>
              <a:t>b</a:t>
            </a:r>
            <a:r>
              <a:rPr lang="en-US" altLang="zh-CN" i="1" baseline="-25000" dirty="0"/>
              <a:t>i</a:t>
            </a:r>
            <a:r>
              <a:rPr lang="en-US" altLang="zh-CN" dirty="0"/>
              <a:t> is the offset of the spike </a:t>
            </a:r>
            <a:r>
              <a:rPr lang="en-US" altLang="zh-CN" i="1" dirty="0"/>
              <a:t>h</a:t>
            </a:r>
            <a:r>
              <a:rPr lang="en-US" altLang="zh-CN" i="1" baseline="-25000" dirty="0"/>
              <a:t>i</a:t>
            </a:r>
            <a:r>
              <a:rPr lang="en-US" altLang="zh-CN" dirty="0"/>
              <a:t> and </a:t>
            </a:r>
            <a:r>
              <a:rPr lang="en-US" altLang="zh-CN" b="1" dirty="0"/>
              <a:t>Λ </a:t>
            </a:r>
            <a:r>
              <a:rPr lang="en-US" altLang="zh-CN" dirty="0"/>
              <a:t>is a diagonal precision matrix on the observations</a:t>
            </a:r>
            <a:r>
              <a:rPr lang="en-US" altLang="zh-CN" b="1" i="1" dirty="0"/>
              <a:t> x</a:t>
            </a:r>
            <a:r>
              <a:rPr lang="en-US" altLang="zh-CN" dirty="0"/>
              <a:t>. The parameter </a:t>
            </a:r>
            <a:r>
              <a:rPr lang="en-US" altLang="zh-CN" i="1" dirty="0"/>
              <a:t>α</a:t>
            </a:r>
            <a:r>
              <a:rPr lang="en-US" altLang="zh-CN" i="1" baseline="-25000" dirty="0" err="1"/>
              <a:t>i</a:t>
            </a:r>
            <a:r>
              <a:rPr lang="en-US" altLang="zh-CN" dirty="0"/>
              <a:t> &gt; 0 is a scalar precision parameter for the real-valued slab variable </a:t>
            </a:r>
            <a:r>
              <a:rPr lang="en-US" altLang="zh-CN" b="1" i="1" dirty="0" err="1"/>
              <a:t>s</a:t>
            </a:r>
            <a:r>
              <a:rPr lang="en-US" altLang="zh-CN" i="1" baseline="-25000" dirty="0" err="1"/>
              <a:t>i</a:t>
            </a:r>
            <a:r>
              <a:rPr lang="en-US" altLang="zh-CN" dirty="0"/>
              <a:t>. The parameter </a:t>
            </a:r>
            <a:r>
              <a:rPr lang="en-US" altLang="zh-CN" b="1" dirty="0" err="1"/>
              <a:t>Φ</a:t>
            </a:r>
            <a:r>
              <a:rPr lang="en-US" altLang="zh-CN" i="1" baseline="-25000" dirty="0" err="1"/>
              <a:t>i</a:t>
            </a:r>
            <a:r>
              <a:rPr lang="en-US" altLang="zh-CN" dirty="0"/>
              <a:t> is a non-negative diagonal matrix that defines an </a:t>
            </a:r>
            <a:r>
              <a:rPr lang="en-US" altLang="zh-CN" i="1" dirty="0"/>
              <a:t>h</a:t>
            </a:r>
            <a:r>
              <a:rPr lang="en-US" altLang="zh-CN" dirty="0"/>
              <a:t>-modulated quadratic penalty on </a:t>
            </a:r>
            <a:r>
              <a:rPr lang="en-US" altLang="zh-CN" b="1" i="1" dirty="0"/>
              <a:t>x</a:t>
            </a:r>
            <a:r>
              <a:rPr lang="en-US" altLang="zh-CN" dirty="0"/>
              <a:t>. Each </a:t>
            </a:r>
            <a:r>
              <a:rPr lang="en-US" altLang="zh-CN" i="1" dirty="0"/>
              <a:t>µ</a:t>
            </a:r>
            <a:r>
              <a:rPr lang="en-US" altLang="zh-CN" i="1" baseline="-25000" dirty="0" err="1"/>
              <a:t>i</a:t>
            </a:r>
            <a:r>
              <a:rPr lang="en-US" altLang="zh-CN" dirty="0"/>
              <a:t> is a mean parameter for the slab variable </a:t>
            </a:r>
            <a:r>
              <a:rPr lang="en-US" altLang="zh-CN" b="1" i="1" dirty="0" err="1">
                <a:sym typeface="+mn-ea"/>
              </a:rPr>
              <a:t>s</a:t>
            </a:r>
            <a:r>
              <a:rPr lang="en-US" altLang="zh-CN" i="1" baseline="-25000" dirty="0" err="1">
                <a:sym typeface="+mn-ea"/>
              </a:rPr>
              <a:t>i</a:t>
            </a:r>
            <a:r>
              <a:rPr lang="en-US" altLang="zh-CN" dirty="0"/>
              <a:t>.</a:t>
            </a: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graphicFrame>
        <p:nvGraphicFramePr>
          <p:cNvPr id="3" name="对象 2">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0458" r:id="rId4" imgW="914400" imgH="215900" progId="Equation.KSEE3">
                  <p:embed/>
                </p:oleObj>
              </mc:Choice>
              <mc:Fallback>
                <p:oleObj r:id="rId4" imgW="914400" imgH="215900" progId="Equation.KSEE3">
                  <p:embed/>
                  <p:pic>
                    <p:nvPicPr>
                      <p:cNvPr id="3" name="对象 2">
                        <a:hlinkClick r:id="" action="ppaction://ole?verb=0"/>
                      </p:cNvPr>
                      <p:cNvPicPr/>
                      <p:nvPr/>
                    </p:nvPicPr>
                    <p:blipFill>
                      <a:blip r:embed="rId5"/>
                      <a:stretch>
                        <a:fillRect/>
                      </a:stretch>
                    </p:blipFill>
                    <p:spPr>
                      <a:xfrm>
                        <a:off x="5638800" y="3321050"/>
                        <a:ext cx="914400" cy="215900"/>
                      </a:xfrm>
                      <a:prstGeom prst="rect">
                        <a:avLst/>
                      </a:prstGeom>
                    </p:spPr>
                  </p:pic>
                </p:oleObj>
              </mc:Fallback>
            </mc:AlternateContent>
          </a:graphicData>
        </a:graphic>
      </p:graphicFrame>
      <p:pic>
        <p:nvPicPr>
          <p:cNvPr id="5" name="图片 4">
            <a:extLst>
              <a:ext uri="{FF2B5EF4-FFF2-40B4-BE49-F238E27FC236}">
                <a16:creationId xmlns:a16="http://schemas.microsoft.com/office/drawing/2014/main" id="{DAB4588A-DD31-4AAB-A376-1C2BD9381CF1}"/>
              </a:ext>
            </a:extLst>
          </p:cNvPr>
          <p:cNvPicPr>
            <a:picLocks noChangeAspect="1"/>
          </p:cNvPicPr>
          <p:nvPr/>
        </p:nvPicPr>
        <p:blipFill>
          <a:blip r:embed="rId6"/>
          <a:stretch>
            <a:fillRect/>
          </a:stretch>
        </p:blipFill>
        <p:spPr>
          <a:xfrm>
            <a:off x="960046" y="1639146"/>
            <a:ext cx="8537807" cy="1792212"/>
          </a:xfrm>
          <a:prstGeom prst="rect">
            <a:avLst/>
          </a:prstGeom>
        </p:spPr>
      </p:pic>
      <p:pic>
        <p:nvPicPr>
          <p:cNvPr id="7" name="图片 6">
            <a:extLst>
              <a:ext uri="{FF2B5EF4-FFF2-40B4-BE49-F238E27FC236}">
                <a16:creationId xmlns:a16="http://schemas.microsoft.com/office/drawing/2014/main" id="{71590086-45D3-4B0C-B442-C6C8A4A24254}"/>
              </a:ext>
            </a:extLst>
          </p:cNvPr>
          <p:cNvPicPr>
            <a:picLocks noChangeAspect="1"/>
          </p:cNvPicPr>
          <p:nvPr/>
        </p:nvPicPr>
        <p:blipFill>
          <a:blip r:embed="rId7"/>
          <a:stretch>
            <a:fillRect/>
          </a:stretch>
        </p:blipFill>
        <p:spPr>
          <a:xfrm>
            <a:off x="9554414" y="1766912"/>
            <a:ext cx="1030093" cy="504948"/>
          </a:xfrm>
          <a:prstGeom prst="rect">
            <a:avLst/>
          </a:prstGeom>
        </p:spPr>
      </p:pic>
      <p:pic>
        <p:nvPicPr>
          <p:cNvPr id="9" name="图片 8">
            <a:extLst>
              <a:ext uri="{FF2B5EF4-FFF2-40B4-BE49-F238E27FC236}">
                <a16:creationId xmlns:a16="http://schemas.microsoft.com/office/drawing/2014/main" id="{74E54223-ECB8-4DDC-A2F0-D9F0DA2ECDC7}"/>
              </a:ext>
            </a:extLst>
          </p:cNvPr>
          <p:cNvPicPr>
            <a:picLocks noChangeAspect="1"/>
          </p:cNvPicPr>
          <p:nvPr/>
        </p:nvPicPr>
        <p:blipFill>
          <a:blip r:embed="rId8"/>
          <a:stretch>
            <a:fillRect/>
          </a:stretch>
        </p:blipFill>
        <p:spPr>
          <a:xfrm>
            <a:off x="9597614" y="2611797"/>
            <a:ext cx="986893" cy="431766"/>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p:sp>
        <p:nvSpPr>
          <p:cNvPr id="8" name="内容占位符 7"/>
          <p:cNvSpPr>
            <a:spLocks noGrp="1"/>
          </p:cNvSpPr>
          <p:nvPr>
            <p:ph idx="1"/>
          </p:nvPr>
        </p:nvSpPr>
        <p:spPr/>
        <p:txBody>
          <a:bodyPr>
            <a:normAutofit/>
          </a:bodyPr>
          <a:lstStyle/>
          <a:p>
            <a:pPr marL="0" indent="0" fontAlgn="auto">
              <a:lnSpc>
                <a:spcPct val="125000"/>
              </a:lnSpc>
              <a:buNone/>
            </a:pPr>
            <a:r>
              <a:rPr lang="en-US" altLang="zh-CN" dirty="0">
                <a:latin typeface="Times New Roman" panose="02020603050405020304" pitchFamily="18" charset="0"/>
                <a:cs typeface="Times New Roman" panose="02020603050405020304" pitchFamily="18" charset="0"/>
              </a:rPr>
              <a:t>        With the joint distribution defined via the energy function, it is relatively straightforward to derive the </a:t>
            </a:r>
            <a:r>
              <a:rPr lang="en-US" altLang="zh-CN" dirty="0" err="1">
                <a:latin typeface="Times New Roman" panose="02020603050405020304" pitchFamily="18" charset="0"/>
                <a:cs typeface="Times New Roman" panose="02020603050405020304" pitchFamily="18" charset="0"/>
              </a:rPr>
              <a:t>ssRBM</a:t>
            </a:r>
            <a:r>
              <a:rPr lang="en-US" altLang="zh-CN" dirty="0">
                <a:latin typeface="Times New Roman" panose="02020603050405020304" pitchFamily="18" charset="0"/>
                <a:cs typeface="Times New Roman" panose="02020603050405020304" pitchFamily="18" charset="0"/>
              </a:rPr>
              <a:t> conditional distributions. For example, by marginalizing out the slab variables </a:t>
            </a:r>
            <a:r>
              <a:rPr lang="en-US" altLang="zh-CN" b="1" i="1" dirty="0">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 the conditional distribution over the observations given the binary spike variables </a:t>
            </a:r>
            <a:r>
              <a:rPr lang="en-US" altLang="zh-CN" b="1" i="1" dirty="0">
                <a:latin typeface="Times New Roman" panose="02020603050405020304" pitchFamily="18" charset="0"/>
                <a:cs typeface="Times New Roman" panose="02020603050405020304" pitchFamily="18" charset="0"/>
              </a:rPr>
              <a:t>h</a:t>
            </a:r>
            <a:r>
              <a:rPr lang="en-US" altLang="zh-CN" dirty="0">
                <a:latin typeface="Times New Roman" panose="02020603050405020304" pitchFamily="18" charset="0"/>
                <a:cs typeface="Times New Roman" panose="02020603050405020304" pitchFamily="18" charset="0"/>
              </a:rPr>
              <a:t> is given by:</a:t>
            </a:r>
          </a:p>
          <a:p>
            <a:pPr marL="0" indent="0" fontAlgn="auto">
              <a:lnSpc>
                <a:spcPct val="125000"/>
              </a:lnSpc>
              <a:buNone/>
            </a:pPr>
            <a:endParaRPr lang="en-US" altLang="zh-CN" dirty="0"/>
          </a:p>
          <a:p>
            <a:pPr marL="0" indent="0" fontAlgn="auto">
              <a:lnSpc>
                <a:spcPct val="125000"/>
              </a:lnSpc>
              <a:buNone/>
            </a:pPr>
            <a:endParaRPr lang="en-US" altLang="zh-CN" dirty="0">
              <a:latin typeface="Times New Roman" panose="02020603050405020304" pitchFamily="18" charset="0"/>
              <a:cs typeface="Times New Roman" panose="02020603050405020304" pitchFamily="18" charset="0"/>
            </a:endParaRPr>
          </a:p>
          <a:p>
            <a:pPr marL="0" indent="0" fontAlgn="auto">
              <a:lnSpc>
                <a:spcPct val="125000"/>
              </a:lnSpc>
              <a:buNone/>
            </a:pPr>
            <a:endParaRPr lang="en-US" altLang="zh-CN" dirty="0"/>
          </a:p>
          <a:p>
            <a:r>
              <a:rPr lang="en-US" altLang="zh-CN" sz="2800" dirty="0"/>
              <a:t>where                                                             The last equality holds only if the covariance matrix            is positive definite.</a:t>
            </a: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graphicFrame>
        <p:nvGraphicFramePr>
          <p:cNvPr id="3" name="对象 2">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1481" r:id="rId4" imgW="914400" imgH="215900" progId="Equation.KSEE3">
                  <p:embed/>
                </p:oleObj>
              </mc:Choice>
              <mc:Fallback>
                <p:oleObj r:id="rId4" imgW="914400" imgH="215900" progId="Equation.KSEE3">
                  <p:embed/>
                  <p:pic>
                    <p:nvPicPr>
                      <p:cNvPr id="3" name="对象 2">
                        <a:hlinkClick r:id="" action="ppaction://ole?verb=0"/>
                      </p:cNvPr>
                      <p:cNvPicPr/>
                      <p:nvPr/>
                    </p:nvPicPr>
                    <p:blipFill>
                      <a:blip r:embed="rId5"/>
                      <a:stretch>
                        <a:fillRect/>
                      </a:stretch>
                    </p:blipFill>
                    <p:spPr>
                      <a:xfrm>
                        <a:off x="5638800" y="3321050"/>
                        <a:ext cx="914400" cy="215900"/>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06883D0C-2097-4A91-9827-C12D3B933ADC}"/>
              </a:ext>
            </a:extLst>
          </p:cNvPr>
          <p:cNvPicPr>
            <a:picLocks noChangeAspect="1"/>
          </p:cNvPicPr>
          <p:nvPr/>
        </p:nvPicPr>
        <p:blipFill>
          <a:blip r:embed="rId6"/>
          <a:stretch>
            <a:fillRect/>
          </a:stretch>
        </p:blipFill>
        <p:spPr>
          <a:xfrm>
            <a:off x="1551506" y="5094318"/>
            <a:ext cx="5345042" cy="456250"/>
          </a:xfrm>
          <a:prstGeom prst="rect">
            <a:avLst/>
          </a:prstGeom>
        </p:spPr>
      </p:pic>
      <p:pic>
        <p:nvPicPr>
          <p:cNvPr id="10" name="图片 9">
            <a:extLst>
              <a:ext uri="{FF2B5EF4-FFF2-40B4-BE49-F238E27FC236}">
                <a16:creationId xmlns:a16="http://schemas.microsoft.com/office/drawing/2014/main" id="{41967B26-26AB-4875-8414-94DCF7366ED1}"/>
              </a:ext>
            </a:extLst>
          </p:cNvPr>
          <p:cNvPicPr>
            <a:picLocks noChangeAspect="1"/>
          </p:cNvPicPr>
          <p:nvPr/>
        </p:nvPicPr>
        <p:blipFill>
          <a:blip r:embed="rId7"/>
          <a:stretch>
            <a:fillRect/>
          </a:stretch>
        </p:blipFill>
        <p:spPr>
          <a:xfrm>
            <a:off x="3221355" y="5656006"/>
            <a:ext cx="671830" cy="428625"/>
          </a:xfrm>
          <a:prstGeom prst="rect">
            <a:avLst/>
          </a:prstGeom>
        </p:spPr>
      </p:pic>
      <p:pic>
        <p:nvPicPr>
          <p:cNvPr id="6" name="图片 5">
            <a:extLst>
              <a:ext uri="{FF2B5EF4-FFF2-40B4-BE49-F238E27FC236}">
                <a16:creationId xmlns:a16="http://schemas.microsoft.com/office/drawing/2014/main" id="{F371A53B-FF5B-41A1-8FA0-B68C08A8E005}"/>
              </a:ext>
            </a:extLst>
          </p:cNvPr>
          <p:cNvPicPr>
            <a:picLocks noChangeAspect="1"/>
          </p:cNvPicPr>
          <p:nvPr/>
        </p:nvPicPr>
        <p:blipFill>
          <a:blip r:embed="rId8"/>
          <a:stretch>
            <a:fillRect/>
          </a:stretch>
        </p:blipFill>
        <p:spPr>
          <a:xfrm>
            <a:off x="1993613" y="3098209"/>
            <a:ext cx="6895863" cy="1891271"/>
          </a:xfrm>
          <a:prstGeom prst="rect">
            <a:avLst/>
          </a:prstGeom>
        </p:spPr>
      </p:pic>
      <p:pic>
        <p:nvPicPr>
          <p:cNvPr id="11" name="图片 10">
            <a:extLst>
              <a:ext uri="{FF2B5EF4-FFF2-40B4-BE49-F238E27FC236}">
                <a16:creationId xmlns:a16="http://schemas.microsoft.com/office/drawing/2014/main" id="{4C044871-71F4-4249-8D68-44B02713CC36}"/>
              </a:ext>
            </a:extLst>
          </p:cNvPr>
          <p:cNvPicPr>
            <a:picLocks noChangeAspect="1"/>
          </p:cNvPicPr>
          <p:nvPr/>
        </p:nvPicPr>
        <p:blipFill>
          <a:blip r:embed="rId9"/>
          <a:stretch>
            <a:fillRect/>
          </a:stretch>
        </p:blipFill>
        <p:spPr>
          <a:xfrm>
            <a:off x="9265086" y="3258550"/>
            <a:ext cx="1127858" cy="510584"/>
          </a:xfrm>
          <a:prstGeom prst="rect">
            <a:avLst/>
          </a:prstGeom>
        </p:spPr>
      </p:pic>
      <p:pic>
        <p:nvPicPr>
          <p:cNvPr id="12" name="图片 11">
            <a:extLst>
              <a:ext uri="{FF2B5EF4-FFF2-40B4-BE49-F238E27FC236}">
                <a16:creationId xmlns:a16="http://schemas.microsoft.com/office/drawing/2014/main" id="{D484F374-190C-4079-BF18-EB541B7C30E5}"/>
              </a:ext>
            </a:extLst>
          </p:cNvPr>
          <p:cNvPicPr>
            <a:picLocks noChangeAspect="1"/>
          </p:cNvPicPr>
          <p:nvPr/>
        </p:nvPicPr>
        <p:blipFill>
          <a:blip r:embed="rId10"/>
          <a:stretch>
            <a:fillRect/>
          </a:stretch>
        </p:blipFill>
        <p:spPr>
          <a:xfrm>
            <a:off x="9284138" y="4141647"/>
            <a:ext cx="1089754" cy="57155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p:sp>
        <p:nvSpPr>
          <p:cNvPr id="8" name="内容占位符 7"/>
          <p:cNvSpPr>
            <a:spLocks noGrp="1"/>
          </p:cNvSpPr>
          <p:nvPr>
            <p:ph idx="1"/>
          </p:nvPr>
        </p:nvSpPr>
        <p:spPr/>
        <p:txBody>
          <a:bodyPr>
            <a:noAutofit/>
          </a:bodyPr>
          <a:lstStyle/>
          <a:p>
            <a:pPr marL="0" indent="0" fontAlgn="auto">
              <a:lnSpc>
                <a:spcPct val="125000"/>
              </a:lnSpc>
              <a:spcBef>
                <a:spcPts val="0"/>
              </a:spcBef>
              <a:buNone/>
            </a:pPr>
            <a:r>
              <a:rPr lang="en-US" altLang="zh-CN" dirty="0">
                <a:latin typeface="Times New Roman" panose="02020603050405020304" pitchFamily="18" charset="0"/>
                <a:cs typeface="Times New Roman" panose="02020603050405020304" pitchFamily="18" charset="0"/>
              </a:rPr>
              <a:t>        Gating by the spike variables means that the true marginal distribution over           </a:t>
            </a:r>
            <a:r>
              <a:rPr lang="en-US" altLang="zh-CN" dirty="0" err="1">
                <a:latin typeface="Times New Roman" panose="02020603050405020304" pitchFamily="18" charset="0"/>
                <a:cs typeface="Times New Roman" panose="02020603050405020304" pitchFamily="18" charset="0"/>
              </a:rPr>
              <a:t>xxxx</a:t>
            </a:r>
            <a:r>
              <a:rPr lang="en-US" altLang="zh-CN" dirty="0">
                <a:latin typeface="Times New Roman" panose="02020603050405020304" pitchFamily="18" charset="0"/>
                <a:cs typeface="Times New Roman" panose="02020603050405020304" pitchFamily="18" charset="0"/>
              </a:rPr>
              <a:t>   is sparse. This is different from sparse coding, where samples from the model “almost never” (in the measure theoretic sense) contain zeros in the code, and MAP inference is required to impose sparsity.</a:t>
            </a:r>
          </a:p>
          <a:p>
            <a:pPr marL="0" indent="0" fontAlgn="auto">
              <a:lnSpc>
                <a:spcPct val="125000"/>
              </a:lnSpc>
              <a:spcBef>
                <a:spcPts val="0"/>
              </a:spcBef>
              <a:buNone/>
            </a:pPr>
            <a:r>
              <a:rPr lang="en-US" altLang="zh-CN" dirty="0"/>
              <a:t>        </a:t>
            </a:r>
            <a:r>
              <a:rPr lang="en-US" altLang="zh-CN" dirty="0">
                <a:latin typeface="Times New Roman" panose="02020603050405020304" pitchFamily="18" charset="0"/>
                <a:cs typeface="Times New Roman" panose="02020603050405020304" pitchFamily="18" charset="0"/>
              </a:rPr>
              <a:t>Comparing the </a:t>
            </a:r>
            <a:r>
              <a:rPr lang="en-US" altLang="zh-CN" dirty="0" err="1">
                <a:latin typeface="Times New Roman" panose="02020603050405020304" pitchFamily="18" charset="0"/>
                <a:cs typeface="Times New Roman" panose="02020603050405020304" pitchFamily="18" charset="0"/>
              </a:rPr>
              <a:t>ssRBM</a:t>
            </a:r>
            <a:r>
              <a:rPr lang="en-US" altLang="zh-CN" dirty="0">
                <a:latin typeface="Times New Roman" panose="02020603050405020304" pitchFamily="18" charset="0"/>
                <a:cs typeface="Times New Roman" panose="02020603050405020304" pitchFamily="18" charset="0"/>
              </a:rPr>
              <a:t> to the </a:t>
            </a:r>
            <a:r>
              <a:rPr lang="en-US" altLang="zh-CN" dirty="0" err="1">
                <a:latin typeface="Times New Roman" panose="02020603050405020304" pitchFamily="18" charset="0"/>
                <a:cs typeface="Times New Roman" panose="02020603050405020304" pitchFamily="18" charset="0"/>
              </a:rPr>
              <a:t>mcRBM</a:t>
            </a:r>
            <a:r>
              <a:rPr lang="en-US" altLang="zh-CN" dirty="0">
                <a:latin typeface="Times New Roman" panose="02020603050405020304" pitchFamily="18" charset="0"/>
                <a:cs typeface="Times New Roman" panose="02020603050405020304" pitchFamily="18" charset="0"/>
              </a:rPr>
              <a:t> and the </a:t>
            </a:r>
            <a:r>
              <a:rPr lang="en-US" altLang="zh-CN" dirty="0" err="1">
                <a:latin typeface="Times New Roman" panose="02020603050405020304" pitchFamily="18" charset="0"/>
                <a:cs typeface="Times New Roman" panose="02020603050405020304" pitchFamily="18" charset="0"/>
              </a:rPr>
              <a:t>mPoT</a:t>
            </a:r>
            <a:r>
              <a:rPr lang="en-US" altLang="zh-CN" dirty="0">
                <a:latin typeface="Times New Roman" panose="02020603050405020304" pitchFamily="18" charset="0"/>
                <a:cs typeface="Times New Roman" panose="02020603050405020304" pitchFamily="18" charset="0"/>
              </a:rPr>
              <a:t> models, the </a:t>
            </a:r>
            <a:r>
              <a:rPr lang="en-US" altLang="zh-CN" dirty="0" err="1">
                <a:latin typeface="Times New Roman" panose="02020603050405020304" pitchFamily="18" charset="0"/>
                <a:cs typeface="Times New Roman" panose="02020603050405020304" pitchFamily="18" charset="0"/>
              </a:rPr>
              <a:t>ssRBM</a:t>
            </a:r>
            <a:r>
              <a:rPr lang="en-US" altLang="zh-CN" dirty="0">
                <a:latin typeface="Times New Roman" panose="02020603050405020304" pitchFamily="18" charset="0"/>
                <a:cs typeface="Times New Roman" panose="02020603050405020304" pitchFamily="18" charset="0"/>
              </a:rPr>
              <a:t> parametrizes the conditional covariance of the observation in a significantly different way. The </a:t>
            </a:r>
            <a:r>
              <a:rPr lang="en-US" altLang="zh-CN" dirty="0" err="1">
                <a:latin typeface="Times New Roman" panose="02020603050405020304" pitchFamily="18" charset="0"/>
                <a:cs typeface="Times New Roman" panose="02020603050405020304" pitchFamily="18" charset="0"/>
              </a:rPr>
              <a:t>mcRBM</a:t>
            </a:r>
            <a:r>
              <a:rPr lang="en-US" altLang="zh-CN" dirty="0">
                <a:latin typeface="Times New Roman" panose="02020603050405020304" pitchFamily="18" charset="0"/>
                <a:cs typeface="Times New Roman" panose="02020603050405020304" pitchFamily="18" charset="0"/>
              </a:rPr>
              <a:t> and </a:t>
            </a:r>
            <a:r>
              <a:rPr lang="en-US" altLang="zh-CN" dirty="0" err="1">
                <a:latin typeface="Times New Roman" panose="02020603050405020304" pitchFamily="18" charset="0"/>
                <a:cs typeface="Times New Roman" panose="02020603050405020304" pitchFamily="18" charset="0"/>
              </a:rPr>
              <a:t>mPoT</a:t>
            </a:r>
            <a:r>
              <a:rPr lang="en-US" altLang="zh-CN" dirty="0">
                <a:latin typeface="Times New Roman" panose="02020603050405020304" pitchFamily="18" charset="0"/>
                <a:cs typeface="Times New Roman" panose="02020603050405020304" pitchFamily="18" charset="0"/>
              </a:rPr>
              <a:t> both model the covariance structure of the observation as                                           , using the activation of the hidden units </a:t>
            </a:r>
            <a:r>
              <a:rPr lang="zh-CN" altLang="en-US" b="1" i="1" dirty="0">
                <a:latin typeface="Times New Roman" panose="02020603050405020304" pitchFamily="18" charset="0"/>
                <a:cs typeface="Times New Roman" panose="02020603050405020304" pitchFamily="18" charset="0"/>
                <a:sym typeface="+mn-ea"/>
              </a:rPr>
              <a:t>h</a:t>
            </a:r>
            <a:r>
              <a:rPr lang="en-US" i="1" baseline="-25000" dirty="0">
                <a:latin typeface="Times New Roman" panose="02020603050405020304" pitchFamily="18" charset="0"/>
                <a:cs typeface="Times New Roman" panose="02020603050405020304" pitchFamily="18" charset="0"/>
                <a:sym typeface="+mn-ea"/>
              </a:rPr>
              <a:t>j </a:t>
            </a:r>
            <a:r>
              <a:rPr lang="en-US" altLang="zh-CN" dirty="0">
                <a:latin typeface="Times New Roman" panose="02020603050405020304" pitchFamily="18" charset="0"/>
                <a:cs typeface="Times New Roman" panose="02020603050405020304" pitchFamily="18" charset="0"/>
              </a:rPr>
              <a:t>&gt; 0 to enforce constraints on the conditional covariance in the direction </a:t>
            </a:r>
            <a:r>
              <a:rPr lang="zh-CN" altLang="en-US" b="1" i="1" dirty="0">
                <a:latin typeface="Times New Roman" panose="02020603050405020304" pitchFamily="18" charset="0"/>
                <a:cs typeface="Times New Roman" panose="02020603050405020304" pitchFamily="18" charset="0"/>
                <a:sym typeface="+mn-ea"/>
              </a:rPr>
              <a:t>r</a:t>
            </a:r>
            <a:r>
              <a:rPr lang="zh-CN" altLang="en-US" baseline="30000" dirty="0">
                <a:latin typeface="Times New Roman" panose="02020603050405020304" pitchFamily="18" charset="0"/>
                <a:cs typeface="Times New Roman" panose="02020603050405020304" pitchFamily="18" charset="0"/>
                <a:sym typeface="+mn-ea"/>
              </a:rPr>
              <a:t>(</a:t>
            </a:r>
            <a:r>
              <a:rPr lang="zh-CN" altLang="en-US" i="1" baseline="30000" dirty="0">
                <a:latin typeface="Times New Roman" panose="02020603050405020304" pitchFamily="18" charset="0"/>
                <a:cs typeface="Times New Roman" panose="02020603050405020304" pitchFamily="18" charset="0"/>
                <a:sym typeface="+mn-ea"/>
              </a:rPr>
              <a:t>j</a:t>
            </a:r>
            <a:r>
              <a:rPr lang="zh-CN" altLang="en-US" baseline="30000" dirty="0">
                <a:latin typeface="Times New Roman" panose="02020603050405020304" pitchFamily="18" charset="0"/>
                <a:cs typeface="Times New Roman" panose="02020603050405020304" pitchFamily="18" charset="0"/>
                <a:sym typeface="+mn-ea"/>
              </a:rPr>
              <a:t>)</a:t>
            </a:r>
            <a:r>
              <a:rPr lang="en-US" altLang="zh-CN" dirty="0">
                <a:latin typeface="Times New Roman" panose="02020603050405020304" pitchFamily="18" charset="0"/>
                <a:cs typeface="Times New Roman" panose="02020603050405020304" pitchFamily="18" charset="0"/>
              </a:rPr>
              <a:t>.</a:t>
            </a: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graphicFrame>
        <p:nvGraphicFramePr>
          <p:cNvPr id="3" name="对象 2">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06" r:id="rId4" imgW="914400" imgH="215900" progId="Equation.KSEE3">
                  <p:embed/>
                </p:oleObj>
              </mc:Choice>
              <mc:Fallback>
                <p:oleObj r:id="rId4" imgW="914400" imgH="215900" progId="Equation.KSEE3">
                  <p:embed/>
                  <p:pic>
                    <p:nvPicPr>
                      <p:cNvPr id="3" name="对象 2">
                        <a:hlinkClick r:id="" action="ppaction://ole?verb=0"/>
                      </p:cNvPr>
                      <p:cNvPicPr/>
                      <p:nvPr/>
                    </p:nvPicPr>
                    <p:blipFill>
                      <a:blip r:embed="rId5"/>
                      <a:stretch>
                        <a:fillRect/>
                      </a:stretch>
                    </p:blipFill>
                    <p:spPr>
                      <a:xfrm>
                        <a:off x="5638800" y="3321050"/>
                        <a:ext cx="914400" cy="215900"/>
                      </a:xfrm>
                      <a:prstGeom prst="rect">
                        <a:avLst/>
                      </a:prstGeom>
                    </p:spPr>
                  </p:pic>
                </p:oleObj>
              </mc:Fallback>
            </mc:AlternateContent>
          </a:graphicData>
        </a:graphic>
      </p:graphicFrame>
      <p:pic>
        <p:nvPicPr>
          <p:cNvPr id="9" name="图片 8"/>
          <p:cNvPicPr>
            <a:picLocks noChangeAspect="1"/>
          </p:cNvPicPr>
          <p:nvPr/>
        </p:nvPicPr>
        <p:blipFill>
          <a:blip r:embed="rId6"/>
          <a:stretch>
            <a:fillRect/>
          </a:stretch>
        </p:blipFill>
        <p:spPr>
          <a:xfrm>
            <a:off x="475162" y="1641274"/>
            <a:ext cx="824248" cy="439649"/>
          </a:xfrm>
          <a:prstGeom prst="rect">
            <a:avLst/>
          </a:prstGeom>
        </p:spPr>
      </p:pic>
      <p:pic>
        <p:nvPicPr>
          <p:cNvPr id="10" name="图片 9"/>
          <p:cNvPicPr>
            <a:picLocks noChangeAspect="1"/>
          </p:cNvPicPr>
          <p:nvPr/>
        </p:nvPicPr>
        <p:blipFill>
          <a:blip r:embed="rId7"/>
          <a:stretch>
            <a:fillRect/>
          </a:stretch>
        </p:blipFill>
        <p:spPr>
          <a:xfrm>
            <a:off x="2581107" y="4516429"/>
            <a:ext cx="3386555" cy="63277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p:sp>
        <p:nvSpPr>
          <p:cNvPr id="8" name="内容占位符 7"/>
          <p:cNvSpPr>
            <a:spLocks noGrp="1"/>
          </p:cNvSpPr>
          <p:nvPr>
            <p:ph idx="1"/>
          </p:nvPr>
        </p:nvSpPr>
        <p:spPr/>
        <p:txBody>
          <a:bodyPr>
            <a:noAutofit/>
          </a:bodyPr>
          <a:lstStyle/>
          <a:p>
            <a:pPr>
              <a:spcBef>
                <a:spcPts val="0"/>
              </a:spcBef>
            </a:pPr>
            <a:r>
              <a:rPr lang="en-US" altLang="zh-CN" sz="2500" dirty="0">
                <a:latin typeface="Times New Roman" panose="02020603050405020304" pitchFamily="18" charset="0"/>
                <a:cs typeface="Times New Roman" panose="02020603050405020304" pitchFamily="18" charset="0"/>
              </a:rPr>
              <a:t>In contrast, the </a:t>
            </a:r>
            <a:r>
              <a:rPr lang="en-US" altLang="zh-CN" sz="2500" dirty="0" err="1">
                <a:latin typeface="Times New Roman" panose="02020603050405020304" pitchFamily="18" charset="0"/>
                <a:cs typeface="Times New Roman" panose="02020603050405020304" pitchFamily="18" charset="0"/>
              </a:rPr>
              <a:t>ssRBM</a:t>
            </a:r>
            <a:r>
              <a:rPr lang="en-US" altLang="zh-CN" sz="2500" dirty="0">
                <a:latin typeface="Times New Roman" panose="02020603050405020304" pitchFamily="18" charset="0"/>
                <a:cs typeface="Times New Roman" panose="02020603050405020304" pitchFamily="18" charset="0"/>
              </a:rPr>
              <a:t> specifies the conditional covariance of the observations using the hidden spike activations </a:t>
            </a:r>
            <a:r>
              <a:rPr lang="en-US" altLang="zh-CN" sz="2500" i="1" dirty="0">
                <a:latin typeface="Times New Roman" panose="02020603050405020304" pitchFamily="18" charset="0"/>
                <a:cs typeface="Times New Roman" panose="02020603050405020304" pitchFamily="18" charset="0"/>
              </a:rPr>
              <a:t>h</a:t>
            </a:r>
            <a:r>
              <a:rPr lang="en-US" altLang="zh-CN" sz="2500" i="1" baseline="-25000" dirty="0">
                <a:latin typeface="Times New Roman" panose="02020603050405020304" pitchFamily="18" charset="0"/>
                <a:cs typeface="Times New Roman" panose="02020603050405020304" pitchFamily="18" charset="0"/>
              </a:rPr>
              <a:t>i</a:t>
            </a:r>
            <a:r>
              <a:rPr lang="en-US" altLang="zh-CN" sz="2500" dirty="0">
                <a:latin typeface="Times New Roman" panose="02020603050405020304" pitchFamily="18" charset="0"/>
                <a:cs typeface="Times New Roman" panose="02020603050405020304" pitchFamily="18" charset="0"/>
              </a:rPr>
              <a:t> = 1 to pinch the precision matrix along the direction specified by the corresponding weight vector. The </a:t>
            </a:r>
            <a:r>
              <a:rPr lang="en-US" altLang="zh-CN" sz="2500" dirty="0" err="1">
                <a:latin typeface="Times New Roman" panose="02020603050405020304" pitchFamily="18" charset="0"/>
                <a:cs typeface="Times New Roman" panose="02020603050405020304" pitchFamily="18" charset="0"/>
              </a:rPr>
              <a:t>ssRBM</a:t>
            </a:r>
            <a:r>
              <a:rPr lang="en-US" altLang="zh-CN" sz="2500" dirty="0">
                <a:latin typeface="Times New Roman" panose="02020603050405020304" pitchFamily="18" charset="0"/>
                <a:cs typeface="Times New Roman" panose="02020603050405020304" pitchFamily="18" charset="0"/>
              </a:rPr>
              <a:t> conditional covariance is very similar to that given by a different model: the product of probabilistic principal components analysis (</a:t>
            </a:r>
            <a:r>
              <a:rPr lang="en-US" altLang="zh-CN" sz="2500" dirty="0" err="1">
                <a:latin typeface="Times New Roman" panose="02020603050405020304" pitchFamily="18" charset="0"/>
                <a:cs typeface="Times New Roman" panose="02020603050405020304" pitchFamily="18" charset="0"/>
              </a:rPr>
              <a:t>PoPPCA</a:t>
            </a:r>
            <a:r>
              <a:rPr lang="en-US" altLang="zh-CN" sz="2500" dirty="0">
                <a:latin typeface="Times New Roman" panose="02020603050405020304" pitchFamily="18" charset="0"/>
                <a:cs typeface="Times New Roman" panose="02020603050405020304" pitchFamily="18" charset="0"/>
              </a:rPr>
              <a:t>) (</a:t>
            </a:r>
            <a:r>
              <a:rPr lang="en-US" altLang="zh-CN" sz="2500" dirty="0">
                <a:solidFill>
                  <a:srgbClr val="00FF00"/>
                </a:solidFill>
                <a:latin typeface="Times New Roman" panose="02020603050405020304" pitchFamily="18" charset="0"/>
                <a:cs typeface="Times New Roman" panose="02020603050405020304" pitchFamily="18" charset="0"/>
              </a:rPr>
              <a:t>Williams and </a:t>
            </a:r>
            <a:r>
              <a:rPr lang="en-US" altLang="zh-CN" sz="2500" dirty="0" err="1">
                <a:solidFill>
                  <a:srgbClr val="00FF00"/>
                </a:solidFill>
                <a:latin typeface="Times New Roman" panose="02020603050405020304" pitchFamily="18" charset="0"/>
                <a:cs typeface="Times New Roman" panose="02020603050405020304" pitchFamily="18" charset="0"/>
              </a:rPr>
              <a:t>Agakov</a:t>
            </a:r>
            <a:r>
              <a:rPr lang="en-US" altLang="zh-CN" sz="2500" dirty="0">
                <a:latin typeface="Times New Roman" panose="02020603050405020304" pitchFamily="18" charset="0"/>
                <a:cs typeface="Times New Roman" panose="02020603050405020304" pitchFamily="18" charset="0"/>
              </a:rPr>
              <a:t>, </a:t>
            </a:r>
            <a:r>
              <a:rPr lang="en-US" altLang="zh-CN" sz="2500" dirty="0">
                <a:solidFill>
                  <a:srgbClr val="00FF00"/>
                </a:solidFill>
                <a:latin typeface="Times New Roman" panose="02020603050405020304" pitchFamily="18" charset="0"/>
                <a:cs typeface="Times New Roman" panose="02020603050405020304" pitchFamily="18" charset="0"/>
              </a:rPr>
              <a:t>2002</a:t>
            </a:r>
            <a:r>
              <a:rPr lang="en-US" altLang="zh-CN" sz="2500" dirty="0">
                <a:latin typeface="Times New Roman" panose="02020603050405020304" pitchFamily="18" charset="0"/>
                <a:cs typeface="Times New Roman" panose="02020603050405020304" pitchFamily="18" charset="0"/>
              </a:rPr>
              <a:t>). In the overcomplete setting, sparse activations with the </a:t>
            </a:r>
            <a:r>
              <a:rPr lang="en-US" altLang="zh-CN" sz="2500" dirty="0" err="1">
                <a:latin typeface="Times New Roman" panose="02020603050405020304" pitchFamily="18" charset="0"/>
                <a:cs typeface="Times New Roman" panose="02020603050405020304" pitchFamily="18" charset="0"/>
              </a:rPr>
              <a:t>ssRBM</a:t>
            </a:r>
            <a:r>
              <a:rPr lang="en-US" altLang="zh-CN" sz="2500" dirty="0">
                <a:latin typeface="Times New Roman" panose="02020603050405020304" pitchFamily="18" charset="0"/>
                <a:cs typeface="Times New Roman" panose="02020603050405020304" pitchFamily="18" charset="0"/>
              </a:rPr>
              <a:t> parametrization permit significant variance (above the nominal variance given by </a:t>
            </a:r>
            <a:r>
              <a:rPr lang="en-US" altLang="zh-CN" sz="2500" b="1" dirty="0">
                <a:latin typeface="Times New Roman" panose="02020603050405020304" pitchFamily="18" charset="0"/>
                <a:cs typeface="Times New Roman" panose="02020603050405020304" pitchFamily="18" charset="0"/>
              </a:rPr>
              <a:t>Λ</a:t>
            </a:r>
            <a:r>
              <a:rPr lang="en-US" altLang="zh-CN" sz="2500" baseline="30000" dirty="0">
                <a:latin typeface="Times New Roman" panose="02020603050405020304" pitchFamily="18" charset="0"/>
                <a:cs typeface="Times New Roman" panose="02020603050405020304" pitchFamily="18" charset="0"/>
              </a:rPr>
              <a:t>−1</a:t>
            </a:r>
            <a:r>
              <a:rPr lang="en-US" altLang="zh-CN" sz="2500" dirty="0">
                <a:latin typeface="Times New Roman" panose="02020603050405020304" pitchFamily="18" charset="0"/>
                <a:cs typeface="Times New Roman" panose="02020603050405020304" pitchFamily="18" charset="0"/>
              </a:rPr>
              <a:t>) only in the selected directions of the sparsely activated </a:t>
            </a:r>
            <a:r>
              <a:rPr lang="en-US" altLang="zh-CN" sz="2500" i="1" dirty="0">
                <a:latin typeface="Times New Roman" panose="02020603050405020304" pitchFamily="18" charset="0"/>
                <a:cs typeface="Times New Roman" panose="02020603050405020304" pitchFamily="18" charset="0"/>
                <a:sym typeface="+mn-ea"/>
              </a:rPr>
              <a:t>h</a:t>
            </a:r>
            <a:r>
              <a:rPr lang="en-US" altLang="zh-CN" sz="2500" i="1" baseline="-25000" dirty="0">
                <a:latin typeface="Times New Roman" panose="02020603050405020304" pitchFamily="18" charset="0"/>
                <a:cs typeface="Times New Roman" panose="02020603050405020304" pitchFamily="18" charset="0"/>
                <a:sym typeface="+mn-ea"/>
              </a:rPr>
              <a:t>i</a:t>
            </a:r>
            <a:r>
              <a:rPr lang="en-US" altLang="zh-CN" sz="2500" dirty="0">
                <a:latin typeface="Times New Roman" panose="02020603050405020304" pitchFamily="18" charset="0"/>
                <a:cs typeface="Times New Roman" panose="02020603050405020304" pitchFamily="18" charset="0"/>
              </a:rPr>
              <a:t>. </a:t>
            </a:r>
            <a:r>
              <a:rPr lang="en-US" altLang="zh-CN" sz="2500" dirty="0"/>
              <a:t>In the </a:t>
            </a:r>
            <a:r>
              <a:rPr lang="en-US" altLang="zh-CN" sz="2500" dirty="0" err="1"/>
              <a:t>mcRBM</a:t>
            </a:r>
            <a:r>
              <a:rPr lang="en-US" altLang="zh-CN" sz="2500" dirty="0"/>
              <a:t> or </a:t>
            </a:r>
            <a:r>
              <a:rPr lang="en-US" altLang="zh-CN" sz="2500" dirty="0" err="1"/>
              <a:t>mPoT</a:t>
            </a:r>
            <a:r>
              <a:rPr lang="en-US" altLang="zh-CN" sz="2500" dirty="0"/>
              <a:t> models, an overcomplete representation would mean that to capture variation in a particular direction in the observation space requires removing potentially all constraints with positive projection in that direction. This would suggest that these models are less well suited to the overcomplete setting.</a:t>
            </a:r>
          </a:p>
        </p:txBody>
      </p:sp>
      <p:graphicFrame>
        <p:nvGraphicFramePr>
          <p:cNvPr id="3" name="对象 2">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530" r:id="rId4" imgW="914400" imgH="215900" progId="Equation.KSEE3">
                  <p:embed/>
                </p:oleObj>
              </mc:Choice>
              <mc:Fallback>
                <p:oleObj r:id="rId4" imgW="914400" imgH="215900" progId="Equation.KSEE3">
                  <p:embed/>
                  <p:pic>
                    <p:nvPicPr>
                      <p:cNvPr id="3" name="对象 2">
                        <a:hlinkClick r:id="" action="ppaction://ole?verb=0"/>
                      </p:cNvPr>
                      <p:cNvPicPr/>
                      <p:nvPr/>
                    </p:nvPicPr>
                    <p:blipFill>
                      <a:blip r:embed="rId5"/>
                      <a:stretch>
                        <a:fillRect/>
                      </a:stretch>
                    </p:blipFill>
                    <p:spPr>
                      <a:xfrm>
                        <a:off x="5638800" y="3321050"/>
                        <a:ext cx="914400" cy="215900"/>
                      </a:xfrm>
                      <a:prstGeom prst="rect">
                        <a:avLst/>
                      </a:prstGeom>
                    </p:spPr>
                  </p:pic>
                </p:oleObj>
              </mc:Fallback>
            </mc:AlternateContent>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p:sp>
        <p:nvSpPr>
          <p:cNvPr id="8" name="内容占位符 7"/>
          <p:cNvSpPr>
            <a:spLocks noGrp="1"/>
          </p:cNvSpPr>
          <p:nvPr>
            <p:ph idx="1"/>
          </p:nvPr>
        </p:nvSpPr>
        <p:spPr/>
        <p:txBody>
          <a:bodyPr>
            <a:normAutofit/>
          </a:bodyPr>
          <a:lstStyle/>
          <a:p>
            <a:r>
              <a:rPr lang="en-US" altLang="zh-CN" sz="2600" dirty="0">
                <a:latin typeface="Times New Roman" panose="02020603050405020304" pitchFamily="18" charset="0"/>
                <a:cs typeface="Times New Roman" panose="02020603050405020304" pitchFamily="18" charset="0"/>
              </a:rPr>
              <a:t>        The primary disadvantage of the spike and slab restricted Boltzmann machine is that some settings of the parameters can correspond to a covariance matrix that is not positive definite. Such a covariance matrix places more unnormalized probability on values that are farther from the mean, causing the integral over all possible outcomes to diverge. Generally this issue can be avoided with simple heuristic tricks. There is not yet any theoretically satisfying solution. Using constrained optimization to explicitly avoid the regions where the probability is undefined is difficult to do without being overly conservative and also preventing the model from accessing high-performing regions of parameter space.</a:t>
            </a: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graphicFrame>
        <p:nvGraphicFramePr>
          <p:cNvPr id="3" name="对象 2">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4554" r:id="rId4" imgW="914400" imgH="215900" progId="Equation.KSEE3">
                  <p:embed/>
                </p:oleObj>
              </mc:Choice>
              <mc:Fallback>
                <p:oleObj r:id="rId4" imgW="914400" imgH="215900" progId="Equation.KSEE3">
                  <p:embed/>
                  <p:pic>
                    <p:nvPicPr>
                      <p:cNvPr id="3" name="对象 2">
                        <a:hlinkClick r:id="" action="ppaction://ole?verb=0"/>
                      </p:cNvPr>
                      <p:cNvPicPr/>
                      <p:nvPr/>
                    </p:nvPicPr>
                    <p:blipFill>
                      <a:blip r:embed="rId5"/>
                      <a:stretch>
                        <a:fillRect/>
                      </a:stretch>
                    </p:blipFill>
                    <p:spPr>
                      <a:xfrm>
                        <a:off x="5638800" y="3321050"/>
                        <a:ext cx="914400" cy="215900"/>
                      </a:xfrm>
                      <a:prstGeom prst="rect">
                        <a:avLst/>
                      </a:prstGeom>
                    </p:spPr>
                  </p:pic>
                </p:oleObj>
              </mc:Fallback>
            </mc:AlternateContent>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p:sp>
        <p:nvSpPr>
          <p:cNvPr id="8" name="内容占位符 7"/>
          <p:cNvSpPr>
            <a:spLocks noGrp="1"/>
          </p:cNvSpPr>
          <p:nvPr>
            <p:ph idx="1"/>
          </p:nvPr>
        </p:nvSpPr>
        <p:spPr/>
        <p:txBody>
          <a:bodyPr>
            <a:normAutofit/>
          </a:bodyPr>
          <a:lstStyle/>
          <a:p>
            <a:pPr>
              <a:spcBef>
                <a:spcPts val="0"/>
              </a:spcBef>
            </a:pPr>
            <a:r>
              <a:rPr lang="en-US" altLang="zh-CN" dirty="0"/>
              <a:t>        Qualitatively, convolutional variants of the </a:t>
            </a:r>
            <a:r>
              <a:rPr lang="en-US" altLang="zh-CN" dirty="0" err="1"/>
              <a:t>ssRBM</a:t>
            </a:r>
            <a:r>
              <a:rPr lang="en-US" altLang="zh-CN" dirty="0"/>
              <a:t> produce excellent samples of natural images. Some examples are shown in Fig. </a:t>
            </a:r>
            <a:r>
              <a:rPr lang="en-US" altLang="zh-CN" dirty="0">
                <a:solidFill>
                  <a:srgbClr val="FF0000"/>
                </a:solidFill>
              </a:rPr>
              <a:t>16.1</a:t>
            </a:r>
            <a:r>
              <a:rPr lang="en-US" altLang="zh-CN" dirty="0"/>
              <a:t>.</a:t>
            </a:r>
          </a:p>
          <a:p>
            <a:pPr>
              <a:spcBef>
                <a:spcPts val="0"/>
              </a:spcBef>
            </a:pPr>
            <a:r>
              <a:rPr lang="en-US" altLang="zh-CN" dirty="0">
                <a:latin typeface="Times New Roman" panose="02020603050405020304" pitchFamily="18" charset="0"/>
                <a:cs typeface="Times New Roman" panose="02020603050405020304" pitchFamily="18" charset="0"/>
              </a:rPr>
              <a:t>        The </a:t>
            </a:r>
            <a:r>
              <a:rPr lang="en-US" altLang="zh-CN" dirty="0" err="1">
                <a:latin typeface="Times New Roman" panose="02020603050405020304" pitchFamily="18" charset="0"/>
                <a:cs typeface="Times New Roman" panose="02020603050405020304" pitchFamily="18" charset="0"/>
              </a:rPr>
              <a:t>ssRBM</a:t>
            </a:r>
            <a:r>
              <a:rPr lang="en-US" altLang="zh-CN" dirty="0">
                <a:latin typeface="Times New Roman" panose="02020603050405020304" pitchFamily="18" charset="0"/>
                <a:cs typeface="Times New Roman" panose="02020603050405020304" pitchFamily="18" charset="0"/>
              </a:rPr>
              <a:t> allows for several extensions. Including higher-order interactions and average-pooling of the slab variables (</a:t>
            </a:r>
            <a:r>
              <a:rPr lang="en-US" altLang="zh-CN" dirty="0">
                <a:solidFill>
                  <a:srgbClr val="00FF00"/>
                </a:solidFill>
                <a:latin typeface="Times New Roman" panose="02020603050405020304" pitchFamily="18" charset="0"/>
                <a:cs typeface="Times New Roman" panose="02020603050405020304" pitchFamily="18" charset="0"/>
              </a:rPr>
              <a:t>Courville </a:t>
            </a:r>
            <a:r>
              <a:rPr lang="en-US" altLang="zh-CN" i="1" dirty="0">
                <a:solidFill>
                  <a:srgbClr val="00FF00"/>
                </a:solidFill>
                <a:latin typeface="Times New Roman" panose="02020603050405020304" pitchFamily="18" charset="0"/>
                <a:cs typeface="Times New Roman" panose="02020603050405020304" pitchFamily="18" charset="0"/>
              </a:rPr>
              <a:t>et al</a:t>
            </a:r>
            <a:r>
              <a:rPr lang="en-US" altLang="zh-CN" dirty="0">
                <a:solidFill>
                  <a:srgbClr val="00FF00"/>
                </a:solidFill>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 2014</a:t>
            </a:r>
            <a:r>
              <a:rPr lang="en-US" altLang="zh-CN" dirty="0">
                <a:latin typeface="Times New Roman" panose="02020603050405020304" pitchFamily="18" charset="0"/>
                <a:cs typeface="Times New Roman" panose="02020603050405020304" pitchFamily="18" charset="0"/>
              </a:rPr>
              <a:t>) enables the model to learn excellent features for a classifier when labeled data is scarce. Adding a term to the energy function that prevents the partition function from becoming undefined results in a sparse coding model, spike and slab sparse coding (</a:t>
            </a:r>
            <a:r>
              <a:rPr lang="en-US" altLang="zh-CN" dirty="0">
                <a:solidFill>
                  <a:srgbClr val="00FF00"/>
                </a:solidFill>
                <a:latin typeface="Times New Roman" panose="02020603050405020304" pitchFamily="18" charset="0"/>
                <a:cs typeface="Times New Roman" panose="02020603050405020304" pitchFamily="18" charset="0"/>
              </a:rPr>
              <a:t>Goodfellow </a:t>
            </a:r>
            <a:r>
              <a:rPr lang="en-US" altLang="zh-CN" i="1" dirty="0">
                <a:solidFill>
                  <a:srgbClr val="00FF00"/>
                </a:solidFill>
                <a:latin typeface="Times New Roman" panose="02020603050405020304" pitchFamily="18" charset="0"/>
                <a:cs typeface="Times New Roman" panose="02020603050405020304" pitchFamily="18" charset="0"/>
              </a:rPr>
              <a:t>et al</a:t>
            </a:r>
            <a:r>
              <a:rPr lang="en-US" altLang="zh-CN" dirty="0">
                <a:solidFill>
                  <a:srgbClr val="00FF00"/>
                </a:solidFill>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 2013d</a:t>
            </a:r>
            <a:r>
              <a:rPr lang="en-US" altLang="zh-CN" dirty="0">
                <a:latin typeface="Times New Roman" panose="02020603050405020304" pitchFamily="18" charset="0"/>
                <a:cs typeface="Times New Roman" panose="02020603050405020304" pitchFamily="18" charset="0"/>
              </a:rPr>
              <a:t>), also known as S3C.</a:t>
            </a: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graphicFrame>
        <p:nvGraphicFramePr>
          <p:cNvPr id="3" name="对象 2">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5578" r:id="rId4" imgW="914400" imgH="215900" progId="Equation.KSEE3">
                  <p:embed/>
                </p:oleObj>
              </mc:Choice>
              <mc:Fallback>
                <p:oleObj r:id="rId4" imgW="914400" imgH="215900" progId="Equation.KSEE3">
                  <p:embed/>
                  <p:pic>
                    <p:nvPicPr>
                      <p:cNvPr id="3" name="对象 2">
                        <a:hlinkClick r:id="" action="ppaction://ole?verb=0"/>
                      </p:cNvPr>
                      <p:cNvPicPr/>
                      <p:nvPr/>
                    </p:nvPicPr>
                    <p:blipFill>
                      <a:blip r:embed="rId5"/>
                      <a:stretch>
                        <a:fillRect/>
                      </a:stretch>
                    </p:blipFill>
                    <p:spPr>
                      <a:xfrm>
                        <a:off x="5638800" y="3321050"/>
                        <a:ext cx="914400" cy="215900"/>
                      </a:xfrm>
                      <a:prstGeom prst="rect">
                        <a:avLst/>
                      </a:prstGeom>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3ECED8DF-0861-41BB-8FF1-8F623AF331A4}"/>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 Boltzmann Machines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It is conceivable that if each neuron were a random variable in a Boltzmann machine, then the axons and dendrites connecting two random variables could learn only by observing the ﬁring pattern of the cells that they actually physically touch. In particular, in the positive phase, two units that frequently activate together have their connection strengthened. This is an example of a Hebbian learning rule (</a:t>
            </a:r>
            <a:r>
              <a:rPr lang="en-US" altLang="zh-CN" sz="2600" dirty="0">
                <a:solidFill>
                  <a:srgbClr val="00FF00"/>
                </a:solidFill>
                <a:latin typeface="Times New Roman" panose="02020603050405020304" pitchFamily="18" charset="0"/>
                <a:cs typeface="Times New Roman" panose="02020603050405020304" pitchFamily="18" charset="0"/>
              </a:rPr>
              <a:t>Hebb</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1949</a:t>
            </a:r>
            <a:r>
              <a:rPr lang="en-US" altLang="zh-CN" sz="2600" dirty="0">
                <a:latin typeface="Times New Roman" panose="02020603050405020304" pitchFamily="18" charset="0"/>
                <a:cs typeface="Times New Roman" panose="02020603050405020304" pitchFamily="18" charset="0"/>
              </a:rPr>
              <a:t>) often summarized with the mnemonic “ﬁre together, wire together.” Hebbian learning rules are among the oldest hypothesized explanations for learning in biological systems and remain relevant today (</a:t>
            </a:r>
            <a:r>
              <a:rPr lang="en-US" altLang="zh-CN" sz="2600" dirty="0">
                <a:solidFill>
                  <a:srgbClr val="00FF00"/>
                </a:solidFill>
                <a:latin typeface="Times New Roman" panose="02020603050405020304" pitchFamily="18" charset="0"/>
                <a:cs typeface="Times New Roman" panose="02020603050405020304" pitchFamily="18" charset="0"/>
              </a:rPr>
              <a:t>Giudice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2009</a:t>
            </a:r>
            <a:r>
              <a:rPr lang="en-US" altLang="zh-CN" sz="2600" dirty="0">
                <a:latin typeface="Times New Roman" panose="02020603050405020304" pitchFamily="18" charset="0"/>
                <a:cs typeface="Times New Roman" panose="02020603050405020304" pitchFamily="18" charset="0"/>
              </a:rPr>
              <a:t>). </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b="1"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310075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503050405090304" pitchFamily="18" charset="0"/>
                <a:cs typeface="Times New Roman" panose="0202050305040509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a:t>
            </a:r>
            <a:r>
              <a:rPr lang="en-US" altLang="zh-CN" sz="2400" dirty="0" err="1"/>
              <a:t>Yanan</a:t>
            </a:r>
            <a:r>
              <a:rPr lang="en-US" altLang="zh-CN" sz="2400"/>
              <a:t> Wang</a:t>
            </a:r>
            <a:endParaRPr lang="en-US" altLang="zh-CN" sz="2400" dirty="0"/>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503050405090304" pitchFamily="18" charset="0"/>
                <a:ea typeface="+mj-ea"/>
                <a:cs typeface="Times New Roman" panose="02020503050405090304" pitchFamily="18" charset="0"/>
              </a:defRPr>
            </a:lvl1pPr>
          </a:lstStyle>
          <a:p>
            <a:r>
              <a:rPr lang="en-US" altLang="zh-CN" sz="3600" dirty="0"/>
              <a:t>20.6 Convolutional Boltzmann Machines</a:t>
            </a:r>
          </a:p>
        </p:txBody>
      </p:sp>
      <p:sp>
        <p:nvSpPr>
          <p:cNvPr id="8" name="文本框 7"/>
          <p:cNvSpPr txBox="1"/>
          <p:nvPr/>
        </p:nvSpPr>
        <p:spPr>
          <a:xfrm>
            <a:off x="1526891" y="544852"/>
            <a:ext cx="9138218" cy="768350"/>
          </a:xfrm>
          <a:prstGeom prst="rect">
            <a:avLst/>
          </a:prstGeom>
          <a:noFill/>
        </p:spPr>
        <p:txBody>
          <a:bodyPr wrap="square" rtlCol="0">
            <a:spAutoFit/>
          </a:bodyPr>
          <a:lstStyle/>
          <a:p>
            <a:pPr algn="ctr"/>
            <a:r>
              <a:rPr lang="en-US" altLang="zh-CN" sz="4400" b="1" dirty="0">
                <a:latin typeface="Times New Roman" panose="02020503050405090304" pitchFamily="18" charset="0"/>
                <a:cs typeface="Times New Roman" panose="02020503050405090304" pitchFamily="18" charset="0"/>
              </a:rPr>
              <a:t>Chapter 20 Deep Generative Models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503050405090304" pitchFamily="18" charset="0"/>
                <a:cs typeface="Times New Roman" panose="02020503050405090304" pitchFamily="18" charset="0"/>
              </a:rPr>
              <a:t>20.6 Convolutional Boltzmann Machines</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As seen in Chapter </a:t>
            </a:r>
            <a:r>
              <a:rPr lang="en-US" altLang="zh-CN" sz="2800" dirty="0">
                <a:solidFill>
                  <a:srgbClr val="FF0000"/>
                </a:solidFill>
                <a:latin typeface="Times New Roman" panose="02020503050405090304" pitchFamily="18" charset="0"/>
                <a:cs typeface="Times New Roman" panose="02020503050405090304" pitchFamily="18" charset="0"/>
              </a:rPr>
              <a:t>9</a:t>
            </a:r>
            <a:r>
              <a:rPr lang="en-US" altLang="zh-CN" sz="2600" dirty="0">
                <a:latin typeface="Times New Roman" panose="02020503050405090304" pitchFamily="18" charset="0"/>
                <a:cs typeface="Times New Roman" panose="02020503050405090304" pitchFamily="18" charset="0"/>
              </a:rPr>
              <a:t>, extremely high dimensional inputs such as images place great strain on the computation, memory and statistical requirements of machine learning models. Replacing matrix multiplication by discrete convolution with a small kernel is the standard way of solving these problems for inputs that have translation invariant spatial or temporal structure. </a:t>
            </a:r>
            <a:r>
              <a:rPr lang="en-US" altLang="zh-CN" sz="2600" dirty="0">
                <a:solidFill>
                  <a:srgbClr val="00FF00"/>
                </a:solidFill>
                <a:latin typeface="Times New Roman" panose="02020503050405090304" pitchFamily="18" charset="0"/>
                <a:cs typeface="Times New Roman" panose="02020503050405090304" pitchFamily="18" charset="0"/>
              </a:rPr>
              <a:t>Desjardins and Bengio</a:t>
            </a:r>
            <a:r>
              <a:rPr lang="en-US" altLang="zh-CN" sz="2600" dirty="0">
                <a:solidFill>
                  <a:srgbClr val="92D050"/>
                </a:solidFill>
                <a:latin typeface="Times New Roman" panose="02020503050405090304" pitchFamily="18" charset="0"/>
                <a:cs typeface="Times New Roman" panose="02020503050405090304" pitchFamily="18" charset="0"/>
              </a:rPr>
              <a:t> </a:t>
            </a:r>
            <a:r>
              <a:rPr lang="en-US" altLang="zh-CN" sz="2600" dirty="0">
                <a:latin typeface="Times New Roman" panose="02020503050405090304" pitchFamily="18" charset="0"/>
                <a:cs typeface="Times New Roman" panose="02020503050405090304" pitchFamily="18" charset="0"/>
              </a:rPr>
              <a:t>(</a:t>
            </a:r>
            <a:r>
              <a:rPr lang="en-US" altLang="zh-CN" sz="2600" dirty="0">
                <a:solidFill>
                  <a:srgbClr val="00FF00"/>
                </a:solidFill>
                <a:latin typeface="Times New Roman" panose="02020503050405090304" pitchFamily="18" charset="0"/>
                <a:cs typeface="Times New Roman" panose="02020503050405090304" pitchFamily="18" charset="0"/>
              </a:rPr>
              <a:t>2008</a:t>
            </a:r>
            <a:r>
              <a:rPr lang="en-US" altLang="zh-CN" sz="2600" dirty="0">
                <a:latin typeface="Times New Roman" panose="02020503050405090304" pitchFamily="18" charset="0"/>
                <a:cs typeface="Times New Roman" panose="02020503050405090304" pitchFamily="18" charset="0"/>
              </a:rPr>
              <a:t>) showed that this approach works well when applied to RBMs.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503050405090304" pitchFamily="18" charset="0"/>
                <a:cs typeface="Times New Roman" panose="02020503050405090304" pitchFamily="18" charset="0"/>
                <a:sym typeface="+mn-ea"/>
              </a:rPr>
              <a:t>20.6 Convolutional Boltzmann Machines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rmAutofit/>
          </a:bodyPr>
          <a:lstStyle/>
          <a:p>
            <a:pPr marL="0" lvl="0" indent="0" algn="just" fontAlgn="auto">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        </a:t>
            </a:r>
            <a:r>
              <a:rPr lang="en-US" altLang="zh-CN" sz="2600" dirty="0">
                <a:latin typeface="Times New Roman" panose="02020503050405090304" pitchFamily="18" charset="0"/>
                <a:cs typeface="Times New Roman" panose="02020503050405090304" pitchFamily="18" charset="0"/>
              </a:rPr>
              <a:t>Deep convolutional networks usually require a pooling operation so that the spatial size of each successive layer decreases. Feedforward convolutional networks often use a pooling function such as the maximum of the elements to be pooled. It is unclear how to generalize this to the setting of energy-based models. We could introduce a binary pooling unit </a:t>
            </a:r>
            <a:r>
              <a:rPr lang="en-US" altLang="zh-CN" sz="2600" i="1" dirty="0">
                <a:latin typeface="Times New Roman" panose="02020503050405090304" pitchFamily="18" charset="0"/>
                <a:cs typeface="Times New Roman" panose="02020503050405090304" pitchFamily="18" charset="0"/>
              </a:rPr>
              <a:t>p</a:t>
            </a:r>
            <a:r>
              <a:rPr lang="en-US" altLang="zh-CN" sz="2600" dirty="0">
                <a:latin typeface="Times New Roman" panose="02020503050405090304" pitchFamily="18" charset="0"/>
                <a:cs typeface="Times New Roman" panose="02020503050405090304" pitchFamily="18" charset="0"/>
              </a:rPr>
              <a:t> over </a:t>
            </a:r>
            <a:r>
              <a:rPr lang="en-US" altLang="zh-CN" sz="2600" i="1" dirty="0">
                <a:latin typeface="Times New Roman" panose="02020503050405090304" pitchFamily="18" charset="0"/>
                <a:cs typeface="Times New Roman" panose="02020503050405090304" pitchFamily="18" charset="0"/>
              </a:rPr>
              <a:t>n</a:t>
            </a:r>
            <a:r>
              <a:rPr lang="en-US" altLang="zh-CN" sz="2600" dirty="0">
                <a:latin typeface="Times New Roman" panose="02020503050405090304" pitchFamily="18" charset="0"/>
                <a:cs typeface="Times New Roman" panose="02020503050405090304" pitchFamily="18" charset="0"/>
              </a:rPr>
              <a:t> binary detector units </a:t>
            </a:r>
            <a:r>
              <a:rPr lang="en-US" altLang="zh-CN" sz="2600" b="1" dirty="0">
                <a:latin typeface="Times New Roman" panose="02020503050405090304" pitchFamily="18" charset="0"/>
                <a:cs typeface="Times New Roman" panose="02020503050405090304" pitchFamily="18" charset="0"/>
              </a:rPr>
              <a:t>d</a:t>
            </a:r>
            <a:r>
              <a:rPr lang="en-US" altLang="zh-CN" sz="2600" dirty="0">
                <a:latin typeface="Times New Roman" panose="02020503050405090304" pitchFamily="18" charset="0"/>
                <a:cs typeface="Times New Roman" panose="02020503050405090304" pitchFamily="18" charset="0"/>
              </a:rPr>
              <a:t> and enforce </a:t>
            </a:r>
            <a:r>
              <a:rPr lang="en-US" altLang="zh-CN" sz="2600" i="1" dirty="0">
                <a:latin typeface="Times New Roman" panose="02020503050405090304" pitchFamily="18" charset="0"/>
                <a:cs typeface="Times New Roman" panose="02020503050405090304" pitchFamily="18" charset="0"/>
              </a:rPr>
              <a:t>p </a:t>
            </a:r>
            <a:r>
              <a:rPr lang="en-US" altLang="zh-CN" sz="2600" dirty="0">
                <a:latin typeface="Times New Roman" panose="02020503050405090304" pitchFamily="18" charset="0"/>
                <a:cs typeface="Times New Roman" panose="02020503050405090304" pitchFamily="18" charset="0"/>
              </a:rPr>
              <a:t>= max</a:t>
            </a:r>
            <a:r>
              <a:rPr lang="en-US" altLang="zh-CN" sz="2600" i="1" baseline="-25000" dirty="0">
                <a:latin typeface="Times New Roman" panose="02020503050405090304" pitchFamily="18" charset="0"/>
                <a:cs typeface="Times New Roman" panose="02020503050405090304" pitchFamily="18" charset="0"/>
              </a:rPr>
              <a:t>i</a:t>
            </a:r>
            <a:r>
              <a:rPr lang="en-US" altLang="zh-CN" sz="2600" dirty="0">
                <a:latin typeface="Times New Roman" panose="02020503050405090304" pitchFamily="18" charset="0"/>
                <a:cs typeface="Times New Roman" panose="02020503050405090304" pitchFamily="18" charset="0"/>
              </a:rPr>
              <a:t> </a:t>
            </a:r>
            <a:r>
              <a:rPr lang="en-US" altLang="zh-CN" sz="2600" i="1" dirty="0">
                <a:latin typeface="Times New Roman" panose="02020503050405090304" pitchFamily="18" charset="0"/>
                <a:cs typeface="Times New Roman" panose="02020503050405090304" pitchFamily="18" charset="0"/>
              </a:rPr>
              <a:t>d</a:t>
            </a:r>
            <a:r>
              <a:rPr lang="en-US" altLang="zh-CN" sz="2600" i="1" baseline="-25000" dirty="0">
                <a:latin typeface="Times New Roman" panose="02020503050405090304" pitchFamily="18" charset="0"/>
                <a:cs typeface="Times New Roman" panose="02020503050405090304" pitchFamily="18" charset="0"/>
              </a:rPr>
              <a:t>i</a:t>
            </a:r>
            <a:r>
              <a:rPr lang="en-US" altLang="zh-CN" sz="2600" dirty="0">
                <a:latin typeface="Times New Roman" panose="02020503050405090304" pitchFamily="18" charset="0"/>
                <a:cs typeface="Times New Roman" panose="02020503050405090304" pitchFamily="18" charset="0"/>
              </a:rPr>
              <a:t> by setting the energy function to be </a:t>
            </a:r>
            <a:r>
              <a:rPr lang="en-US" altLang="zh-CN" sz="2600" dirty="0">
                <a:latin typeface="Times New Roman" panose="02020503050405090304" pitchFamily="18" charset="0"/>
                <a:ea typeface="冬青黑体简体中文" panose="020B0300000000000000" charset="-122"/>
                <a:cs typeface="Times New Roman" panose="02020503050405090304" pitchFamily="18" charset="0"/>
              </a:rPr>
              <a:t>∞</a:t>
            </a:r>
            <a:r>
              <a:rPr lang="en-US" altLang="zh-CN" sz="2600" dirty="0">
                <a:latin typeface="Times New Roman" panose="02020503050405090304" pitchFamily="18" charset="0"/>
                <a:cs typeface="Times New Roman" panose="02020503050405090304" pitchFamily="18" charset="0"/>
              </a:rPr>
              <a:t> whenever that constraint is violated. This does not scale well though, as it requires evaluating 2</a:t>
            </a:r>
            <a:r>
              <a:rPr lang="en-US" altLang="zh-CN" sz="2600" i="1" baseline="30000" dirty="0">
                <a:latin typeface="Times New Roman" panose="02020503050405090304" pitchFamily="18" charset="0"/>
                <a:cs typeface="Times New Roman" panose="02020503050405090304" pitchFamily="18" charset="0"/>
              </a:rPr>
              <a:t>n</a:t>
            </a:r>
            <a:r>
              <a:rPr lang="en-US" altLang="zh-CN" sz="2600" dirty="0">
                <a:latin typeface="Times New Roman" panose="02020503050405090304" pitchFamily="18" charset="0"/>
                <a:cs typeface="Times New Roman" panose="02020503050405090304" pitchFamily="18" charset="0"/>
              </a:rPr>
              <a:t> different energy configurations to compute the normalization constant. For a small 3×3 pooling region this requires 2</a:t>
            </a:r>
            <a:r>
              <a:rPr lang="en-US" altLang="zh-CN" sz="2600" baseline="30000" dirty="0">
                <a:latin typeface="Times New Roman" panose="02020503050405090304" pitchFamily="18" charset="0"/>
                <a:cs typeface="Times New Roman" panose="02020503050405090304" pitchFamily="18" charset="0"/>
              </a:rPr>
              <a:t>9</a:t>
            </a:r>
            <a:r>
              <a:rPr lang="en-US" altLang="zh-CN" sz="2600" dirty="0">
                <a:latin typeface="Times New Roman" panose="02020503050405090304" pitchFamily="18" charset="0"/>
                <a:cs typeface="Times New Roman" panose="02020503050405090304" pitchFamily="18" charset="0"/>
              </a:rPr>
              <a:t> = 512 energy function evaluations per pooling unit!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503050405090304" pitchFamily="18" charset="0"/>
                <a:cs typeface="Times New Roman" panose="02020503050405090304" pitchFamily="18" charset="0"/>
                <a:sym typeface="+mn-ea"/>
              </a:rPr>
              <a:t>20.6 Convolutional Boltzmann Machines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rmAutofit lnSpcReduction="10000"/>
          </a:bodyPr>
          <a:lstStyle/>
          <a:p>
            <a:pPr marL="0" lvl="0" indent="0" algn="just" fontAlgn="auto">
              <a:lnSpc>
                <a:spcPct val="125000"/>
              </a:lnSpc>
              <a:spcBef>
                <a:spcPts val="0"/>
              </a:spcBef>
              <a:buClr>
                <a:srgbClr val="FF0000"/>
              </a:buClr>
              <a:buNone/>
            </a:pPr>
            <a:r>
              <a:rPr lang="en-US" altLang="zh-CN" sz="2600" dirty="0">
                <a:solidFill>
                  <a:srgbClr val="92D050"/>
                </a:solidFill>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Lee</a:t>
            </a:r>
            <a:r>
              <a:rPr altLang="zh-CN" sz="2600" dirty="0">
                <a:latin typeface="Times New Roman" panose="02020503050405090304" pitchFamily="18" charset="0"/>
                <a:cs typeface="Times New Roman" panose="02020503050405090304" pitchFamily="18" charset="0"/>
              </a:rPr>
              <a:t> </a:t>
            </a:r>
            <a:r>
              <a:rPr lang="en-US" altLang="zh-CN" sz="2600" i="1" dirty="0">
                <a:solidFill>
                  <a:srgbClr val="00FF00"/>
                </a:solidFill>
                <a:latin typeface="Times New Roman" panose="02020503050405090304" pitchFamily="18" charset="0"/>
                <a:cs typeface="Times New Roman" panose="02020503050405090304" pitchFamily="18" charset="0"/>
              </a:rPr>
              <a:t>et al.</a:t>
            </a:r>
            <a:r>
              <a:rPr altLang="zh-CN" sz="2600" i="1" dirty="0">
                <a:solidFill>
                  <a:srgbClr val="00FF00"/>
                </a:solidFill>
                <a:latin typeface="Times New Roman" panose="02020503050405090304" pitchFamily="18" charset="0"/>
                <a:cs typeface="Times New Roman" panose="02020503050405090304" pitchFamily="18" charset="0"/>
              </a:rPr>
              <a:t> </a:t>
            </a:r>
            <a:r>
              <a:rPr altLang="zh-CN" sz="2600" dirty="0">
                <a:latin typeface="Times New Roman" panose="02020503050405090304" pitchFamily="18" charset="0"/>
                <a:cs typeface="Times New Roman" panose="02020503050405090304" pitchFamily="18" charset="0"/>
              </a:rPr>
              <a:t>(</a:t>
            </a:r>
            <a:r>
              <a:rPr lang="en-US" altLang="zh-CN" sz="2600" dirty="0">
                <a:solidFill>
                  <a:srgbClr val="00FF00"/>
                </a:solidFill>
                <a:latin typeface="Times New Roman" panose="02020503050405090304" pitchFamily="18" charset="0"/>
                <a:cs typeface="Times New Roman" panose="02020503050405090304" pitchFamily="18" charset="0"/>
              </a:rPr>
              <a:t>2009</a:t>
            </a:r>
            <a:r>
              <a:rPr altLang="zh-CN" sz="2600" dirty="0">
                <a:latin typeface="Times New Roman" panose="02020503050405090304" pitchFamily="18" charset="0"/>
                <a:cs typeface="Times New Roman" panose="02020503050405090304" pitchFamily="18" charset="0"/>
              </a:rPr>
              <a:t>) developed a solution to this problem called probabilistic max pooling (not to be confused with “stochastic pooling,” which is a technique for implicitly constructing ensembles of convolutional feedforward networks). The strategy behind probabilistic max pooling is to constrain the detector units so at most one may be active at a time. This means there are only </a:t>
            </a:r>
            <a:r>
              <a:rPr altLang="zh-CN" sz="2600" i="1" dirty="0">
                <a:latin typeface="Times New Roman" panose="02020503050405090304" pitchFamily="18" charset="0"/>
                <a:cs typeface="Times New Roman" panose="02020503050405090304" pitchFamily="18" charset="0"/>
              </a:rPr>
              <a:t>n</a:t>
            </a:r>
            <a:r>
              <a:rPr altLang="zh-CN" sz="2600" dirty="0">
                <a:latin typeface="Times New Roman" panose="02020503050405090304" pitchFamily="18" charset="0"/>
                <a:cs typeface="Times New Roman" panose="02020503050405090304" pitchFamily="18" charset="0"/>
              </a:rPr>
              <a:t> + 1 total states (one state for each of the </a:t>
            </a:r>
            <a:r>
              <a:rPr altLang="zh-CN" sz="2600" i="1" dirty="0">
                <a:latin typeface="Times New Roman" panose="02020503050405090304" pitchFamily="18" charset="0"/>
                <a:cs typeface="Times New Roman" panose="02020503050405090304" pitchFamily="18" charset="0"/>
              </a:rPr>
              <a:t>n</a:t>
            </a:r>
            <a:r>
              <a:rPr altLang="zh-CN" sz="2600" dirty="0">
                <a:latin typeface="Times New Roman" panose="02020503050405090304" pitchFamily="18" charset="0"/>
                <a:cs typeface="Times New Roman" panose="02020503050405090304" pitchFamily="18" charset="0"/>
              </a:rPr>
              <a:t> detector units being on, and an additional state corresponding to all of the detector units being off). The pooling unit is on if and only if one of the detector units is on. The state with all units off is assigned energy zero. We can think of this as describing a model with a single variable that has </a:t>
            </a:r>
            <a:r>
              <a:rPr altLang="zh-CN" sz="2600" i="1" dirty="0">
                <a:latin typeface="Times New Roman" panose="02020503050405090304" pitchFamily="18" charset="0"/>
                <a:cs typeface="Times New Roman" panose="02020503050405090304" pitchFamily="18" charset="0"/>
              </a:rPr>
              <a:t>n </a:t>
            </a:r>
            <a:r>
              <a:rPr altLang="zh-CN" sz="2600" dirty="0">
                <a:latin typeface="Times New Roman" panose="02020503050405090304" pitchFamily="18" charset="0"/>
                <a:cs typeface="Times New Roman" panose="02020503050405090304" pitchFamily="18" charset="0"/>
              </a:rPr>
              <a:t>+1 states, or equivalently as a model that has </a:t>
            </a:r>
            <a:r>
              <a:rPr altLang="zh-CN" sz="2600" i="1" dirty="0">
                <a:latin typeface="Times New Roman" panose="02020503050405090304" pitchFamily="18" charset="0"/>
                <a:cs typeface="Times New Roman" panose="02020503050405090304" pitchFamily="18" charset="0"/>
              </a:rPr>
              <a:t>n </a:t>
            </a:r>
            <a:r>
              <a:rPr altLang="zh-CN" sz="2600" dirty="0">
                <a:latin typeface="Times New Roman" panose="02020503050405090304" pitchFamily="18" charset="0"/>
                <a:cs typeface="Times New Roman" panose="02020503050405090304" pitchFamily="18" charset="0"/>
              </a:rPr>
              <a:t>+1 variables that assigns energy ∞ to all but </a:t>
            </a:r>
            <a:r>
              <a:rPr altLang="zh-CN" sz="2600" i="1" dirty="0">
                <a:latin typeface="Times New Roman" panose="02020503050405090304" pitchFamily="18" charset="0"/>
                <a:cs typeface="Times New Roman" panose="02020503050405090304" pitchFamily="18" charset="0"/>
              </a:rPr>
              <a:t>n</a:t>
            </a:r>
            <a:r>
              <a:rPr altLang="zh-CN" sz="2600" dirty="0">
                <a:latin typeface="Times New Roman" panose="02020503050405090304" pitchFamily="18" charset="0"/>
                <a:cs typeface="Times New Roman" panose="02020503050405090304" pitchFamily="18" charset="0"/>
              </a:rPr>
              <a:t> + 1 joint assignments of variables.</a:t>
            </a:r>
            <a:r>
              <a:rPr lang="en-US" altLang="zh-CN" sz="2600" dirty="0">
                <a:latin typeface="Times New Roman" panose="02020503050405090304" pitchFamily="18" charset="0"/>
                <a:cs typeface="Times New Roman" panose="02020503050405090304" pitchFamily="18" charset="0"/>
              </a:rPr>
              <a:t>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503050405090304" pitchFamily="18" charset="0"/>
                <a:cs typeface="Times New Roman" panose="02020503050405090304" pitchFamily="18" charset="0"/>
                <a:sym typeface="+mn-ea"/>
              </a:rPr>
              <a:t>20.6 Convolutional Boltzmann Machines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rmAutofit fontScale="97500"/>
          </a:bodyPr>
          <a:lstStyle/>
          <a:p>
            <a:pPr marL="0" lvl="0" indent="0" algn="just">
              <a:lnSpc>
                <a:spcPct val="125000"/>
              </a:lnSpc>
              <a:spcBef>
                <a:spcPts val="0"/>
              </a:spcBef>
              <a:buClr>
                <a:srgbClr val="FF0000"/>
              </a:buClr>
              <a:buNone/>
            </a:pPr>
            <a:r>
              <a:rPr lang="en-US" altLang="zh-CN" sz="2700" dirty="0">
                <a:latin typeface="Times New Roman" panose="02020503050405090304" pitchFamily="18" charset="0"/>
                <a:cs typeface="Times New Roman" panose="02020503050405090304" pitchFamily="18" charset="0"/>
              </a:rPr>
              <a:t>        While efficient, probabilistic max pooling does force the detector units to be mutually exclusive, which may be a useful regularizing constraint in some contexts or a harmful limit on model capacity in other contexts. It also does not support overlapping pooling regions. Overlapping pooling regions are usually required to obtain the best performance from feedforward convolutional networks, so this constraint probably greatly reduces the performance of convolutional Boltzmann machines. </a:t>
            </a:r>
          </a:p>
          <a:p>
            <a:pPr marL="0" lvl="0" indent="0" algn="just">
              <a:lnSpc>
                <a:spcPct val="125000"/>
              </a:lnSpc>
              <a:spcBef>
                <a:spcPts val="0"/>
              </a:spcBef>
              <a:buClr>
                <a:srgbClr val="FF0000"/>
              </a:buClr>
              <a:buNone/>
            </a:pPr>
            <a:r>
              <a:rPr lang="en-US" altLang="zh-CN" dirty="0">
                <a:solidFill>
                  <a:srgbClr val="92D050"/>
                </a:solidFill>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503050405090304" pitchFamily="18" charset="0"/>
                <a:cs typeface="Times New Roman" panose="02020503050405090304" pitchFamily="18" charset="0"/>
                <a:sym typeface="+mn-ea"/>
              </a:rPr>
              <a:t>20.6 Convolutional Boltzmann Machines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Lee</a:t>
            </a:r>
            <a:r>
              <a:rPr lang="en-US" altLang="zh-CN" sz="2600" dirty="0">
                <a:solidFill>
                  <a:srgbClr val="92D050"/>
                </a:solidFill>
                <a:latin typeface="Times New Roman" panose="02020503050405090304" pitchFamily="18" charset="0"/>
                <a:cs typeface="Times New Roman" panose="02020503050405090304" pitchFamily="18" charset="0"/>
              </a:rPr>
              <a:t> </a:t>
            </a:r>
            <a:r>
              <a:rPr lang="en-US" altLang="zh-CN" sz="2600" i="1" dirty="0">
                <a:solidFill>
                  <a:srgbClr val="00FF00"/>
                </a:solidFill>
                <a:latin typeface="Times New Roman" panose="02020503050405090304" pitchFamily="18" charset="0"/>
                <a:cs typeface="Times New Roman" panose="02020503050405090304" pitchFamily="18" charset="0"/>
              </a:rPr>
              <a:t>et al. </a:t>
            </a:r>
            <a:r>
              <a:rPr lang="en-US" altLang="zh-CN" sz="2600" dirty="0">
                <a:latin typeface="Times New Roman" panose="02020503050405090304" pitchFamily="18" charset="0"/>
                <a:cs typeface="Times New Roman" panose="02020503050405090304" pitchFamily="18" charset="0"/>
              </a:rPr>
              <a:t>(</a:t>
            </a:r>
            <a:r>
              <a:rPr lang="en-US" altLang="zh-CN" sz="2600" dirty="0">
                <a:solidFill>
                  <a:srgbClr val="00FF00"/>
                </a:solidFill>
                <a:latin typeface="Times New Roman" panose="02020503050405090304" pitchFamily="18" charset="0"/>
                <a:cs typeface="Times New Roman" panose="02020503050405090304" pitchFamily="18" charset="0"/>
              </a:rPr>
              <a:t>2009</a:t>
            </a:r>
            <a:r>
              <a:rPr lang="en-US" altLang="zh-CN" sz="2600" dirty="0">
                <a:latin typeface="Times New Roman" panose="02020503050405090304" pitchFamily="18" charset="0"/>
                <a:cs typeface="Times New Roman" panose="02020503050405090304" pitchFamily="18" charset="0"/>
              </a:rPr>
              <a:t>) demonstrated that probabilistic max pooling could be used to build convolutional deep Boltzmann machines. This model is able to perform operations such as filling in missing portions of its input. While intellectually appealing, this model is challenging to make work in practice, and usually does not perform as well as a classifier as traditional convolutional networks trained with supervised learning.</a:t>
            </a:r>
          </a:p>
          <a:p>
            <a:pPr lvl="0">
              <a:spcBef>
                <a:spcPts val="0"/>
              </a:spcBef>
              <a:buClr>
                <a:srgbClr val="FF0000"/>
              </a:buClr>
            </a:pPr>
            <a:r>
              <a:rPr lang="en-US" altLang="zh-CN" dirty="0">
                <a:latin typeface="Times New Roman" panose="02020503050405090304" pitchFamily="18" charset="0"/>
                <a:cs typeface="Times New Roman" panose="02020503050405090304" pitchFamily="18" charset="0"/>
              </a:rPr>
              <a:t>        Many convolutional models work equally well with inputs of many different spatial sizes. For Boltzmann machines, it is difficult to change the input size for a variety of reasons. The partition function changes as the size of the input changes.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503050405090304" pitchFamily="18" charset="0"/>
                <a:cs typeface="Times New Roman" panose="02020503050405090304" pitchFamily="18" charset="0"/>
                <a:sym typeface="+mn-ea"/>
              </a:rPr>
              <a:t>20.6 Convolutional Boltzmann Machines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Autofit/>
          </a:bodyPr>
          <a:lstStyle/>
          <a:p>
            <a:pPr lvl="0">
              <a:spcBef>
                <a:spcPts val="0"/>
              </a:spcBef>
              <a:buClr>
                <a:srgbClr val="FF0000"/>
              </a:buClr>
            </a:pPr>
            <a:r>
              <a:rPr lang="en-US" altLang="zh-CN" dirty="0">
                <a:latin typeface="Times New Roman" panose="02020503050405090304" pitchFamily="18" charset="0"/>
                <a:cs typeface="Times New Roman" panose="02020503050405090304" pitchFamily="18" charset="0"/>
              </a:rPr>
              <a:t>Moreover, many convolutional networks achieve size invariance by scaling up the size of their pooling regions proportional to the size of the input, but scaling Boltzmann machine pooling regions is awkward. Traditional convolutional neural networks can use a fixed number of pooling units and dynamically increase the size of their pooling regions in order to obtain a fixed-size representation of a variable-sized input. For Boltzmann machines, large pooling regions become too expensive for the naive approach. The approach of </a:t>
            </a:r>
            <a:r>
              <a:rPr lang="en-US" altLang="zh-CN" dirty="0">
                <a:solidFill>
                  <a:srgbClr val="00FF00"/>
                </a:solidFill>
                <a:latin typeface="Times New Roman" panose="02020503050405090304" pitchFamily="18" charset="0"/>
                <a:cs typeface="Times New Roman" panose="02020503050405090304" pitchFamily="18" charset="0"/>
              </a:rPr>
              <a:t>Lee</a:t>
            </a:r>
            <a:r>
              <a:rPr lang="en-US" altLang="zh-CN" dirty="0">
                <a:solidFill>
                  <a:srgbClr val="92D050"/>
                </a:solidFill>
                <a:latin typeface="Times New Roman" panose="02020503050405090304" pitchFamily="18" charset="0"/>
                <a:cs typeface="Times New Roman" panose="02020503050405090304" pitchFamily="18" charset="0"/>
              </a:rPr>
              <a:t> </a:t>
            </a:r>
            <a:r>
              <a:rPr lang="en-US" altLang="zh-CN" i="1" dirty="0">
                <a:solidFill>
                  <a:srgbClr val="00FF00"/>
                </a:solidFill>
                <a:latin typeface="Times New Roman" panose="02020503050405090304" pitchFamily="18" charset="0"/>
                <a:cs typeface="Times New Roman" panose="02020503050405090304" pitchFamily="18" charset="0"/>
              </a:rPr>
              <a:t>et al. </a:t>
            </a:r>
            <a:r>
              <a:rPr lang="en-US" altLang="zh-CN" dirty="0">
                <a:latin typeface="Times New Roman" panose="02020503050405090304" pitchFamily="18" charset="0"/>
                <a:cs typeface="Times New Roman" panose="02020503050405090304" pitchFamily="18" charset="0"/>
              </a:rPr>
              <a:t>(</a:t>
            </a:r>
            <a:r>
              <a:rPr lang="en-US" altLang="zh-CN" dirty="0">
                <a:solidFill>
                  <a:srgbClr val="00FF00"/>
                </a:solidFill>
                <a:latin typeface="Times New Roman" panose="02020503050405090304" pitchFamily="18" charset="0"/>
                <a:cs typeface="Times New Roman" panose="02020503050405090304" pitchFamily="18" charset="0"/>
              </a:rPr>
              <a:t>2009</a:t>
            </a:r>
            <a:r>
              <a:rPr lang="en-US" altLang="zh-CN" dirty="0">
                <a:latin typeface="Times New Roman" panose="02020503050405090304" pitchFamily="18" charset="0"/>
                <a:cs typeface="Times New Roman" panose="02020503050405090304" pitchFamily="18" charset="0"/>
              </a:rPr>
              <a:t>) of making each of the detector units in the same pooling region mutually exclusive solves the computational problems, but still does not allow variable-size pooling regions. </a:t>
            </a:r>
          </a:p>
        </p:txBody>
      </p:sp>
      <p:pic>
        <p:nvPicPr>
          <p:cNvPr id="4" name="图片 3" descr="u=1907756794,293736522&amp;fm=21&amp;gp=0.jpg"/>
          <p:cNvPicPr>
            <a:picLocks noChangeAspect="1"/>
          </p:cNvPicPr>
          <p:nvPr/>
        </p:nvPicPr>
        <p:blipFill>
          <a:blip r:embed="rId2"/>
          <a:stretch>
            <a:fillRect/>
          </a:stretch>
        </p:blipFill>
        <p:spPr>
          <a:xfrm>
            <a:off x="10611066" y="5800384"/>
            <a:ext cx="1376855" cy="1037356"/>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503050405090304" pitchFamily="18" charset="0"/>
                <a:cs typeface="Times New Roman" panose="02020503050405090304" pitchFamily="18" charset="0"/>
                <a:sym typeface="+mn-ea"/>
              </a:rPr>
              <a:t>20.6 Convolutional Boltzmann Machines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Autofit/>
          </a:bodyPr>
          <a:lstStyle/>
          <a:p>
            <a:pPr lvl="0">
              <a:spcBef>
                <a:spcPts val="0"/>
              </a:spcBef>
              <a:buClr>
                <a:srgbClr val="FF0000"/>
              </a:buClr>
            </a:pPr>
            <a:r>
              <a:rPr lang="en-US" altLang="zh-CN" dirty="0">
                <a:latin typeface="Times New Roman" panose="02020503050405090304" pitchFamily="18" charset="0"/>
                <a:cs typeface="Times New Roman" panose="02020503050405090304" pitchFamily="18" charset="0"/>
              </a:rPr>
              <a:t>For example, suppose we learn a model with 2×2 probabilistic max pooling over detector units that learn edge detectors. This enforces the constraint that only one of these edges may appear in each 2×2 region. If we then increase the size of the input image by 50% in each direction, we would expect the number of edges to increase correspondingly. Instead, if we increase the size of the pooling regions by 50% in each direction to 3×3, then the mutual exclusivity constraint now specifies that each of these edges may only appear once in a 3×3 region. As we grow a model’s input image in this way, the model generates edges with less density. Of course, these issues only arise when the model must use variable amounts of pooling in order to emit a fixed-size output vector. </a:t>
            </a:r>
          </a:p>
        </p:txBody>
      </p:sp>
      <p:pic>
        <p:nvPicPr>
          <p:cNvPr id="4" name="图片 3" descr="u=1907756794,293736522&amp;fm=21&amp;gp=0.jpg"/>
          <p:cNvPicPr>
            <a:picLocks noChangeAspect="1"/>
          </p:cNvPicPr>
          <p:nvPr/>
        </p:nvPicPr>
        <p:blipFill>
          <a:blip r:embed="rId2"/>
          <a:stretch>
            <a:fillRect/>
          </a:stretch>
        </p:blipFill>
        <p:spPr>
          <a:xfrm>
            <a:off x="10611066" y="5800384"/>
            <a:ext cx="1376855" cy="1037356"/>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503050405090304" pitchFamily="18" charset="0"/>
                <a:cs typeface="Times New Roman" panose="02020503050405090304" pitchFamily="18" charset="0"/>
                <a:sym typeface="+mn-ea"/>
              </a:rPr>
              <a:t>20.6 Convolutional Boltzmann Machines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Autofit/>
          </a:bodyPr>
          <a:lstStyle/>
          <a:p>
            <a:pPr lvl="0">
              <a:spcBef>
                <a:spcPts val="0"/>
              </a:spcBef>
              <a:buClr>
                <a:srgbClr val="FF0000"/>
              </a:buClr>
            </a:pPr>
            <a:r>
              <a:rPr lang="en-US" altLang="zh-CN" dirty="0">
                <a:latin typeface="Times New Roman" panose="02020503050405090304" pitchFamily="18" charset="0"/>
                <a:cs typeface="Times New Roman" panose="02020503050405090304" pitchFamily="18" charset="0"/>
              </a:rPr>
              <a:t>Models that use probabilistic max pooling may still accept variable-sized input images so long as the output of the model is a feature map that can scale in size proportional to the input image.</a:t>
            </a:r>
            <a:endParaRPr lang="en-US" altLang="zh-CN" sz="2600" dirty="0">
              <a:latin typeface="Times New Roman" panose="02020503050405090304" pitchFamily="18" charset="0"/>
              <a:cs typeface="Times New Roman" panose="02020503050405090304" pitchFamily="18" charset="0"/>
            </a:endParaRPr>
          </a:p>
          <a:p>
            <a:pPr lvl="0">
              <a:spcBef>
                <a:spcPts val="0"/>
              </a:spcBef>
              <a:buClr>
                <a:srgbClr val="FF0000"/>
              </a:buClr>
            </a:pPr>
            <a:r>
              <a:rPr lang="en-US" altLang="zh-CN" sz="2600" dirty="0">
                <a:latin typeface="Times New Roman" panose="02020503050405090304" pitchFamily="18" charset="0"/>
                <a:cs typeface="Times New Roman" panose="02020503050405090304" pitchFamily="18" charset="0"/>
              </a:rPr>
              <a:t>        Pixels at the boundary of the image also pose some difficulty, which is exacerbated by the fact that connections in a Boltzmann machine are symmetric. If we do not implicitly zero-pad the input, then there are fewer hidden units than visible units, and the visible units at the boundary of the image are not modeled well because they lie in the receptive field of fewer hidden units. However, if we do implicitly zero-pad the input, then the hidden units at the boundary are driven by fewer input pixels, and may fail to activate when needed.</a:t>
            </a:r>
            <a:r>
              <a:rPr lang="en-US" altLang="zh-CN" sz="2800" dirty="0">
                <a:latin typeface="Times New Roman" panose="02020503050405090304" pitchFamily="18" charset="0"/>
                <a:cs typeface="Times New Roman" panose="02020503050405090304" pitchFamily="18" charset="0"/>
              </a:rPr>
              <a:t> </a:t>
            </a:r>
            <a:endParaRPr lang="en-US" altLang="zh-CN" sz="2600" dirty="0">
              <a:latin typeface="Times New Roman" panose="02020503050405090304" pitchFamily="18" charset="0"/>
              <a:cs typeface="Times New Roman" panose="0202050305040509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800384"/>
            <a:ext cx="1376855" cy="1037356"/>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503050405090304" pitchFamily="18" charset="0"/>
                <a:cs typeface="Times New Roman" panose="0202050305040509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a:t>
            </a:r>
            <a:r>
              <a:rPr lang="en-US" altLang="zh-CN" sz="2400" dirty="0" err="1"/>
              <a:t>Yanan</a:t>
            </a:r>
            <a:r>
              <a:rPr lang="en-US" altLang="zh-CN" sz="2400" dirty="0"/>
              <a:t> Wang</a:t>
            </a:r>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0" y="1222931"/>
            <a:ext cx="12191999" cy="1586865"/>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503050405090304" pitchFamily="18" charset="0"/>
                <a:ea typeface="+mj-ea"/>
                <a:cs typeface="Times New Roman" panose="02020503050405090304" pitchFamily="18" charset="0"/>
              </a:defRPr>
            </a:lvl1pPr>
          </a:lstStyle>
          <a:p>
            <a:r>
              <a:rPr lang="en-US" altLang="zh-CN" sz="3600" dirty="0"/>
              <a:t>20.7 Boltzmann Machines for Structured or Sequential Outputs</a:t>
            </a:r>
          </a:p>
        </p:txBody>
      </p:sp>
      <p:sp>
        <p:nvSpPr>
          <p:cNvPr id="9" name="文本框 8">
            <a:extLst>
              <a:ext uri="{FF2B5EF4-FFF2-40B4-BE49-F238E27FC236}">
                <a16:creationId xmlns:a16="http://schemas.microsoft.com/office/drawing/2014/main" id="{20A9DA90-6606-4018-ADB7-0FAE27DE49CF}"/>
              </a:ext>
            </a:extLst>
          </p:cNvPr>
          <p:cNvSpPr txBox="1"/>
          <p:nvPr/>
        </p:nvSpPr>
        <p:spPr>
          <a:xfrm>
            <a:off x="1526891" y="544852"/>
            <a:ext cx="9138218" cy="768350"/>
          </a:xfrm>
          <a:prstGeom prst="rect">
            <a:avLst/>
          </a:prstGeom>
          <a:noFill/>
        </p:spPr>
        <p:txBody>
          <a:bodyPr wrap="square" rtlCol="0">
            <a:spAutoFit/>
          </a:bodyPr>
          <a:lstStyle/>
          <a:p>
            <a:pPr algn="ctr"/>
            <a:r>
              <a:rPr lang="en-US" altLang="zh-CN" sz="4400" b="1" dirty="0">
                <a:latin typeface="Times New Roman" panose="02020503050405090304" pitchFamily="18" charset="0"/>
                <a:cs typeface="Times New Roman" panose="02020503050405090304" pitchFamily="18" charset="0"/>
              </a:rPr>
              <a:t>Chapter 20 Deep Generative Models</a:t>
            </a: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552F5FE6-D122-4501-910F-9A9209D9749D}"/>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 Boltzmann Machines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dirty="0">
                <a:latin typeface="Times New Roman" panose="02020603050405020304" pitchFamily="18" charset="0"/>
                <a:cs typeface="Times New Roman" panose="02020603050405020304" pitchFamily="18" charset="0"/>
              </a:rPr>
              <a:t>        Other learning algorithms that use more information than local statistics seem to require us to hypothesize the existence of more machinery than this. For example, for the brain to implement back-propagation in a multilayer perceptron, it seems necessary for the brain to maintain a secondary communication network for transmitting gradient information backwards through the network. Proposals for biologically plausible implementations (and approximations) of back-propagation have been made (</a:t>
            </a:r>
            <a:r>
              <a:rPr lang="en-US" altLang="zh-CN" dirty="0">
                <a:solidFill>
                  <a:srgbClr val="00FF00"/>
                </a:solidFill>
                <a:latin typeface="Times New Roman" panose="02020603050405020304" pitchFamily="18" charset="0"/>
                <a:cs typeface="Times New Roman" panose="02020603050405020304" pitchFamily="18" charset="0"/>
              </a:rPr>
              <a:t>Hinton</a:t>
            </a:r>
            <a:r>
              <a:rPr lang="en-US" altLang="zh-CN" dirty="0">
                <a:latin typeface="Times New Roman" panose="02020603050405020304" pitchFamily="18" charset="0"/>
                <a:cs typeface="Times New Roman" panose="02020603050405020304" pitchFamily="18" charset="0"/>
              </a:rPr>
              <a:t>,</a:t>
            </a:r>
            <a:r>
              <a:rPr lang="en-US" altLang="zh-CN" dirty="0">
                <a:solidFill>
                  <a:srgbClr val="92D050"/>
                </a:solidFill>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rPr>
              <a:t>2007a</a:t>
            </a:r>
            <a:r>
              <a:rPr lang="en-US" altLang="zh-CN" dirty="0">
                <a:latin typeface="Times New Roman" panose="02020603050405020304" pitchFamily="18" charset="0"/>
                <a:cs typeface="Times New Roman" panose="02020603050405020304" pitchFamily="18" charset="0"/>
              </a:rPr>
              <a:t>;</a:t>
            </a:r>
            <a:r>
              <a:rPr lang="en-US" altLang="zh-CN" dirty="0">
                <a:solidFill>
                  <a:srgbClr val="92D050"/>
                </a:solidFill>
                <a:latin typeface="Times New Roman" panose="02020603050405020304" pitchFamily="18" charset="0"/>
                <a:cs typeface="Times New Roman" panose="02020603050405020304" pitchFamily="18" charset="0"/>
              </a:rPr>
              <a:t> </a:t>
            </a:r>
            <a:r>
              <a:rPr lang="en-US" altLang="zh-CN" dirty="0" err="1">
                <a:solidFill>
                  <a:srgbClr val="00FF00"/>
                </a:solidFill>
                <a:latin typeface="Times New Roman" panose="02020603050405020304" pitchFamily="18" charset="0"/>
                <a:cs typeface="Times New Roman" panose="02020603050405020304" pitchFamily="18" charset="0"/>
              </a:rPr>
              <a:t>Bengio</a:t>
            </a:r>
            <a:r>
              <a:rPr lang="en-US" altLang="zh-CN" dirty="0">
                <a:latin typeface="Times New Roman" panose="02020603050405020304" pitchFamily="18" charset="0"/>
                <a:cs typeface="Times New Roman" panose="02020603050405020304" pitchFamily="18" charset="0"/>
              </a:rPr>
              <a:t>,</a:t>
            </a:r>
            <a:r>
              <a:rPr lang="en-US" altLang="zh-CN" dirty="0">
                <a:solidFill>
                  <a:srgbClr val="92D050"/>
                </a:solidFill>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rPr>
              <a:t>2015</a:t>
            </a:r>
            <a:r>
              <a:rPr lang="en-US" altLang="zh-CN" dirty="0">
                <a:latin typeface="Times New Roman" panose="02020603050405020304" pitchFamily="18" charset="0"/>
                <a:cs typeface="Times New Roman" panose="02020603050405020304" pitchFamily="18" charset="0"/>
              </a:rPr>
              <a:t>) but remain to be validated, and </a:t>
            </a:r>
            <a:r>
              <a:rPr lang="en-US" altLang="zh-CN" dirty="0" err="1">
                <a:solidFill>
                  <a:srgbClr val="00FF00"/>
                </a:solidFill>
                <a:latin typeface="Times New Roman" panose="02020603050405020304" pitchFamily="18" charset="0"/>
                <a:cs typeface="Times New Roman" panose="02020603050405020304" pitchFamily="18" charset="0"/>
              </a:rPr>
              <a:t>Bengio</a:t>
            </a:r>
            <a:r>
              <a:rPr lang="en-US" altLang="zh-CN" dirty="0">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rPr>
              <a:t>2015</a:t>
            </a:r>
            <a:r>
              <a:rPr lang="en-US" altLang="zh-CN" dirty="0">
                <a:latin typeface="Times New Roman" panose="02020603050405020304" pitchFamily="18" charset="0"/>
                <a:cs typeface="Times New Roman" panose="02020603050405020304" pitchFamily="18" charset="0"/>
              </a:rPr>
              <a:t>)</a:t>
            </a:r>
            <a:r>
              <a:rPr lang="en-US" altLang="zh-CN" dirty="0">
                <a:solidFill>
                  <a:srgbClr val="92D050"/>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links back-propagation of gradients to inference in energy-based models similar to the Boltzmann machine (but with continuous latent variables). </a:t>
            </a:r>
            <a:endParaRPr lang="en-US" altLang="zh-CN" b="1"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2847428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In the structured output scenario, we wish to train a model that can map from some input </a:t>
            </a:r>
            <a:r>
              <a:rPr lang="en-US" altLang="zh-CN" sz="2600" b="1" i="1" dirty="0">
                <a:latin typeface="Times New Roman" panose="02020503050405090304" pitchFamily="18" charset="0"/>
                <a:cs typeface="Times New Roman" panose="02020503050405090304" pitchFamily="18" charset="0"/>
              </a:rPr>
              <a:t>x</a:t>
            </a:r>
            <a:r>
              <a:rPr lang="en-US" altLang="zh-CN" sz="2600" dirty="0">
                <a:latin typeface="Times New Roman" panose="02020503050405090304" pitchFamily="18" charset="0"/>
                <a:cs typeface="Times New Roman" panose="02020503050405090304" pitchFamily="18" charset="0"/>
              </a:rPr>
              <a:t> to some output </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and the different entries of </a:t>
            </a:r>
            <a:r>
              <a:rPr lang="en-US" altLang="zh-CN" sz="2600" b="1" i="1" dirty="0">
                <a:latin typeface="Times New Roman" panose="02020503050405090304" pitchFamily="18" charset="0"/>
                <a:cs typeface="Times New Roman" panose="02020503050405090304" pitchFamily="18" charset="0"/>
              </a:rPr>
              <a:t>y</a:t>
            </a:r>
            <a:r>
              <a:rPr lang="en-US" altLang="zh-CN" sz="2600" b="1" dirty="0">
                <a:latin typeface="Times New Roman" panose="02020503050405090304" pitchFamily="18" charset="0"/>
                <a:cs typeface="Times New Roman" panose="02020503050405090304" pitchFamily="18" charset="0"/>
              </a:rPr>
              <a:t> </a:t>
            </a:r>
            <a:r>
              <a:rPr lang="en-US" altLang="zh-CN" sz="2600" dirty="0">
                <a:latin typeface="Times New Roman" panose="02020503050405090304" pitchFamily="18" charset="0"/>
                <a:cs typeface="Times New Roman" panose="02020503050405090304" pitchFamily="18" charset="0"/>
              </a:rPr>
              <a:t>are related to each other and must obey some constraints. For example, in the speech synthesis task, </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is a waveform, and the entire waveform must sound like a coherent utterance. </a:t>
            </a:r>
          </a:p>
          <a:p>
            <a:pPr marL="0" lvl="0" indent="0" algn="just">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        </a:t>
            </a:r>
            <a:r>
              <a:rPr lang="en-US" altLang="zh-CN" sz="2600" dirty="0">
                <a:latin typeface="Times New Roman" panose="02020503050405090304" pitchFamily="18" charset="0"/>
                <a:cs typeface="Times New Roman" panose="02020503050405090304" pitchFamily="18" charset="0"/>
              </a:rPr>
              <a:t>A natural way to represent the relationships between the entries in </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is to use a probability distribution </a:t>
            </a:r>
            <a:r>
              <a:rPr lang="en-US" altLang="zh-CN" sz="2600" i="1" dirty="0">
                <a:latin typeface="Times New Roman" panose="02020503050405090304" pitchFamily="18" charset="0"/>
                <a:cs typeface="Times New Roman" panose="02020503050405090304" pitchFamily="18" charset="0"/>
              </a:rPr>
              <a:t>p</a:t>
            </a:r>
            <a:r>
              <a:rPr lang="en-US" altLang="zh-CN" sz="2600" dirty="0">
                <a:latin typeface="Times New Roman" panose="02020503050405090304" pitchFamily="18" charset="0"/>
                <a:cs typeface="Times New Roman" panose="02020503050405090304" pitchFamily="18" charset="0"/>
              </a:rPr>
              <a:t>(</a:t>
            </a:r>
            <a:r>
              <a:rPr lang="en-US" altLang="zh-CN" sz="2600" b="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 </a:t>
            </a:r>
            <a:r>
              <a:rPr lang="en-US" altLang="zh-CN" sz="2600" b="1" dirty="0">
                <a:latin typeface="Times New Roman" panose="02020503050405090304" pitchFamily="18" charset="0"/>
                <a:cs typeface="Times New Roman" panose="02020503050405090304" pitchFamily="18" charset="0"/>
              </a:rPr>
              <a:t>x</a:t>
            </a:r>
            <a:r>
              <a:rPr lang="en-US" altLang="zh-CN" sz="2600" dirty="0">
                <a:latin typeface="Times New Roman" panose="02020503050405090304" pitchFamily="18" charset="0"/>
                <a:cs typeface="Times New Roman" panose="02020503050405090304" pitchFamily="18" charset="0"/>
              </a:rPr>
              <a:t>). Boltzmann machines, extended to model conditional distributions, can supply this probabilistic model.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5" name="标题 1">
            <a:extLst>
              <a:ext uri="{FF2B5EF4-FFF2-40B4-BE49-F238E27FC236}">
                <a16:creationId xmlns:a16="http://schemas.microsoft.com/office/drawing/2014/main" id="{AAE78579-66C9-49C5-9425-6DC45F88B45B}"/>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20.7 Boltzmann Machines for Structured or Sequential Outputs</a:t>
            </a:r>
            <a:endParaRPr lang="zh-CN" altLang="en-US" sz="32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        </a:t>
            </a:r>
            <a:r>
              <a:rPr lang="en-US" altLang="zh-CN" sz="2600" dirty="0">
                <a:latin typeface="Times New Roman" panose="02020503050405090304" pitchFamily="18" charset="0"/>
                <a:cs typeface="Times New Roman" panose="02020503050405090304" pitchFamily="18" charset="0"/>
              </a:rPr>
              <a:t>The same tool of conditional modeling with a Boltzmann machine can be used not just for structured output tasks, but also for sequence modeling. In the latter case, rather than mapping an input </a:t>
            </a:r>
            <a:r>
              <a:rPr lang="en-US" altLang="zh-CN" sz="2600" b="1" i="1" dirty="0">
                <a:latin typeface="Times New Roman" panose="02020503050405090304" pitchFamily="18" charset="0"/>
                <a:cs typeface="Times New Roman" panose="02020503050405090304" pitchFamily="18" charset="0"/>
              </a:rPr>
              <a:t>x</a:t>
            </a:r>
            <a:r>
              <a:rPr lang="en-US" altLang="zh-CN" sz="2600" dirty="0">
                <a:latin typeface="Times New Roman" panose="02020503050405090304" pitchFamily="18" charset="0"/>
                <a:cs typeface="Times New Roman" panose="02020503050405090304" pitchFamily="18" charset="0"/>
              </a:rPr>
              <a:t> to an output </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the model must estimate a probability distribution over a sequence of variables,</a:t>
            </a:r>
            <a:r>
              <a:rPr lang="en-US" altLang="zh-CN" sz="2600" i="1" dirty="0">
                <a:latin typeface="Times New Roman" panose="02020503050405090304" pitchFamily="18" charset="0"/>
                <a:cs typeface="Times New Roman" panose="02020503050405090304" pitchFamily="18" charset="0"/>
              </a:rPr>
              <a:t> p</a:t>
            </a:r>
            <a:r>
              <a:rPr lang="en-US" altLang="zh-CN" sz="2600" dirty="0">
                <a:latin typeface="Times New Roman" panose="02020503050405090304" pitchFamily="18" charset="0"/>
                <a:cs typeface="Times New Roman" panose="02020503050405090304" pitchFamily="18" charset="0"/>
              </a:rPr>
              <a:t>(</a:t>
            </a:r>
            <a:r>
              <a:rPr lang="en-US" altLang="zh-CN" sz="2600" b="1" dirty="0">
                <a:latin typeface="Times New Roman" panose="02020503050405090304" pitchFamily="18" charset="0"/>
                <a:cs typeface="Times New Roman" panose="02020503050405090304" pitchFamily="18" charset="0"/>
              </a:rPr>
              <a:t>x</a:t>
            </a:r>
            <a:r>
              <a:rPr lang="en-US" altLang="zh-CN" sz="2600" baseline="30000" dirty="0">
                <a:latin typeface="Times New Roman" panose="02020503050405090304" pitchFamily="18" charset="0"/>
                <a:cs typeface="Times New Roman" panose="02020503050405090304" pitchFamily="18" charset="0"/>
              </a:rPr>
              <a:t>(1)</a:t>
            </a:r>
            <a:r>
              <a:rPr lang="en-US" altLang="zh-CN" sz="2600" dirty="0">
                <a:latin typeface="Times New Roman" panose="02020503050405090304" pitchFamily="18" charset="0"/>
                <a:cs typeface="Times New Roman" panose="02020503050405090304" pitchFamily="18" charset="0"/>
              </a:rPr>
              <a:t>, . . . , </a:t>
            </a:r>
            <a:r>
              <a:rPr lang="en-US" altLang="zh-CN" sz="2600" b="1" dirty="0">
                <a:latin typeface="Times New Roman" panose="02020503050405090304" pitchFamily="18" charset="0"/>
                <a:cs typeface="Times New Roman" panose="02020503050405090304" pitchFamily="18" charset="0"/>
              </a:rPr>
              <a:t>x</a:t>
            </a:r>
            <a:r>
              <a:rPr lang="en-US" altLang="zh-CN" sz="2600" baseline="30000" dirty="0">
                <a:latin typeface="Times New Roman" panose="02020503050405090304" pitchFamily="18" charset="0"/>
                <a:cs typeface="Times New Roman" panose="02020503050405090304" pitchFamily="18" charset="0"/>
              </a:rPr>
              <a:t>(τ)</a:t>
            </a:r>
            <a:r>
              <a:rPr lang="en-US" altLang="zh-CN" sz="2600" dirty="0">
                <a:latin typeface="Times New Roman" panose="02020503050405090304" pitchFamily="18" charset="0"/>
                <a:cs typeface="Times New Roman" panose="02020503050405090304" pitchFamily="18" charset="0"/>
              </a:rPr>
              <a:t>). Conditional Boltzmann machines can represent factors of the form </a:t>
            </a:r>
            <a:r>
              <a:rPr lang="en-US" altLang="zh-CN" sz="2600" i="1" dirty="0">
                <a:latin typeface="Times New Roman" panose="02020503050405090304" pitchFamily="18" charset="0"/>
                <a:cs typeface="Times New Roman" panose="02020503050405090304" pitchFamily="18" charset="0"/>
              </a:rPr>
              <a:t>p</a:t>
            </a:r>
            <a:r>
              <a:rPr lang="en-US" altLang="zh-CN" sz="2600" dirty="0">
                <a:latin typeface="Times New Roman" panose="02020503050405090304" pitchFamily="18" charset="0"/>
                <a:cs typeface="Times New Roman" panose="02020503050405090304" pitchFamily="18" charset="0"/>
              </a:rPr>
              <a:t>(</a:t>
            </a:r>
            <a:r>
              <a:rPr lang="en-US" altLang="zh-CN" sz="2600" b="1" dirty="0">
                <a:latin typeface="Times New Roman" panose="02020503050405090304" pitchFamily="18" charset="0"/>
                <a:cs typeface="Times New Roman" panose="02020503050405090304" pitchFamily="18" charset="0"/>
              </a:rPr>
              <a:t>x</a:t>
            </a:r>
            <a:r>
              <a:rPr lang="en-US" altLang="zh-CN" sz="2600" baseline="30000" dirty="0">
                <a:latin typeface="Times New Roman" panose="02020503050405090304" pitchFamily="18" charset="0"/>
                <a:cs typeface="Times New Roman" panose="02020503050405090304" pitchFamily="18" charset="0"/>
              </a:rPr>
              <a:t>(t)</a:t>
            </a:r>
            <a:r>
              <a:rPr lang="en-US" altLang="zh-CN" sz="2600" dirty="0">
                <a:latin typeface="Times New Roman" panose="02020503050405090304" pitchFamily="18" charset="0"/>
                <a:cs typeface="Times New Roman" panose="02020503050405090304" pitchFamily="18" charset="0"/>
              </a:rPr>
              <a:t> | </a:t>
            </a:r>
            <a:r>
              <a:rPr lang="en-US" altLang="zh-CN" sz="2600" b="1" dirty="0">
                <a:latin typeface="Times New Roman" panose="02020503050405090304" pitchFamily="18" charset="0"/>
                <a:cs typeface="Times New Roman" panose="02020503050405090304" pitchFamily="18" charset="0"/>
              </a:rPr>
              <a:t>x</a:t>
            </a:r>
            <a:r>
              <a:rPr lang="en-US" altLang="zh-CN" sz="2600" baseline="30000" dirty="0">
                <a:latin typeface="Times New Roman" panose="02020503050405090304" pitchFamily="18" charset="0"/>
                <a:cs typeface="Times New Roman" panose="02020503050405090304" pitchFamily="18" charset="0"/>
              </a:rPr>
              <a:t>(1)</a:t>
            </a:r>
            <a:r>
              <a:rPr lang="en-US" altLang="zh-CN" sz="2600" dirty="0">
                <a:latin typeface="Times New Roman" panose="02020503050405090304" pitchFamily="18" charset="0"/>
                <a:cs typeface="Times New Roman" panose="02020503050405090304" pitchFamily="18" charset="0"/>
              </a:rPr>
              <a:t>, . . . , </a:t>
            </a:r>
            <a:r>
              <a:rPr lang="en-US" altLang="zh-CN" sz="2600" b="1" dirty="0">
                <a:latin typeface="Times New Roman" panose="02020503050405090304" pitchFamily="18" charset="0"/>
                <a:cs typeface="Times New Roman" panose="02020503050405090304" pitchFamily="18" charset="0"/>
              </a:rPr>
              <a:t>x</a:t>
            </a:r>
            <a:r>
              <a:rPr lang="en-US" altLang="zh-CN" sz="2600" baseline="30000" dirty="0">
                <a:latin typeface="Times New Roman" panose="02020503050405090304" pitchFamily="18" charset="0"/>
                <a:cs typeface="Times New Roman" panose="02020503050405090304" pitchFamily="18" charset="0"/>
              </a:rPr>
              <a:t>(t−1)</a:t>
            </a:r>
            <a:r>
              <a:rPr lang="en-US" altLang="zh-CN" sz="2600" dirty="0">
                <a:latin typeface="Times New Roman" panose="02020503050405090304" pitchFamily="18" charset="0"/>
                <a:cs typeface="Times New Roman" panose="02020503050405090304" pitchFamily="18" charset="0"/>
              </a:rPr>
              <a:t>) in order to accomplish this task.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7" name="标题 1">
            <a:extLst>
              <a:ext uri="{FF2B5EF4-FFF2-40B4-BE49-F238E27FC236}">
                <a16:creationId xmlns:a16="http://schemas.microsoft.com/office/drawing/2014/main" id="{37D1C475-449D-4C6E-9A73-9EA5A73DE44C}"/>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20.7 Boltzmann Machines for Structured or Sequential Outputs</a:t>
            </a:r>
            <a:endParaRPr lang="zh-CN" altLang="en-US" sz="32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        </a:t>
            </a:r>
            <a:r>
              <a:rPr lang="en-US" altLang="zh-CN" sz="2600" dirty="0">
                <a:latin typeface="Times New Roman" panose="02020503050405090304" pitchFamily="18" charset="0"/>
                <a:cs typeface="Times New Roman" panose="02020503050405090304" pitchFamily="18" charset="0"/>
              </a:rPr>
              <a:t>An important sequence modeling task for the video game and film industry is modeling sequences of joint angles of skeletons used to render 3-D characters. These sequences are often collected using motion capture systems to record the movements of actors. A probabilistic model of a character’s movement allows the generation of new, previously unseen, but realistic animations. To solve this sequence modeling task, </a:t>
            </a:r>
            <a:r>
              <a:rPr lang="en-US" altLang="zh-CN" sz="2600" dirty="0">
                <a:solidFill>
                  <a:srgbClr val="00FF00"/>
                </a:solidFill>
                <a:latin typeface="Times New Roman" panose="02020503050405090304" pitchFamily="18" charset="0"/>
                <a:cs typeface="Times New Roman" panose="02020503050405090304" pitchFamily="18" charset="0"/>
              </a:rPr>
              <a:t>Taylor</a:t>
            </a:r>
            <a:r>
              <a:rPr lang="en-US" altLang="zh-CN" sz="2600" dirty="0">
                <a:solidFill>
                  <a:srgbClr val="92D050"/>
                </a:solidFill>
                <a:latin typeface="Times New Roman" panose="02020503050405090304" pitchFamily="18" charset="0"/>
                <a:cs typeface="Times New Roman" panose="02020503050405090304" pitchFamily="18" charset="0"/>
              </a:rPr>
              <a:t> </a:t>
            </a:r>
            <a:r>
              <a:rPr lang="en-US" altLang="zh-CN" sz="2600" i="1" dirty="0">
                <a:solidFill>
                  <a:srgbClr val="00FF00"/>
                </a:solidFill>
                <a:latin typeface="Times New Roman" panose="02020503050405090304" pitchFamily="18" charset="0"/>
                <a:cs typeface="Times New Roman" panose="02020503050405090304" pitchFamily="18" charset="0"/>
              </a:rPr>
              <a:t>et al. </a:t>
            </a:r>
            <a:r>
              <a:rPr lang="en-US" altLang="zh-CN" sz="2600" dirty="0">
                <a:latin typeface="Times New Roman" panose="02020503050405090304" pitchFamily="18" charset="0"/>
                <a:cs typeface="Times New Roman" panose="02020503050405090304" pitchFamily="18" charset="0"/>
              </a:rPr>
              <a:t>(</a:t>
            </a:r>
            <a:r>
              <a:rPr lang="en-US" altLang="zh-CN" sz="2600" dirty="0">
                <a:solidFill>
                  <a:srgbClr val="00FF00"/>
                </a:solidFill>
                <a:latin typeface="Times New Roman" panose="02020503050405090304" pitchFamily="18" charset="0"/>
                <a:cs typeface="Times New Roman" panose="02020503050405090304" pitchFamily="18" charset="0"/>
              </a:rPr>
              <a:t>2007</a:t>
            </a:r>
            <a:r>
              <a:rPr lang="en-US" altLang="zh-CN" sz="2600" dirty="0">
                <a:latin typeface="Times New Roman" panose="02020503050405090304" pitchFamily="18" charset="0"/>
                <a:cs typeface="Times New Roman" panose="02020503050405090304" pitchFamily="18" charset="0"/>
              </a:rPr>
              <a:t>) introduced a conditional RBM modeling </a:t>
            </a:r>
            <a:r>
              <a:rPr lang="en-US" altLang="zh-CN" sz="2600" i="1" dirty="0">
                <a:latin typeface="Times New Roman" panose="02020503050405090304" pitchFamily="18" charset="0"/>
                <a:cs typeface="Times New Roman" panose="02020503050405090304" pitchFamily="18" charset="0"/>
              </a:rPr>
              <a:t>p</a:t>
            </a:r>
            <a:r>
              <a:rPr lang="en-US" altLang="zh-CN" sz="2600" dirty="0">
                <a:latin typeface="Times New Roman" panose="02020503050405090304" pitchFamily="18" charset="0"/>
                <a:cs typeface="Times New Roman" panose="02020503050405090304" pitchFamily="18" charset="0"/>
              </a:rPr>
              <a:t>(</a:t>
            </a:r>
            <a:r>
              <a:rPr lang="en-US" altLang="zh-CN" sz="2600" b="1" dirty="0">
                <a:latin typeface="Times New Roman" panose="02020503050405090304" pitchFamily="18" charset="0"/>
                <a:cs typeface="Times New Roman" panose="02020503050405090304" pitchFamily="18" charset="0"/>
              </a:rPr>
              <a:t>x</a:t>
            </a:r>
            <a:r>
              <a:rPr lang="en-US" altLang="zh-CN" sz="2600" baseline="30000" dirty="0">
                <a:latin typeface="Times New Roman" panose="02020503050405090304" pitchFamily="18" charset="0"/>
                <a:cs typeface="Times New Roman" panose="02020503050405090304" pitchFamily="18" charset="0"/>
              </a:rPr>
              <a:t>(t)</a:t>
            </a:r>
            <a:r>
              <a:rPr lang="en-US" altLang="zh-CN" sz="2600" dirty="0">
                <a:latin typeface="Times New Roman" panose="02020503050405090304" pitchFamily="18" charset="0"/>
                <a:cs typeface="Times New Roman" panose="02020503050405090304" pitchFamily="18" charset="0"/>
              </a:rPr>
              <a:t> | </a:t>
            </a:r>
            <a:r>
              <a:rPr lang="en-US" altLang="zh-CN" sz="2600" b="1" dirty="0">
                <a:latin typeface="Times New Roman" panose="02020503050405090304" pitchFamily="18" charset="0"/>
                <a:cs typeface="Times New Roman" panose="02020503050405090304" pitchFamily="18" charset="0"/>
              </a:rPr>
              <a:t>x</a:t>
            </a:r>
            <a:r>
              <a:rPr lang="en-US" altLang="zh-CN" sz="2600" baseline="30000" dirty="0">
                <a:latin typeface="Times New Roman" panose="02020503050405090304" pitchFamily="18" charset="0"/>
                <a:cs typeface="Times New Roman" panose="02020503050405090304" pitchFamily="18" charset="0"/>
              </a:rPr>
              <a:t>(t−1)</a:t>
            </a:r>
            <a:r>
              <a:rPr lang="en-US" altLang="zh-CN" sz="2600" dirty="0">
                <a:latin typeface="Times New Roman" panose="02020503050405090304" pitchFamily="18" charset="0"/>
                <a:cs typeface="Times New Roman" panose="02020503050405090304" pitchFamily="18" charset="0"/>
              </a:rPr>
              <a:t> , ... , </a:t>
            </a:r>
            <a:r>
              <a:rPr lang="en-US" altLang="zh-CN" sz="2600" b="1" dirty="0">
                <a:latin typeface="Times New Roman" panose="02020503050405090304" pitchFamily="18" charset="0"/>
                <a:cs typeface="Times New Roman" panose="02020503050405090304" pitchFamily="18" charset="0"/>
              </a:rPr>
              <a:t>x</a:t>
            </a:r>
            <a:r>
              <a:rPr lang="en-US" altLang="zh-CN" sz="2600" baseline="30000" dirty="0">
                <a:latin typeface="Times New Roman" panose="02020503050405090304" pitchFamily="18" charset="0"/>
                <a:cs typeface="Times New Roman" panose="02020503050405090304" pitchFamily="18" charset="0"/>
              </a:rPr>
              <a:t>(t−m)</a:t>
            </a:r>
            <a:r>
              <a:rPr lang="en-US" altLang="zh-CN" sz="2600" dirty="0">
                <a:latin typeface="Times New Roman" panose="02020503050405090304" pitchFamily="18" charset="0"/>
                <a:cs typeface="Times New Roman" panose="02020503050405090304" pitchFamily="18" charset="0"/>
              </a:rPr>
              <a:t>) for small </a:t>
            </a:r>
            <a:r>
              <a:rPr lang="en-US" altLang="zh-CN" sz="2600" i="1" dirty="0">
                <a:latin typeface="Times New Roman" panose="02020503050405090304" pitchFamily="18" charset="0"/>
                <a:cs typeface="Times New Roman" panose="02020503050405090304" pitchFamily="18" charset="0"/>
              </a:rPr>
              <a:t>m</a:t>
            </a:r>
            <a:r>
              <a:rPr lang="en-US" altLang="zh-CN" sz="2600" dirty="0">
                <a:latin typeface="Times New Roman" panose="02020503050405090304" pitchFamily="18" charset="0"/>
                <a:cs typeface="Times New Roman" panose="02020503050405090304" pitchFamily="18" charset="0"/>
              </a:rPr>
              <a:t>. The model is an RBM over </a:t>
            </a:r>
            <a:r>
              <a:rPr lang="en-US" altLang="zh-CN" sz="2600" i="1" dirty="0">
                <a:latin typeface="Times New Roman" panose="02020503050405090304" pitchFamily="18" charset="0"/>
                <a:cs typeface="Times New Roman" panose="02020503050405090304" pitchFamily="18" charset="0"/>
              </a:rPr>
              <a:t>p</a:t>
            </a:r>
            <a:r>
              <a:rPr lang="en-US" altLang="zh-CN" sz="2600" dirty="0">
                <a:latin typeface="Times New Roman" panose="02020503050405090304" pitchFamily="18" charset="0"/>
                <a:cs typeface="Times New Roman" panose="02020503050405090304" pitchFamily="18" charset="0"/>
              </a:rPr>
              <a:t>(</a:t>
            </a:r>
            <a:r>
              <a:rPr lang="en-US" altLang="zh-CN" sz="2600" i="1" dirty="0">
                <a:latin typeface="Times New Roman" panose="02020503050405090304" pitchFamily="18" charset="0"/>
                <a:cs typeface="Times New Roman" panose="02020503050405090304" pitchFamily="18" charset="0"/>
              </a:rPr>
              <a:t>x</a:t>
            </a:r>
            <a:r>
              <a:rPr lang="en-US" altLang="zh-CN" sz="2600" baseline="30000" dirty="0">
                <a:latin typeface="Times New Roman" panose="02020503050405090304" pitchFamily="18" charset="0"/>
                <a:cs typeface="Times New Roman" panose="02020503050405090304" pitchFamily="18" charset="0"/>
              </a:rPr>
              <a:t>(t)</a:t>
            </a:r>
            <a:r>
              <a:rPr lang="en-US" altLang="zh-CN" sz="2600" dirty="0">
                <a:latin typeface="Times New Roman" panose="02020503050405090304" pitchFamily="18" charset="0"/>
                <a:cs typeface="Times New Roman" panose="02020503050405090304" pitchFamily="18" charset="0"/>
              </a:rPr>
              <a:t>) whose bias parameters are a linear function of the preceding </a:t>
            </a:r>
            <a:r>
              <a:rPr lang="en-US" altLang="zh-CN" sz="2600" i="1" dirty="0">
                <a:latin typeface="Times New Roman" panose="02020503050405090304" pitchFamily="18" charset="0"/>
                <a:cs typeface="Times New Roman" panose="02020503050405090304" pitchFamily="18" charset="0"/>
              </a:rPr>
              <a:t>m</a:t>
            </a:r>
            <a:r>
              <a:rPr lang="en-US" altLang="zh-CN" sz="2600" dirty="0">
                <a:latin typeface="Times New Roman" panose="02020503050405090304" pitchFamily="18" charset="0"/>
                <a:cs typeface="Times New Roman" panose="02020503050405090304" pitchFamily="18" charset="0"/>
              </a:rPr>
              <a:t> values of </a:t>
            </a:r>
            <a:r>
              <a:rPr lang="en-US" altLang="zh-CN" sz="2600" i="1" dirty="0">
                <a:latin typeface="Times New Roman" panose="02020503050405090304" pitchFamily="18" charset="0"/>
                <a:cs typeface="Times New Roman" panose="02020503050405090304" pitchFamily="18" charset="0"/>
              </a:rPr>
              <a:t>x</a:t>
            </a:r>
            <a:r>
              <a:rPr lang="en-US" altLang="zh-CN" sz="2600" dirty="0">
                <a:latin typeface="Times New Roman" panose="02020503050405090304" pitchFamily="18" charset="0"/>
                <a:cs typeface="Times New Roman" panose="02020503050405090304" pitchFamily="18" charset="0"/>
              </a:rPr>
              <a:t>.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7" name="标题 1">
            <a:extLst>
              <a:ext uri="{FF2B5EF4-FFF2-40B4-BE49-F238E27FC236}">
                <a16:creationId xmlns:a16="http://schemas.microsoft.com/office/drawing/2014/main" id="{774B8BAB-5408-430E-B317-A36D37347EAF}"/>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20.7 Boltzmann Machines for Structured or Sequential Outputs</a:t>
            </a:r>
            <a:endParaRPr lang="zh-CN" altLang="en-US" sz="32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When we condition on different values of </a:t>
            </a:r>
            <a:r>
              <a:rPr lang="en-US" altLang="zh-CN" sz="2600" b="1" i="1" dirty="0">
                <a:latin typeface="Times New Roman" panose="02020503050405090304" pitchFamily="18" charset="0"/>
                <a:cs typeface="Times New Roman" panose="02020503050405090304" pitchFamily="18" charset="0"/>
              </a:rPr>
              <a:t>x</a:t>
            </a:r>
            <a:r>
              <a:rPr lang="en-US" altLang="zh-CN" sz="2600" baseline="30000" dirty="0">
                <a:latin typeface="Times New Roman" panose="02020503050405090304" pitchFamily="18" charset="0"/>
                <a:cs typeface="Times New Roman" panose="02020503050405090304" pitchFamily="18" charset="0"/>
              </a:rPr>
              <a:t>(t−1) </a:t>
            </a:r>
            <a:r>
              <a:rPr lang="en-US" altLang="zh-CN" sz="2600" dirty="0">
                <a:latin typeface="Times New Roman" panose="02020503050405090304" pitchFamily="18" charset="0"/>
                <a:cs typeface="Times New Roman" panose="02020503050405090304" pitchFamily="18" charset="0"/>
              </a:rPr>
              <a:t>and earlier variables, we get a new RBM over </a:t>
            </a:r>
            <a:r>
              <a:rPr lang="en-US" altLang="zh-CN" sz="2600" b="1" dirty="0">
                <a:latin typeface="Times New Roman" panose="02020503050405090304" pitchFamily="18" charset="0"/>
                <a:cs typeface="Times New Roman" panose="02020503050405090304" pitchFamily="18" charset="0"/>
              </a:rPr>
              <a:t>x</a:t>
            </a:r>
            <a:r>
              <a:rPr lang="en-US" altLang="zh-CN" sz="2600" dirty="0">
                <a:latin typeface="Times New Roman" panose="02020503050405090304" pitchFamily="18" charset="0"/>
                <a:cs typeface="Times New Roman" panose="02020503050405090304" pitchFamily="18" charset="0"/>
              </a:rPr>
              <a:t>. The weights in the RBM over </a:t>
            </a:r>
            <a:r>
              <a:rPr lang="en-US" altLang="zh-CN" sz="2600" b="1" dirty="0">
                <a:latin typeface="Times New Roman" panose="02020503050405090304" pitchFamily="18" charset="0"/>
                <a:cs typeface="Times New Roman" panose="02020503050405090304" pitchFamily="18" charset="0"/>
              </a:rPr>
              <a:t>x</a:t>
            </a:r>
            <a:r>
              <a:rPr lang="en-US" altLang="zh-CN" sz="2600" dirty="0">
                <a:latin typeface="Times New Roman" panose="02020503050405090304" pitchFamily="18" charset="0"/>
                <a:cs typeface="Times New Roman" panose="02020503050405090304" pitchFamily="18" charset="0"/>
              </a:rPr>
              <a:t> never change, but by conditioning on different past values, we can change the probability of different hidden units in the RBM being active. By activating and deactivating different subsets of hidden units, we can make large changes to the probability distribution induced on </a:t>
            </a:r>
            <a:r>
              <a:rPr lang="en-US" altLang="zh-CN" sz="2600" b="1" dirty="0">
                <a:latin typeface="Times New Roman" panose="02020503050405090304" pitchFamily="18" charset="0"/>
                <a:cs typeface="Times New Roman" panose="02020503050405090304" pitchFamily="18" charset="0"/>
              </a:rPr>
              <a:t>x</a:t>
            </a:r>
            <a:r>
              <a:rPr lang="en-US" altLang="zh-CN" sz="2600" dirty="0">
                <a:latin typeface="Times New Roman" panose="02020503050405090304" pitchFamily="18" charset="0"/>
                <a:cs typeface="Times New Roman" panose="02020503050405090304" pitchFamily="18" charset="0"/>
              </a:rPr>
              <a:t>. Other variants of conditional RBM (</a:t>
            </a:r>
            <a:r>
              <a:rPr lang="en-US" altLang="zh-CN" sz="2600" dirty="0">
                <a:solidFill>
                  <a:srgbClr val="00FF00"/>
                </a:solidFill>
                <a:latin typeface="Times New Roman" panose="02020503050405090304" pitchFamily="18" charset="0"/>
                <a:cs typeface="Times New Roman" panose="02020503050405090304" pitchFamily="18" charset="0"/>
              </a:rPr>
              <a:t>Mnih</a:t>
            </a:r>
            <a:r>
              <a:rPr lang="en-US" altLang="zh-CN" sz="2600" dirty="0">
                <a:solidFill>
                  <a:srgbClr val="92D050"/>
                </a:solidFill>
                <a:latin typeface="Times New Roman" panose="02020503050405090304" pitchFamily="18" charset="0"/>
                <a:cs typeface="Times New Roman" panose="02020503050405090304" pitchFamily="18" charset="0"/>
              </a:rPr>
              <a:t> </a:t>
            </a:r>
            <a:r>
              <a:rPr lang="en-US" altLang="zh-CN" sz="2600" i="1" dirty="0">
                <a:solidFill>
                  <a:srgbClr val="00FF00"/>
                </a:solidFill>
                <a:latin typeface="Times New Roman" panose="02020503050405090304" pitchFamily="18" charset="0"/>
                <a:cs typeface="Times New Roman" panose="02020503050405090304" pitchFamily="18" charset="0"/>
              </a:rPr>
              <a:t>et al.</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2011</a:t>
            </a:r>
            <a:r>
              <a:rPr lang="en-US" altLang="zh-CN" sz="2600" dirty="0">
                <a:latin typeface="Times New Roman" panose="02020503050405090304" pitchFamily="18" charset="0"/>
                <a:cs typeface="Times New Roman" panose="02020503050405090304" pitchFamily="18" charset="0"/>
              </a:rPr>
              <a:t>) and other variants of sequence modeling using conditional RBMs are possible (</a:t>
            </a:r>
            <a:r>
              <a:rPr lang="en-US" altLang="zh-CN" sz="2600" dirty="0">
                <a:solidFill>
                  <a:srgbClr val="00FF00"/>
                </a:solidFill>
                <a:latin typeface="Times New Roman" panose="02020503050405090304" pitchFamily="18" charset="0"/>
                <a:cs typeface="Times New Roman" panose="02020503050405090304" pitchFamily="18" charset="0"/>
              </a:rPr>
              <a:t>Taylor and Hinton</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2009</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Sutskever </a:t>
            </a:r>
            <a:r>
              <a:rPr lang="en-US" altLang="zh-CN" sz="2600" i="1" dirty="0">
                <a:solidFill>
                  <a:srgbClr val="00FF00"/>
                </a:solidFill>
                <a:latin typeface="Times New Roman" panose="02020503050405090304" pitchFamily="18" charset="0"/>
                <a:cs typeface="Times New Roman" panose="02020503050405090304" pitchFamily="18" charset="0"/>
              </a:rPr>
              <a:t>et al.</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2009</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Boulanger-Lewandowski </a:t>
            </a:r>
            <a:r>
              <a:rPr lang="en-US" altLang="zh-CN" sz="2600" i="1" dirty="0">
                <a:solidFill>
                  <a:srgbClr val="00FF00"/>
                </a:solidFill>
                <a:latin typeface="Times New Roman" panose="02020503050405090304" pitchFamily="18" charset="0"/>
                <a:cs typeface="Times New Roman" panose="02020503050405090304" pitchFamily="18" charset="0"/>
              </a:rPr>
              <a:t>et al.</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2012</a:t>
            </a:r>
            <a:r>
              <a:rPr lang="en-US" altLang="zh-CN" sz="2600" dirty="0">
                <a:latin typeface="Times New Roman" panose="02020503050405090304" pitchFamily="18" charset="0"/>
                <a:cs typeface="Times New Roman" panose="02020503050405090304" pitchFamily="18" charset="0"/>
              </a:rPr>
              <a: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7" name="标题 1">
            <a:extLst>
              <a:ext uri="{FF2B5EF4-FFF2-40B4-BE49-F238E27FC236}">
                <a16:creationId xmlns:a16="http://schemas.microsoft.com/office/drawing/2014/main" id="{3D60C0F3-3E00-4E16-8622-854CB0318AB2}"/>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20.7 Boltzmann Machines for Structured or Sequential Outputs</a:t>
            </a:r>
            <a:endParaRPr lang="zh-CN" altLang="en-US" sz="32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        </a:t>
            </a:r>
            <a:r>
              <a:rPr dirty="0">
                <a:latin typeface="Times New Roman" panose="02020503050405090304" pitchFamily="18" charset="0"/>
                <a:cs typeface="Times New Roman" panose="02020503050405090304" pitchFamily="18" charset="0"/>
              </a:rPr>
              <a:t>Another sequence modeling task is to model the distribution over sequences of musical notes used to compose songs. </a:t>
            </a:r>
            <a:r>
              <a:rPr dirty="0">
                <a:solidFill>
                  <a:srgbClr val="00FF00"/>
                </a:solidFill>
                <a:latin typeface="Times New Roman" panose="02020503050405090304" pitchFamily="18" charset="0"/>
                <a:cs typeface="Times New Roman" panose="02020503050405090304" pitchFamily="18" charset="0"/>
              </a:rPr>
              <a:t>Boulanger-Lewandowski </a:t>
            </a:r>
            <a:r>
              <a:rPr i="1" dirty="0">
                <a:solidFill>
                  <a:srgbClr val="00FF00"/>
                </a:solidFill>
                <a:latin typeface="Times New Roman" panose="02020503050405090304" pitchFamily="18" charset="0"/>
                <a:cs typeface="Times New Roman" panose="02020503050405090304" pitchFamily="18" charset="0"/>
              </a:rPr>
              <a:t>et al. </a:t>
            </a:r>
            <a:r>
              <a:rPr dirty="0">
                <a:latin typeface="Times New Roman" panose="02020503050405090304" pitchFamily="18" charset="0"/>
                <a:cs typeface="Times New Roman" panose="02020503050405090304" pitchFamily="18" charset="0"/>
              </a:rPr>
              <a:t>(</a:t>
            </a:r>
            <a:r>
              <a:rPr dirty="0">
                <a:solidFill>
                  <a:srgbClr val="00FF00"/>
                </a:solidFill>
                <a:latin typeface="Times New Roman" panose="02020503050405090304" pitchFamily="18" charset="0"/>
                <a:cs typeface="Times New Roman" panose="02020503050405090304" pitchFamily="18" charset="0"/>
              </a:rPr>
              <a:t>2012</a:t>
            </a:r>
            <a:r>
              <a:rPr dirty="0">
                <a:latin typeface="Times New Roman" panose="02020503050405090304" pitchFamily="18" charset="0"/>
                <a:cs typeface="Times New Roman" panose="02020503050405090304" pitchFamily="18" charset="0"/>
              </a:rPr>
              <a:t>) introduced the </a:t>
            </a:r>
            <a:r>
              <a:rPr i="1" dirty="0">
                <a:latin typeface="Times New Roman" panose="02020503050405090304" pitchFamily="18" charset="0"/>
                <a:cs typeface="Times New Roman" panose="02020503050405090304" pitchFamily="18" charset="0"/>
              </a:rPr>
              <a:t>RNN-RBM </a:t>
            </a:r>
            <a:r>
              <a:rPr dirty="0">
                <a:latin typeface="Times New Roman" panose="02020503050405090304" pitchFamily="18" charset="0"/>
                <a:cs typeface="Times New Roman" panose="02020503050405090304" pitchFamily="18" charset="0"/>
              </a:rPr>
              <a:t>sequence model and applied it to this task. The RNN- RBM is a generative model of a sequence of frames </a:t>
            </a:r>
            <a:r>
              <a:rPr b="1" i="1" dirty="0">
                <a:latin typeface="Times New Roman" panose="02020503050405090304" pitchFamily="18" charset="0"/>
                <a:cs typeface="Times New Roman" panose="02020503050405090304" pitchFamily="18" charset="0"/>
              </a:rPr>
              <a:t>x</a:t>
            </a:r>
            <a:r>
              <a:rPr baseline="30000" dirty="0">
                <a:latin typeface="Times New Roman" panose="02020503050405090304" pitchFamily="18" charset="0"/>
                <a:cs typeface="Times New Roman" panose="02020503050405090304" pitchFamily="18" charset="0"/>
              </a:rPr>
              <a:t>(t)</a:t>
            </a:r>
            <a:r>
              <a:rPr dirty="0">
                <a:latin typeface="Times New Roman" panose="02020503050405090304" pitchFamily="18" charset="0"/>
                <a:cs typeface="Times New Roman" panose="02020503050405090304" pitchFamily="18" charset="0"/>
              </a:rPr>
              <a:t> consisting of an RNN that emits the RBM parameters for each time step. Unlike the model described above, the RNN emits all of the parameters of the RBM, including the weights. To train the model, we need to be able to back-propagate the gradient of the loss function through the RNN. The loss function is not applied directly to the RNN outputs. </a:t>
            </a:r>
          </a:p>
        </p:txBody>
      </p:sp>
      <p:sp>
        <p:nvSpPr>
          <p:cNvPr id="7" name="标题 1">
            <a:extLst>
              <a:ext uri="{FF2B5EF4-FFF2-40B4-BE49-F238E27FC236}">
                <a16:creationId xmlns:a16="http://schemas.microsoft.com/office/drawing/2014/main" id="{B417547F-294F-4E30-B90B-AC82819FB5E5}"/>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20.7 Boltzmann Machines for Structured or Sequential Outputs</a:t>
            </a:r>
            <a:endParaRPr lang="zh-CN" altLang="en-US" sz="32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4E54AAB-382B-4A85-962D-B642DF73C88B}"/>
              </a:ext>
            </a:extLst>
          </p:cNvPr>
          <p:cNvSpPr>
            <a:spLocks noGrp="1"/>
          </p:cNvSpPr>
          <p:nvPr>
            <p:ph type="title"/>
          </p:nvPr>
        </p:nvSpPr>
        <p:spPr/>
        <p:txBody>
          <a:bodyPr>
            <a:normAutofit fontScale="90000"/>
          </a:bodyPr>
          <a:lstStyle/>
          <a:p>
            <a:r>
              <a:rPr lang="en-US" altLang="zh-CN" dirty="0">
                <a:latin typeface="Times New Roman" panose="02020503050405090304" pitchFamily="18" charset="0"/>
                <a:cs typeface="Times New Roman" panose="02020503050405090304" pitchFamily="18" charset="0"/>
                <a:sym typeface="+mn-ea"/>
              </a:rPr>
              <a:t>20.7 Boltzmann Machines for Structured or Sequential Outputs</a:t>
            </a:r>
            <a:endParaRPr lang="zh-CN" altLang="en-US" dirty="0">
              <a:latin typeface="Times New Roman" panose="02020503050405090304" pitchFamily="18" charset="0"/>
              <a:cs typeface="Times New Roman" panose="02020503050405090304" pitchFamily="18" charset="0"/>
            </a:endParaRPr>
          </a:p>
        </p:txBody>
      </p:sp>
      <p:sp>
        <p:nvSpPr>
          <p:cNvPr id="3" name="内容占位符 2">
            <a:extLst>
              <a:ext uri="{FF2B5EF4-FFF2-40B4-BE49-F238E27FC236}">
                <a16:creationId xmlns:a16="http://schemas.microsoft.com/office/drawing/2014/main" id="{79C4B2E8-D442-49EF-A3A6-67E054AED618}"/>
              </a:ext>
            </a:extLst>
          </p:cNvPr>
          <p:cNvSpPr>
            <a:spLocks noGrp="1"/>
          </p:cNvSpPr>
          <p:nvPr>
            <p:ph idx="1"/>
          </p:nvPr>
        </p:nvSpPr>
        <p:spPr/>
        <p:txBody>
          <a:bodyPr>
            <a:normAutofit/>
          </a:bodyPr>
          <a:lstStyle/>
          <a:p>
            <a:r>
              <a:rPr lang="en-US" altLang="zh-CN" dirty="0">
                <a:latin typeface="Times New Roman" panose="02020503050405090304" pitchFamily="18" charset="0"/>
                <a:cs typeface="Times New Roman" panose="02020503050405090304" pitchFamily="18" charset="0"/>
              </a:rPr>
              <a:t>Instead, it is applied to the RBM. This means that we must approximately differentiate the loss with respect to the RBM parameters using contrastive divergence or a related algorithm. This approximate gradient may then be back-propagated through the RNN using the usual back-propagation through time algorithm.</a:t>
            </a:r>
            <a:endParaRPr lang="zh-CN" altLang="en-US" dirty="0"/>
          </a:p>
        </p:txBody>
      </p:sp>
      <p:pic>
        <p:nvPicPr>
          <p:cNvPr id="5" name="图片 4" descr="u=1907756794,293736522&amp;fm=21&amp;gp=0.jpg">
            <a:extLst>
              <a:ext uri="{FF2B5EF4-FFF2-40B4-BE49-F238E27FC236}">
                <a16:creationId xmlns:a16="http://schemas.microsoft.com/office/drawing/2014/main" id="{AD8E857B-1B80-4BF5-B0C1-BA87FBE469EE}"/>
              </a:ext>
            </a:extLst>
          </p:cNvPr>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7386574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503050405090304" pitchFamily="18" charset="0"/>
                <a:cs typeface="Times New Roman" panose="0202050305040509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a:t>
            </a:r>
            <a:r>
              <a:rPr lang="en-US" altLang="zh-CN" sz="2400" dirty="0" err="1"/>
              <a:t>Yanan</a:t>
            </a:r>
            <a:r>
              <a:rPr lang="en-US" altLang="zh-CN" sz="2400" dirty="0"/>
              <a:t> Wang</a:t>
            </a:r>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503050405090304" pitchFamily="18" charset="0"/>
                <a:ea typeface="+mj-ea"/>
                <a:cs typeface="Times New Roman" panose="02020503050405090304" pitchFamily="18" charset="0"/>
              </a:defRPr>
            </a:lvl1pPr>
          </a:lstStyle>
          <a:p>
            <a:r>
              <a:rPr lang="en-US" altLang="zh-CN" sz="3600" dirty="0"/>
              <a:t>20.8 Other Boltzmann Machines </a:t>
            </a:r>
          </a:p>
        </p:txBody>
      </p:sp>
      <p:sp>
        <p:nvSpPr>
          <p:cNvPr id="9" name="文本框 8">
            <a:extLst>
              <a:ext uri="{FF2B5EF4-FFF2-40B4-BE49-F238E27FC236}">
                <a16:creationId xmlns:a16="http://schemas.microsoft.com/office/drawing/2014/main" id="{2AEBB816-EC40-4593-8E5E-8173CB1882AF}"/>
              </a:ext>
            </a:extLst>
          </p:cNvPr>
          <p:cNvSpPr txBox="1"/>
          <p:nvPr/>
        </p:nvSpPr>
        <p:spPr>
          <a:xfrm>
            <a:off x="1526891" y="544852"/>
            <a:ext cx="9138218" cy="768350"/>
          </a:xfrm>
          <a:prstGeom prst="rect">
            <a:avLst/>
          </a:prstGeom>
          <a:noFill/>
        </p:spPr>
        <p:txBody>
          <a:bodyPr wrap="square" rtlCol="0">
            <a:spAutoFit/>
          </a:bodyPr>
          <a:lstStyle/>
          <a:p>
            <a:pPr algn="ctr"/>
            <a:r>
              <a:rPr lang="en-US" altLang="zh-CN" sz="4400" b="1" dirty="0">
                <a:latin typeface="Times New Roman" panose="02020503050405090304" pitchFamily="18" charset="0"/>
                <a:cs typeface="Times New Roman" panose="02020503050405090304" pitchFamily="18" charset="0"/>
              </a:rPr>
              <a:t>Chapter 20 Deep Generative Models</a:t>
            </a: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503050405090304" pitchFamily="18" charset="0"/>
                <a:cs typeface="Times New Roman" panose="02020503050405090304" pitchFamily="18" charset="0"/>
              </a:rPr>
              <a:t>20.8 Other Boltzmann Machines</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Many other variants of Boltzmann machines are possible. </a:t>
            </a:r>
          </a:p>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        Boltzmann machines may be extended with different training criteria. We have focused on Boltzmann machines trained to approximately maximize the generative criterion log </a:t>
            </a:r>
            <a:r>
              <a:rPr lang="en-US" altLang="zh-CN" sz="2600" i="1" dirty="0">
                <a:latin typeface="Times New Roman" panose="02020503050405090304" pitchFamily="18" charset="0"/>
                <a:cs typeface="Times New Roman" panose="02020503050405090304" pitchFamily="18" charset="0"/>
              </a:rPr>
              <a:t>p</a:t>
            </a:r>
            <a:r>
              <a:rPr lang="en-US" altLang="zh-CN" sz="2600" dirty="0">
                <a:latin typeface="Times New Roman" panose="02020503050405090304" pitchFamily="18" charset="0"/>
                <a:cs typeface="Times New Roman" panose="02020503050405090304" pitchFamily="18" charset="0"/>
              </a:rPr>
              <a:t>(</a:t>
            </a:r>
            <a:r>
              <a:rPr lang="en-US" altLang="zh-CN" sz="2600" b="1" i="1" dirty="0">
                <a:latin typeface="Times New Roman" panose="02020503050405090304" pitchFamily="18" charset="0"/>
                <a:cs typeface="Times New Roman" panose="02020503050405090304" pitchFamily="18" charset="0"/>
              </a:rPr>
              <a:t>v</a:t>
            </a:r>
            <a:r>
              <a:rPr lang="en-US" altLang="zh-CN" sz="2600" dirty="0">
                <a:latin typeface="Times New Roman" panose="02020503050405090304" pitchFamily="18" charset="0"/>
                <a:cs typeface="Times New Roman" panose="02020503050405090304" pitchFamily="18" charset="0"/>
              </a:rPr>
              <a:t>). It is also possible to train discriminative RBMs that aim to maximize log </a:t>
            </a:r>
            <a:r>
              <a:rPr lang="en-US" altLang="zh-CN" sz="2600" i="1" dirty="0">
                <a:latin typeface="Times New Roman" panose="02020503050405090304" pitchFamily="18" charset="0"/>
                <a:cs typeface="Times New Roman" panose="02020503050405090304" pitchFamily="18" charset="0"/>
              </a:rPr>
              <a:t>p</a:t>
            </a:r>
            <a:r>
              <a:rPr lang="en-US" altLang="zh-CN" sz="2600" dirty="0">
                <a:latin typeface="Times New Roman" panose="02020503050405090304" pitchFamily="18" charset="0"/>
                <a:cs typeface="Times New Roman" panose="02020503050405090304" pitchFamily="18" charset="0"/>
              </a:rPr>
              <a:t>( </a:t>
            </a:r>
            <a:r>
              <a:rPr lang="en-US" altLang="zh-CN" sz="2600" i="1" dirty="0">
                <a:latin typeface="Times New Roman" panose="02020503050405090304" pitchFamily="18" charset="0"/>
                <a:cs typeface="Times New Roman" panose="02020503050405090304" pitchFamily="18" charset="0"/>
              </a:rPr>
              <a:t>y </a:t>
            </a:r>
            <a:r>
              <a:rPr lang="en-US" altLang="zh-CN" sz="2600" dirty="0">
                <a:latin typeface="Times New Roman" panose="02020503050405090304" pitchFamily="18" charset="0"/>
                <a:cs typeface="Times New Roman" panose="02020503050405090304" pitchFamily="18" charset="0"/>
              </a:rPr>
              <a:t>| </a:t>
            </a:r>
            <a:r>
              <a:rPr lang="en-US" altLang="zh-CN" sz="2600" b="1" i="1" dirty="0">
                <a:latin typeface="Times New Roman" panose="02020503050405090304" pitchFamily="18" charset="0"/>
                <a:cs typeface="Times New Roman" panose="02020503050405090304" pitchFamily="18" charset="0"/>
              </a:rPr>
              <a:t>v</a:t>
            </a:r>
            <a:r>
              <a:rPr lang="en-US" altLang="zh-CN" sz="2600" dirty="0">
                <a:latin typeface="Times New Roman" panose="02020503050405090304" pitchFamily="18" charset="0"/>
                <a:cs typeface="Times New Roman" panose="02020503050405090304" pitchFamily="18" charset="0"/>
              </a:rPr>
              <a:t>) instead (</a:t>
            </a:r>
            <a:r>
              <a:rPr lang="en-US" altLang="zh-CN" sz="2600" dirty="0">
                <a:solidFill>
                  <a:srgbClr val="00FF00"/>
                </a:solidFill>
                <a:latin typeface="Times New Roman" panose="02020503050405090304" pitchFamily="18" charset="0"/>
                <a:cs typeface="Times New Roman" panose="02020503050405090304" pitchFamily="18" charset="0"/>
              </a:rPr>
              <a:t>Larochelle and Bengio</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2008</a:t>
            </a:r>
            <a:r>
              <a:rPr lang="en-US" altLang="zh-CN" sz="2600" dirty="0">
                <a:latin typeface="Times New Roman" panose="02020503050405090304" pitchFamily="18" charset="0"/>
                <a:cs typeface="Times New Roman" panose="02020503050405090304" pitchFamily="18" charset="0"/>
              </a:rPr>
              <a:t>). This approach often performs the best when using a linear combination of both the generative and the discriminative criteria. Unfortunately, RBMs do not seem to be as powerful supervised learners as MLPs, at least using existing methodology.</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503050405090304" pitchFamily="18" charset="0"/>
                <a:cs typeface="Times New Roman" panose="02020503050405090304" pitchFamily="18" charset="0"/>
                <a:sym typeface="+mn-ea"/>
              </a:rPr>
              <a:t>20.8 Other Boltzmann Machines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dirty="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Most Boltzmann machines used in practice have only second-order interactions in their energy functions, meaning that their energy functions are the sum of many terms and each individual term only includes the product between two random variables. An example of such a term is </a:t>
            </a:r>
            <a:r>
              <a:rPr lang="en-US" altLang="zh-CN" i="1" dirty="0">
                <a:latin typeface="Times New Roman" panose="02020503050405090304" pitchFamily="18" charset="0"/>
                <a:cs typeface="Times New Roman" panose="02020503050405090304" pitchFamily="18" charset="0"/>
              </a:rPr>
              <a:t>v</a:t>
            </a:r>
            <a:r>
              <a:rPr lang="en-US" altLang="zh-CN" i="1" baseline="-25000" dirty="0">
                <a:latin typeface="Times New Roman" panose="02020503050405090304" pitchFamily="18" charset="0"/>
                <a:cs typeface="Times New Roman" panose="02020503050405090304" pitchFamily="18" charset="0"/>
              </a:rPr>
              <a:t>i</a:t>
            </a:r>
            <a:r>
              <a:rPr lang="en-US" altLang="zh-CN" i="1" dirty="0">
                <a:latin typeface="Times New Roman" panose="02020503050405090304" pitchFamily="18" charset="0"/>
                <a:cs typeface="Times New Roman" panose="02020503050405090304" pitchFamily="18" charset="0"/>
              </a:rPr>
              <a:t>W</a:t>
            </a:r>
            <a:r>
              <a:rPr lang="en-US" altLang="zh-CN" i="1" baseline="-25000" dirty="0">
                <a:latin typeface="Times New Roman" panose="02020503050405090304" pitchFamily="18" charset="0"/>
                <a:cs typeface="Times New Roman" panose="02020503050405090304" pitchFamily="18" charset="0"/>
              </a:rPr>
              <a:t>i,j</a:t>
            </a:r>
            <a:r>
              <a:rPr lang="en-US" altLang="zh-CN" i="1" dirty="0">
                <a:latin typeface="Times New Roman" panose="02020503050405090304" pitchFamily="18" charset="0"/>
                <a:cs typeface="Times New Roman" panose="02020503050405090304" pitchFamily="18" charset="0"/>
              </a:rPr>
              <a:t>h</a:t>
            </a:r>
            <a:r>
              <a:rPr lang="en-US" altLang="zh-CN" i="1" baseline="-25000" dirty="0">
                <a:latin typeface="Times New Roman" panose="02020503050405090304" pitchFamily="18" charset="0"/>
                <a:cs typeface="Times New Roman" panose="02020503050405090304" pitchFamily="18" charset="0"/>
              </a:rPr>
              <a:t>j</a:t>
            </a:r>
            <a:r>
              <a:rPr lang="en-US" altLang="zh-CN" dirty="0">
                <a:latin typeface="Times New Roman" panose="02020503050405090304" pitchFamily="18" charset="0"/>
                <a:cs typeface="Times New Roman" panose="02020503050405090304" pitchFamily="18" charset="0"/>
              </a:rPr>
              <a:t>. It is also possible to train higher-order Boltzmann machines (</a:t>
            </a:r>
            <a:r>
              <a:rPr lang="en-US" altLang="zh-CN" dirty="0">
                <a:solidFill>
                  <a:srgbClr val="00FF00"/>
                </a:solidFill>
                <a:latin typeface="Times New Roman" panose="02020503050405090304" pitchFamily="18" charset="0"/>
                <a:cs typeface="Times New Roman" panose="02020503050405090304" pitchFamily="18" charset="0"/>
              </a:rPr>
              <a:t>Sejnowski</a:t>
            </a:r>
            <a:r>
              <a:rPr lang="en-US" altLang="zh-CN" dirty="0">
                <a:latin typeface="Times New Roman" panose="02020503050405090304" pitchFamily="18" charset="0"/>
                <a:cs typeface="Times New Roman" panose="02020503050405090304" pitchFamily="18" charset="0"/>
              </a:rPr>
              <a:t>, </a:t>
            </a:r>
            <a:r>
              <a:rPr lang="en-US" altLang="zh-CN" dirty="0">
                <a:solidFill>
                  <a:srgbClr val="00FF00"/>
                </a:solidFill>
                <a:latin typeface="Times New Roman" panose="02020503050405090304" pitchFamily="18" charset="0"/>
                <a:cs typeface="Times New Roman" panose="02020503050405090304" pitchFamily="18" charset="0"/>
              </a:rPr>
              <a:t>1987</a:t>
            </a:r>
            <a:r>
              <a:rPr lang="en-US" altLang="zh-CN" dirty="0">
                <a:latin typeface="Times New Roman" panose="02020503050405090304" pitchFamily="18" charset="0"/>
                <a:cs typeface="Times New Roman" panose="02020503050405090304" pitchFamily="18" charset="0"/>
              </a:rPr>
              <a:t>) whose energy function terms involve the products between many variables. Three-way interactions between a hidden unit and two different images can model spatial transformations from one frame of video to the next (</a:t>
            </a:r>
            <a:r>
              <a:rPr lang="en-US" altLang="zh-CN" dirty="0">
                <a:solidFill>
                  <a:srgbClr val="00FF00"/>
                </a:solidFill>
                <a:latin typeface="Times New Roman" panose="02020503050405090304" pitchFamily="18" charset="0"/>
                <a:cs typeface="Times New Roman" panose="02020503050405090304" pitchFamily="18" charset="0"/>
              </a:rPr>
              <a:t>Memisevic and Hinton</a:t>
            </a:r>
            <a:r>
              <a:rPr lang="en-US" altLang="zh-CN" dirty="0">
                <a:latin typeface="Times New Roman" panose="02020503050405090304" pitchFamily="18" charset="0"/>
                <a:cs typeface="Times New Roman" panose="02020503050405090304" pitchFamily="18" charset="0"/>
              </a:rPr>
              <a:t>, </a:t>
            </a:r>
            <a:r>
              <a:rPr lang="en-US" altLang="zh-CN" dirty="0">
                <a:solidFill>
                  <a:srgbClr val="00FF00"/>
                </a:solidFill>
                <a:latin typeface="Times New Roman" panose="02020503050405090304" pitchFamily="18" charset="0"/>
                <a:cs typeface="Times New Roman" panose="02020503050405090304" pitchFamily="18" charset="0"/>
              </a:rPr>
              <a:t>2007</a:t>
            </a:r>
            <a:r>
              <a:rPr lang="en-US" altLang="zh-CN" dirty="0">
                <a:latin typeface="Times New Roman" panose="02020503050405090304" pitchFamily="18" charset="0"/>
                <a:cs typeface="Times New Roman" panose="02020503050405090304" pitchFamily="18" charset="0"/>
              </a:rPr>
              <a:t>, </a:t>
            </a:r>
            <a:r>
              <a:rPr lang="en-US" altLang="zh-CN" dirty="0">
                <a:solidFill>
                  <a:srgbClr val="00FF00"/>
                </a:solidFill>
                <a:latin typeface="Times New Roman" panose="02020503050405090304" pitchFamily="18" charset="0"/>
                <a:cs typeface="Times New Roman" panose="02020503050405090304" pitchFamily="18" charset="0"/>
              </a:rPr>
              <a:t>2010</a:t>
            </a:r>
            <a:r>
              <a:rPr lang="en-US" altLang="zh-CN" dirty="0">
                <a:latin typeface="Times New Roman" panose="02020503050405090304" pitchFamily="18" charset="0"/>
                <a:cs typeface="Times New Roman" panose="02020503050405090304" pitchFamily="18" charset="0"/>
              </a:rPr>
              <a:t>). </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B18811-ABB3-4019-85CF-32084084259D}"/>
              </a:ext>
            </a:extLst>
          </p:cNvPr>
          <p:cNvSpPr>
            <a:spLocks noGrp="1"/>
          </p:cNvSpPr>
          <p:nvPr>
            <p:ph type="title"/>
          </p:nvPr>
        </p:nvSpPr>
        <p:spPr/>
        <p:txBody>
          <a:bodyPr/>
          <a:lstStyle/>
          <a:p>
            <a:r>
              <a:rPr lang="en-US" altLang="zh-CN" dirty="0">
                <a:latin typeface="Times New Roman" panose="02020503050405090304" pitchFamily="18" charset="0"/>
                <a:cs typeface="Times New Roman" panose="02020503050405090304" pitchFamily="18" charset="0"/>
                <a:sym typeface="+mn-ea"/>
              </a:rPr>
              <a:t>20.8 Other Boltzmann Machines</a:t>
            </a:r>
            <a:endParaRPr lang="zh-CN" altLang="en-US" dirty="0"/>
          </a:p>
        </p:txBody>
      </p:sp>
      <p:sp>
        <p:nvSpPr>
          <p:cNvPr id="3" name="内容占位符 2">
            <a:extLst>
              <a:ext uri="{FF2B5EF4-FFF2-40B4-BE49-F238E27FC236}">
                <a16:creationId xmlns:a16="http://schemas.microsoft.com/office/drawing/2014/main" id="{171F6C6D-38CB-456F-83A3-CB1D841BF2B3}"/>
              </a:ext>
            </a:extLst>
          </p:cNvPr>
          <p:cNvSpPr>
            <a:spLocks noGrp="1"/>
          </p:cNvSpPr>
          <p:nvPr>
            <p:ph idx="1"/>
          </p:nvPr>
        </p:nvSpPr>
        <p:spPr/>
        <p:txBody>
          <a:bodyPr/>
          <a:lstStyle/>
          <a:p>
            <a:r>
              <a:rPr lang="en-US" altLang="zh-CN" sz="2800" dirty="0">
                <a:latin typeface="Times New Roman" panose="02020503050405090304" pitchFamily="18" charset="0"/>
                <a:cs typeface="Times New Roman" panose="02020503050405090304" pitchFamily="18" charset="0"/>
              </a:rPr>
              <a:t>Multiplication by a one-hot class variable can change the relationship between visible and hidden units depending on which class is present (</a:t>
            </a:r>
            <a:r>
              <a:rPr lang="en-US" altLang="zh-CN" sz="2800" dirty="0">
                <a:solidFill>
                  <a:srgbClr val="00FF00"/>
                </a:solidFill>
                <a:latin typeface="Times New Roman" panose="02020503050405090304" pitchFamily="18" charset="0"/>
                <a:cs typeface="Times New Roman" panose="02020503050405090304" pitchFamily="18" charset="0"/>
              </a:rPr>
              <a:t>Nair and Hinton</a:t>
            </a:r>
            <a:r>
              <a:rPr lang="en-US" altLang="zh-CN" sz="2800" dirty="0">
                <a:latin typeface="Times New Roman" panose="02020503050405090304" pitchFamily="18" charset="0"/>
                <a:cs typeface="Times New Roman" panose="02020503050405090304" pitchFamily="18" charset="0"/>
              </a:rPr>
              <a:t>, </a:t>
            </a:r>
            <a:r>
              <a:rPr lang="en-US" altLang="zh-CN" sz="2800" dirty="0">
                <a:solidFill>
                  <a:srgbClr val="00FF00"/>
                </a:solidFill>
                <a:latin typeface="Times New Roman" panose="02020503050405090304" pitchFamily="18" charset="0"/>
                <a:cs typeface="Times New Roman" panose="02020503050405090304" pitchFamily="18" charset="0"/>
              </a:rPr>
              <a:t>2009</a:t>
            </a:r>
            <a:r>
              <a:rPr lang="en-US" altLang="zh-CN" sz="2800" dirty="0">
                <a:latin typeface="Times New Roman" panose="02020503050405090304" pitchFamily="18" charset="0"/>
                <a:cs typeface="Times New Roman" panose="02020503050405090304" pitchFamily="18" charset="0"/>
              </a:rPr>
              <a:t>). One recent example of the use of higher-order interactions is a Boltzmann machine with two groups of hidden units, with one group of hidden units that interact with both the visible units </a:t>
            </a:r>
            <a:r>
              <a:rPr lang="en-US" altLang="zh-CN" sz="2800" b="1" i="1" dirty="0">
                <a:latin typeface="Times New Roman" panose="02020503050405090304" pitchFamily="18" charset="0"/>
                <a:cs typeface="Times New Roman" panose="02020503050405090304" pitchFamily="18" charset="0"/>
              </a:rPr>
              <a:t>v</a:t>
            </a:r>
            <a:r>
              <a:rPr lang="en-US" altLang="zh-CN" sz="2800" dirty="0">
                <a:latin typeface="Times New Roman" panose="02020503050405090304" pitchFamily="18" charset="0"/>
                <a:cs typeface="Times New Roman" panose="02020503050405090304" pitchFamily="18" charset="0"/>
              </a:rPr>
              <a:t> and the class label </a:t>
            </a:r>
            <a:r>
              <a:rPr lang="en-US" altLang="zh-CN" sz="2800" b="1" i="1" dirty="0">
                <a:latin typeface="Times New Roman" panose="02020503050405090304" pitchFamily="18" charset="0"/>
                <a:cs typeface="Times New Roman" panose="02020503050405090304" pitchFamily="18" charset="0"/>
              </a:rPr>
              <a:t>y</a:t>
            </a:r>
            <a:r>
              <a:rPr lang="en-US" altLang="zh-CN" sz="2800" dirty="0">
                <a:latin typeface="Times New Roman" panose="02020503050405090304" pitchFamily="18" charset="0"/>
                <a:cs typeface="Times New Roman" panose="02020503050405090304" pitchFamily="18" charset="0"/>
              </a:rPr>
              <a:t>, and another group of hidden units that interact only with the </a:t>
            </a:r>
            <a:r>
              <a:rPr lang="en-US" altLang="zh-CN" sz="2800" b="1" i="1" dirty="0">
                <a:latin typeface="Times New Roman" panose="02020503050405090304" pitchFamily="18" charset="0"/>
                <a:cs typeface="Times New Roman" panose="02020503050405090304" pitchFamily="18" charset="0"/>
              </a:rPr>
              <a:t>v</a:t>
            </a:r>
            <a:r>
              <a:rPr lang="en-US" altLang="zh-CN" sz="2800" dirty="0">
                <a:latin typeface="Times New Roman" panose="02020503050405090304" pitchFamily="18" charset="0"/>
                <a:cs typeface="Times New Roman" panose="02020503050405090304" pitchFamily="18" charset="0"/>
              </a:rPr>
              <a:t> input values (</a:t>
            </a:r>
            <a:r>
              <a:rPr lang="en-US" altLang="zh-CN" sz="2800" dirty="0">
                <a:solidFill>
                  <a:srgbClr val="00FF00"/>
                </a:solidFill>
                <a:latin typeface="Times New Roman" panose="02020503050405090304" pitchFamily="18" charset="0"/>
                <a:cs typeface="Times New Roman" panose="02020503050405090304" pitchFamily="18" charset="0"/>
              </a:rPr>
              <a:t>Luo </a:t>
            </a:r>
            <a:r>
              <a:rPr lang="en-US" altLang="zh-CN" sz="2800" i="1" dirty="0">
                <a:solidFill>
                  <a:srgbClr val="00FF00"/>
                </a:solidFill>
                <a:latin typeface="Times New Roman" panose="02020503050405090304" pitchFamily="18" charset="0"/>
                <a:cs typeface="Times New Roman" panose="02020503050405090304" pitchFamily="18" charset="0"/>
              </a:rPr>
              <a:t>et</a:t>
            </a:r>
            <a:r>
              <a:rPr lang="en-US" altLang="zh-CN" sz="2800" dirty="0">
                <a:solidFill>
                  <a:srgbClr val="00FF00"/>
                </a:solidFill>
                <a:latin typeface="Times New Roman" panose="02020503050405090304" pitchFamily="18" charset="0"/>
                <a:cs typeface="Times New Roman" panose="02020503050405090304" pitchFamily="18" charset="0"/>
              </a:rPr>
              <a:t> </a:t>
            </a:r>
            <a:r>
              <a:rPr lang="en-US" altLang="zh-CN" sz="2800" i="1" dirty="0">
                <a:solidFill>
                  <a:srgbClr val="00FF00"/>
                </a:solidFill>
                <a:latin typeface="Times New Roman" panose="02020503050405090304" pitchFamily="18" charset="0"/>
                <a:cs typeface="Times New Roman" panose="02020503050405090304" pitchFamily="18" charset="0"/>
              </a:rPr>
              <a:t>al.</a:t>
            </a:r>
            <a:r>
              <a:rPr lang="en-US" altLang="zh-CN" sz="2800" dirty="0">
                <a:latin typeface="Times New Roman" panose="02020503050405090304" pitchFamily="18" charset="0"/>
                <a:cs typeface="Times New Roman" panose="02020503050405090304" pitchFamily="18" charset="0"/>
              </a:rPr>
              <a:t>, </a:t>
            </a:r>
            <a:r>
              <a:rPr lang="en-US" altLang="zh-CN" sz="2800" dirty="0">
                <a:solidFill>
                  <a:srgbClr val="00FF00"/>
                </a:solidFill>
                <a:latin typeface="Times New Roman" panose="02020503050405090304" pitchFamily="18" charset="0"/>
                <a:cs typeface="Times New Roman" panose="02020503050405090304" pitchFamily="18" charset="0"/>
              </a:rPr>
              <a:t>2011</a:t>
            </a:r>
            <a:r>
              <a:rPr lang="en-US" altLang="zh-CN" sz="2800" dirty="0">
                <a:latin typeface="Times New Roman" panose="02020503050405090304" pitchFamily="18" charset="0"/>
                <a:cs typeface="Times New Roman" panose="02020503050405090304" pitchFamily="18" charset="0"/>
              </a:rPr>
              <a:t>).</a:t>
            </a:r>
            <a:endParaRPr lang="zh-CN" altLang="en-US" dirty="0"/>
          </a:p>
        </p:txBody>
      </p:sp>
      <p:pic>
        <p:nvPicPr>
          <p:cNvPr id="4" name="图片 3" descr="u=1907756794,293736522&amp;fm=21&amp;gp=0.jpg">
            <a:extLst>
              <a:ext uri="{FF2B5EF4-FFF2-40B4-BE49-F238E27FC236}">
                <a16:creationId xmlns:a16="http://schemas.microsoft.com/office/drawing/2014/main" id="{25CCB1E0-55CA-4CFA-8C09-E668D8D19E00}"/>
              </a:ext>
            </a:extLst>
          </p:cNvPr>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711089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552F5FE6-D122-4501-910F-9A9209D9749D}"/>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 Boltzmann Machines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4294967295"/>
          </p:nvPr>
        </p:nvSpPr>
        <p:spPr>
          <a:xfrm>
            <a:off x="387439" y="1043189"/>
            <a:ext cx="11409609" cy="5133774"/>
          </a:xfrm>
        </p:spPr>
        <p:txBody>
          <a:bodyPr>
            <a:noAutofit/>
          </a:bodyPr>
          <a:lstStyle/>
          <a:p>
            <a:pPr lvl="0" algn="just">
              <a:spcBef>
                <a:spcPts val="0"/>
              </a:spcBef>
              <a:buClr>
                <a:srgbClr val="FF0000"/>
              </a:buClr>
            </a:pPr>
            <a:r>
              <a:rPr lang="en-US" altLang="zh-CN" dirty="0"/>
              <a:t>        The negative phase of Boltzmann machine learning is somewhat harder to explain from a biological point of view. As argued in Sec. </a:t>
            </a:r>
            <a:r>
              <a:rPr lang="en-US" altLang="zh-CN" dirty="0">
                <a:solidFill>
                  <a:srgbClr val="FF0000"/>
                </a:solidFill>
              </a:rPr>
              <a:t>18.2</a:t>
            </a:r>
            <a:r>
              <a:rPr lang="en-US" altLang="zh-CN" dirty="0"/>
              <a:t>, dream sleep may be a form of negative phase sampling. This idea is more speculative though.</a:t>
            </a:r>
            <a:endParaRPr lang="en-US" altLang="zh-CN" b="1"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3113844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503050405090304" pitchFamily="18" charset="0"/>
                <a:cs typeface="Times New Roman" panose="02020503050405090304" pitchFamily="18" charset="0"/>
                <a:sym typeface="+mn-ea"/>
              </a:rPr>
              <a:t>20.8 Other Boltzmann Machines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This can be interpreted as encouraging some hidden units to learn to model the input using features that are relevant to the class but also to learn extra hidden units that explain nuisance details that are necessary for the samples of </a:t>
            </a:r>
            <a:r>
              <a:rPr lang="en-US" altLang="zh-CN" sz="2600" b="1" i="1" dirty="0">
                <a:latin typeface="Times New Roman" panose="02020503050405090304" pitchFamily="18" charset="0"/>
                <a:cs typeface="Times New Roman" panose="02020503050405090304" pitchFamily="18" charset="0"/>
              </a:rPr>
              <a:t>v </a:t>
            </a:r>
            <a:r>
              <a:rPr lang="en-US" altLang="zh-CN" sz="2600" dirty="0">
                <a:latin typeface="Times New Roman" panose="02020503050405090304" pitchFamily="18" charset="0"/>
                <a:cs typeface="Times New Roman" panose="02020503050405090304" pitchFamily="18" charset="0"/>
              </a:rPr>
              <a:t>to be realistic but do not determine the class of the example. Another use of higher-order interactions is to gate some features. </a:t>
            </a:r>
            <a:r>
              <a:rPr lang="en-US" altLang="zh-CN" sz="2600" dirty="0">
                <a:solidFill>
                  <a:srgbClr val="00FF00"/>
                </a:solidFill>
                <a:latin typeface="Times New Roman" panose="02020503050405090304" pitchFamily="18" charset="0"/>
                <a:cs typeface="Times New Roman" panose="02020503050405090304" pitchFamily="18" charset="0"/>
              </a:rPr>
              <a:t>Sohn</a:t>
            </a:r>
            <a:r>
              <a:rPr lang="en-US" altLang="zh-CN" sz="2600" dirty="0">
                <a:solidFill>
                  <a:srgbClr val="92D050"/>
                </a:solidFill>
                <a:latin typeface="Times New Roman" panose="02020503050405090304" pitchFamily="18" charset="0"/>
                <a:cs typeface="Times New Roman" panose="02020503050405090304" pitchFamily="18" charset="0"/>
              </a:rPr>
              <a:t> </a:t>
            </a:r>
            <a:r>
              <a:rPr lang="en-US" altLang="zh-CN" sz="2600" i="1" dirty="0">
                <a:solidFill>
                  <a:srgbClr val="00FF00"/>
                </a:solidFill>
                <a:latin typeface="Times New Roman" panose="02020503050405090304" pitchFamily="18" charset="0"/>
                <a:cs typeface="Times New Roman" panose="02020503050405090304" pitchFamily="18" charset="0"/>
              </a:rPr>
              <a:t>et al. </a:t>
            </a:r>
            <a:r>
              <a:rPr lang="en-US" altLang="zh-CN" sz="2600" dirty="0">
                <a:latin typeface="Times New Roman" panose="02020503050405090304" pitchFamily="18" charset="0"/>
                <a:cs typeface="Times New Roman" panose="02020503050405090304" pitchFamily="18" charset="0"/>
              </a:rPr>
              <a:t>(</a:t>
            </a:r>
            <a:r>
              <a:rPr lang="en-US" altLang="zh-CN" sz="2600" dirty="0">
                <a:solidFill>
                  <a:srgbClr val="00FF00"/>
                </a:solidFill>
                <a:latin typeface="Times New Roman" panose="02020503050405090304" pitchFamily="18" charset="0"/>
                <a:cs typeface="Times New Roman" panose="02020503050405090304" pitchFamily="18" charset="0"/>
              </a:rPr>
              <a:t>2013</a:t>
            </a:r>
            <a:r>
              <a:rPr lang="en-US" altLang="zh-CN" sz="2600" dirty="0">
                <a:latin typeface="Times New Roman" panose="02020503050405090304" pitchFamily="18" charset="0"/>
                <a:cs typeface="Times New Roman" panose="02020503050405090304" pitchFamily="18" charset="0"/>
              </a:rPr>
              <a:t>) introduced a Boltzmann machine with third-order interactions with binary mask variables associated with each visible unit. When these masking variables are set to zero, they remove the influence of a visible unit on the hidden units. This allows visible units that are not relevant to the classification problem to be removed from the inference pathway that estimates the class.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503050405090304" pitchFamily="18" charset="0"/>
                <a:cs typeface="Times New Roman" panose="02020503050405090304" pitchFamily="18" charset="0"/>
              </a:rPr>
              <a:t>20.8 Other Boltzmann Machines </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        More generally, the Boltzmann machine framework is a rich space of models permitting many more model structures than have been explored so far. Developing a new form of Boltzmann machine requires some more care and creativity than developing a new neural network layer, because it is often difficult to find an energy function that maintains tractability of all of the different conditional distributions needed to use the Boltzmann machine, but despite this required effort the field remains open to innovation.</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503050405090304" pitchFamily="18" charset="0"/>
                <a:cs typeface="Times New Roman" panose="0202050305040509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a:t>
            </a:r>
            <a:r>
              <a:rPr lang="en-US" altLang="zh-CN" sz="2400" dirty="0" err="1"/>
              <a:t>Yanan</a:t>
            </a:r>
            <a:r>
              <a:rPr lang="en-US" altLang="zh-CN" sz="2400" dirty="0"/>
              <a:t> Wang</a:t>
            </a:r>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884465" y="1314293"/>
            <a:ext cx="10784264" cy="1766570"/>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503050405090304" pitchFamily="18" charset="0"/>
                <a:ea typeface="+mj-ea"/>
                <a:cs typeface="Times New Roman" panose="02020503050405090304" pitchFamily="18" charset="0"/>
              </a:defRPr>
            </a:lvl1pPr>
          </a:lstStyle>
          <a:p>
            <a:r>
              <a:rPr lang="en-US" altLang="zh-CN" sz="3600" dirty="0"/>
              <a:t>20.9 Back-Propagation through Random Operations </a:t>
            </a:r>
          </a:p>
        </p:txBody>
      </p:sp>
      <p:sp>
        <p:nvSpPr>
          <p:cNvPr id="9" name="文本框 8">
            <a:extLst>
              <a:ext uri="{FF2B5EF4-FFF2-40B4-BE49-F238E27FC236}">
                <a16:creationId xmlns:a16="http://schemas.microsoft.com/office/drawing/2014/main" id="{BFD59D1B-7D3E-43CB-B816-5A1DE945B802}"/>
              </a:ext>
            </a:extLst>
          </p:cNvPr>
          <p:cNvSpPr txBox="1"/>
          <p:nvPr/>
        </p:nvSpPr>
        <p:spPr>
          <a:xfrm>
            <a:off x="1526891" y="544852"/>
            <a:ext cx="9138218" cy="768350"/>
          </a:xfrm>
          <a:prstGeom prst="rect">
            <a:avLst/>
          </a:prstGeom>
          <a:noFill/>
        </p:spPr>
        <p:txBody>
          <a:bodyPr wrap="square" rtlCol="0">
            <a:spAutoFit/>
          </a:bodyPr>
          <a:lstStyle/>
          <a:p>
            <a:pPr algn="ctr"/>
            <a:r>
              <a:rPr lang="en-US" altLang="zh-CN" sz="4400" b="1" dirty="0">
                <a:latin typeface="Times New Roman" panose="02020503050405090304" pitchFamily="18" charset="0"/>
                <a:cs typeface="Times New Roman" panose="02020503050405090304" pitchFamily="18" charset="0"/>
              </a:rPr>
              <a:t>Chapter 20 Deep Generative Models</a:t>
            </a: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503050405090304" pitchFamily="18" charset="0"/>
                <a:cs typeface="Times New Roman" panose="02020503050405090304" pitchFamily="18" charset="0"/>
              </a:rPr>
              <a:t>20.9 Back-Propagation through Random Operation</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Traditional neural networks implement a deterministic transformation of some input variables </a:t>
            </a:r>
            <a:r>
              <a:rPr lang="en-US" altLang="zh-CN" sz="2600" b="1" i="1" dirty="0">
                <a:latin typeface="Times New Roman" panose="02020503050405090304" pitchFamily="18" charset="0"/>
                <a:cs typeface="Times New Roman" panose="02020503050405090304" pitchFamily="18" charset="0"/>
              </a:rPr>
              <a:t>x</a:t>
            </a:r>
            <a:r>
              <a:rPr lang="en-US" altLang="zh-CN" sz="2600" dirty="0">
                <a:latin typeface="Times New Roman" panose="02020503050405090304" pitchFamily="18" charset="0"/>
                <a:cs typeface="Times New Roman" panose="02020503050405090304" pitchFamily="18" charset="0"/>
              </a:rPr>
              <a:t>. When developing generative models, we often wish to extend neural networks to implement stochastic transformations of </a:t>
            </a:r>
            <a:r>
              <a:rPr lang="en-US" altLang="zh-CN" sz="2600" b="1" i="1" dirty="0">
                <a:latin typeface="Times New Roman" panose="02020503050405090304" pitchFamily="18" charset="0"/>
                <a:cs typeface="Times New Roman" panose="02020503050405090304" pitchFamily="18" charset="0"/>
              </a:rPr>
              <a:t>x</a:t>
            </a:r>
            <a:r>
              <a:rPr lang="en-US" altLang="zh-CN" sz="2600" dirty="0">
                <a:latin typeface="Times New Roman" panose="02020503050405090304" pitchFamily="18" charset="0"/>
                <a:cs typeface="Times New Roman" panose="02020503050405090304" pitchFamily="18" charset="0"/>
              </a:rPr>
              <a:t>. One straightforward way to do this is to augment the neural network with extra inputs </a:t>
            </a:r>
            <a:r>
              <a:rPr lang="en-US" altLang="zh-CN" sz="2600" b="1" i="1" dirty="0">
                <a:latin typeface="Times New Roman" panose="02020503050405090304" pitchFamily="18" charset="0"/>
                <a:cs typeface="Times New Roman" panose="02020503050405090304" pitchFamily="18" charset="0"/>
              </a:rPr>
              <a:t>z</a:t>
            </a:r>
            <a:r>
              <a:rPr lang="en-US" altLang="zh-CN" sz="2600" dirty="0">
                <a:latin typeface="Times New Roman" panose="02020503050405090304" pitchFamily="18" charset="0"/>
                <a:cs typeface="Times New Roman" panose="02020503050405090304" pitchFamily="18" charset="0"/>
              </a:rPr>
              <a:t> that are sampled from some simple probability distribution, such as a uniform or Gaussian distribution. The neural network can then continue to perform deterministic computation internally, but the function </a:t>
            </a:r>
            <a:r>
              <a:rPr lang="en-US" altLang="zh-CN" sz="2600" i="1" dirty="0">
                <a:latin typeface="Times New Roman" panose="02020503050405090304" pitchFamily="18" charset="0"/>
                <a:cs typeface="Times New Roman" panose="02020503050405090304" pitchFamily="18" charset="0"/>
              </a:rPr>
              <a:t>f(</a:t>
            </a:r>
            <a:r>
              <a:rPr lang="en-US" altLang="zh-CN" sz="2600" b="1" i="1" dirty="0">
                <a:latin typeface="Times New Roman" panose="02020503050405090304" pitchFamily="18" charset="0"/>
                <a:cs typeface="Times New Roman" panose="02020503050405090304" pitchFamily="18" charset="0"/>
              </a:rPr>
              <a:t>x</a:t>
            </a:r>
            <a:r>
              <a:rPr lang="en-US" altLang="zh-CN" sz="2600" i="1" dirty="0">
                <a:latin typeface="Times New Roman" panose="02020503050405090304" pitchFamily="18" charset="0"/>
                <a:cs typeface="Times New Roman" panose="02020503050405090304" pitchFamily="18" charset="0"/>
              </a:rPr>
              <a:t>, </a:t>
            </a:r>
            <a:r>
              <a:rPr lang="en-US" altLang="zh-CN" sz="2600" b="1" i="1" dirty="0">
                <a:latin typeface="Times New Roman" panose="02020503050405090304" pitchFamily="18" charset="0"/>
                <a:cs typeface="Times New Roman" panose="02020503050405090304" pitchFamily="18" charset="0"/>
              </a:rPr>
              <a:t>z</a:t>
            </a:r>
            <a:r>
              <a:rPr lang="en-US" altLang="zh-CN" sz="2600" i="1" dirty="0">
                <a:latin typeface="Times New Roman" panose="02020503050405090304" pitchFamily="18" charset="0"/>
                <a:cs typeface="Times New Roman" panose="02020503050405090304" pitchFamily="18" charset="0"/>
              </a:rPr>
              <a:t>) </a:t>
            </a:r>
            <a:r>
              <a:rPr lang="en-US" altLang="zh-CN" sz="2600" dirty="0">
                <a:latin typeface="Times New Roman" panose="02020503050405090304" pitchFamily="18" charset="0"/>
                <a:cs typeface="Times New Roman" panose="02020503050405090304" pitchFamily="18" charset="0"/>
              </a:rPr>
              <a:t>will appear stochastic to an observer who does not have access to </a:t>
            </a:r>
            <a:r>
              <a:rPr lang="en-US" altLang="zh-CN" sz="2600" b="1" i="1" dirty="0">
                <a:latin typeface="Times New Roman" panose="02020503050405090304" pitchFamily="18" charset="0"/>
                <a:cs typeface="Times New Roman" panose="02020503050405090304" pitchFamily="18" charset="0"/>
              </a:rPr>
              <a:t>z</a:t>
            </a:r>
            <a:r>
              <a:rPr lang="en-US" altLang="zh-CN" sz="2600" dirty="0">
                <a:latin typeface="Times New Roman" panose="02020503050405090304" pitchFamily="18" charset="0"/>
                <a:cs typeface="Times New Roman" panose="02020503050405090304" pitchFamily="18" charset="0"/>
              </a:rPr>
              <a:t>. Provided that </a:t>
            </a:r>
            <a:r>
              <a:rPr lang="en-US" altLang="zh-CN" sz="2600" b="1" i="1" dirty="0">
                <a:latin typeface="Times New Roman" panose="02020503050405090304" pitchFamily="18" charset="0"/>
                <a:cs typeface="Times New Roman" panose="02020503050405090304" pitchFamily="18" charset="0"/>
              </a:rPr>
              <a:t>f</a:t>
            </a:r>
            <a:r>
              <a:rPr lang="en-US" altLang="zh-CN" sz="2600" dirty="0">
                <a:latin typeface="Times New Roman" panose="02020503050405090304" pitchFamily="18" charset="0"/>
                <a:cs typeface="Times New Roman" panose="02020503050405090304" pitchFamily="18" charset="0"/>
              </a:rPr>
              <a:t> is continuous and differentiable, we can then compute the gradients necessary for training using back-propagation as usual.</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503050405090304" pitchFamily="18" charset="0"/>
                <a:cs typeface="Times New Roman" panose="02020503050405090304" pitchFamily="18" charset="0"/>
              </a:rPr>
              <a:t>20.9 Back-Propagation through Random Operations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cs typeface="Times New Roman" panose="02020503050405090304" pitchFamily="18" charset="0"/>
              </a:rPr>
              <a:t>        </a:t>
            </a:r>
            <a:r>
              <a:rPr lang="en-US" altLang="zh-CN" sz="2600" dirty="0">
                <a:latin typeface="Times New Roman" panose="02020503050405090304" pitchFamily="18" charset="0"/>
                <a:cs typeface="Times New Roman" panose="02020503050405090304" pitchFamily="18" charset="0"/>
              </a:rPr>
              <a:t>As an example, let us consider the operation consisting of drawing samples y from a Gaussian distribution with mean </a:t>
            </a:r>
            <a:r>
              <a:rPr lang="en-US" altLang="zh-CN" sz="2600" i="1" dirty="0">
                <a:latin typeface="Times New Roman" panose="02020503050405090304" pitchFamily="18" charset="0"/>
                <a:cs typeface="Times New Roman" panose="02020503050405090304" pitchFamily="18" charset="0"/>
              </a:rPr>
              <a:t>µ</a:t>
            </a:r>
            <a:r>
              <a:rPr lang="en-US" altLang="zh-CN" sz="2600" dirty="0">
                <a:latin typeface="Times New Roman" panose="02020503050405090304" pitchFamily="18" charset="0"/>
                <a:cs typeface="Times New Roman" panose="02020503050405090304" pitchFamily="18" charset="0"/>
              </a:rPr>
              <a:t> and variance </a:t>
            </a:r>
            <a:r>
              <a:rPr lang="en-US" altLang="zh-CN" sz="2600" i="1" dirty="0">
                <a:latin typeface="Times New Roman" panose="02020503050405090304" pitchFamily="18" charset="0"/>
                <a:cs typeface="Times New Roman" panose="02020503050405090304" pitchFamily="18" charset="0"/>
              </a:rPr>
              <a:t>σ</a:t>
            </a:r>
            <a:r>
              <a:rPr lang="en-US" altLang="zh-CN" sz="2600" i="1" baseline="30000" dirty="0">
                <a:latin typeface="Times New Roman" panose="02020503050405090304" pitchFamily="18" charset="0"/>
                <a:cs typeface="Times New Roman" panose="02020503050405090304" pitchFamily="18" charset="0"/>
              </a:rPr>
              <a:t>2</a:t>
            </a:r>
            <a:r>
              <a:rPr lang="en-US" altLang="zh-CN" sz="2600" dirty="0">
                <a:latin typeface="Times New Roman" panose="02020503050405090304" pitchFamily="18" charset="0"/>
                <a:cs typeface="Times New Roman" panose="02020503050405090304" pitchFamily="18" charset="0"/>
              </a:rPr>
              <a:t>: </a:t>
            </a:r>
          </a:p>
          <a:p>
            <a:pPr marL="0" lvl="0" indent="0" algn="l">
              <a:lnSpc>
                <a:spcPct val="125000"/>
              </a:lnSpc>
              <a:spcBef>
                <a:spcPts val="0"/>
              </a:spcBef>
              <a:buClr>
                <a:srgbClr val="FF0000"/>
              </a:buClr>
              <a:buNone/>
            </a:pPr>
            <a:r>
              <a:rPr lang="en-US" altLang="zh-CN" sz="2600" i="1" dirty="0">
                <a:latin typeface="Times New Roman" panose="02020503050405090304" pitchFamily="18" charset="0"/>
                <a:cs typeface="Times New Roman" panose="02020503050405090304" pitchFamily="18" charset="0"/>
              </a:rPr>
              <a:t>                                                    </a:t>
            </a:r>
            <a:r>
              <a:rPr lang="en-US" altLang="zh-CN" sz="2600" b="1" i="1" dirty="0">
                <a:latin typeface="Times New Roman" panose="02020503050405090304" pitchFamily="18" charset="0"/>
                <a:cs typeface="Times New Roman" panose="02020503050405090304" pitchFamily="18" charset="0"/>
              </a:rPr>
              <a:t> </a:t>
            </a:r>
            <a:r>
              <a:rPr lang="en-US" altLang="zh-CN" sz="2600" dirty="0">
                <a:latin typeface="Times New Roman" panose="02020503050405090304" pitchFamily="18" charset="0"/>
                <a:cs typeface="Times New Roman" panose="02020503050405090304" pitchFamily="18" charset="0"/>
              </a:rPr>
              <a:t>y</a:t>
            </a:r>
            <a:r>
              <a:rPr lang="en-US" altLang="zh-CN" sz="2600" i="1" dirty="0">
                <a:latin typeface="Times New Roman" panose="02020503050405090304" pitchFamily="18" charset="0"/>
                <a:cs typeface="Times New Roman" panose="02020503050405090304" pitchFamily="18" charset="0"/>
              </a:rPr>
              <a:t> </a:t>
            </a:r>
            <a:r>
              <a:rPr lang="en-US" altLang="zh-CN" sz="2600" dirty="0">
                <a:latin typeface="Times New Roman" panose="02020503050405090304" pitchFamily="18" charset="0"/>
                <a:cs typeface="Times New Roman" panose="02020503050405090304" pitchFamily="18" charset="0"/>
              </a:rPr>
              <a:t>∼ </a:t>
            </a:r>
            <a:r>
              <a:rPr lang="en-US" altLang="zh-CN" sz="2600" i="1" dirty="0">
                <a:latin typeface="Times New Roman" panose="02020503050405090304" pitchFamily="18" charset="0"/>
                <a:cs typeface="Times New Roman" panose="02020503050405090304" pitchFamily="18" charset="0"/>
              </a:rPr>
              <a:t>N </a:t>
            </a:r>
            <a:r>
              <a:rPr lang="en-US" altLang="zh-CN" sz="2600" dirty="0">
                <a:latin typeface="Times New Roman" panose="02020503050405090304" pitchFamily="18" charset="0"/>
                <a:cs typeface="Times New Roman" panose="02020503050405090304" pitchFamily="18" charset="0"/>
              </a:rPr>
              <a:t>(</a:t>
            </a:r>
            <a:r>
              <a:rPr lang="en-US" altLang="zh-CN" sz="2600" i="1" dirty="0">
                <a:latin typeface="Times New Roman" panose="02020503050405090304" pitchFamily="18" charset="0"/>
                <a:cs typeface="Times New Roman" panose="02020503050405090304" pitchFamily="18" charset="0"/>
              </a:rPr>
              <a:t>µ</a:t>
            </a:r>
            <a:r>
              <a:rPr lang="en-US" altLang="zh-CN" sz="2600" dirty="0">
                <a:latin typeface="Times New Roman" panose="02020503050405090304" pitchFamily="18" charset="0"/>
                <a:cs typeface="Times New Roman" panose="02020503050405090304" pitchFamily="18" charset="0"/>
              </a:rPr>
              <a:t>, </a:t>
            </a:r>
            <a:r>
              <a:rPr lang="en-US" altLang="zh-CN" sz="2600" i="1" dirty="0">
                <a:latin typeface="Times New Roman" panose="02020503050405090304" pitchFamily="18" charset="0"/>
                <a:cs typeface="Times New Roman" panose="02020503050405090304" pitchFamily="18" charset="0"/>
              </a:rPr>
              <a:t>σ</a:t>
            </a:r>
            <a:r>
              <a:rPr lang="en-US" altLang="zh-CN" sz="2600" i="1" baseline="30000" dirty="0">
                <a:latin typeface="Times New Roman" panose="02020503050405090304" pitchFamily="18" charset="0"/>
                <a:cs typeface="Times New Roman" panose="02020503050405090304" pitchFamily="18" charset="0"/>
              </a:rPr>
              <a:t>2</a:t>
            </a:r>
            <a:r>
              <a:rPr lang="en-US" altLang="zh-CN" sz="2600" dirty="0">
                <a:latin typeface="Times New Roman" panose="02020503050405090304" pitchFamily="18" charset="0"/>
                <a:cs typeface="Times New Roman" panose="02020503050405090304" pitchFamily="18" charset="0"/>
              </a:rPr>
              <a:t>).                                                 (20.55) </a:t>
            </a:r>
          </a:p>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Because an individual sample of y is not produced by a function, but rather by a sampling process whose output changes every time we query it, it may seem counterintuitive to take the derivatives of </a:t>
            </a:r>
            <a:r>
              <a:rPr lang="en-US" altLang="zh-CN" sz="2600"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with respect to the parameters of </a:t>
            </a:r>
          </a:p>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its distribution, </a:t>
            </a:r>
            <a:r>
              <a:rPr lang="en-US" altLang="zh-CN" sz="2600" i="1" dirty="0">
                <a:latin typeface="Times New Roman" panose="02020503050405090304" pitchFamily="18" charset="0"/>
                <a:cs typeface="Times New Roman" panose="02020503050405090304" pitchFamily="18" charset="0"/>
              </a:rPr>
              <a:t>µ</a:t>
            </a:r>
            <a:r>
              <a:rPr lang="en-US" altLang="zh-CN" sz="2600" dirty="0">
                <a:latin typeface="Times New Roman" panose="02020503050405090304" pitchFamily="18" charset="0"/>
                <a:cs typeface="Times New Roman" panose="02020503050405090304" pitchFamily="18" charset="0"/>
              </a:rPr>
              <a:t> and </a:t>
            </a:r>
            <a:r>
              <a:rPr lang="en-US" altLang="zh-CN" sz="2600" i="1" dirty="0">
                <a:latin typeface="Times New Roman" panose="02020503050405090304" pitchFamily="18" charset="0"/>
                <a:cs typeface="Times New Roman" panose="02020503050405090304" pitchFamily="18" charset="0"/>
              </a:rPr>
              <a:t>σ</a:t>
            </a:r>
            <a:r>
              <a:rPr lang="en-US" altLang="zh-CN" sz="2600" i="1" baseline="30000" dirty="0">
                <a:latin typeface="Times New Roman" panose="02020503050405090304" pitchFamily="18" charset="0"/>
                <a:cs typeface="Times New Roman" panose="02020503050405090304" pitchFamily="18" charset="0"/>
              </a:rPr>
              <a:t>2</a:t>
            </a:r>
            <a:r>
              <a:rPr lang="en-US" altLang="zh-CN" sz="2600" dirty="0">
                <a:latin typeface="Times New Roman" panose="02020503050405090304" pitchFamily="18" charset="0"/>
                <a:cs typeface="Times New Roman" panose="02020503050405090304" pitchFamily="18" charset="0"/>
              </a:rPr>
              <a:t>. However, we can rewrite the sampling process as transforming an underlying random value </a:t>
            </a:r>
            <a:r>
              <a:rPr lang="en-US" altLang="zh-CN" sz="2600" i="1" dirty="0">
                <a:latin typeface="Times New Roman" panose="02020503050405090304" pitchFamily="18" charset="0"/>
                <a:cs typeface="Times New Roman" panose="02020503050405090304" pitchFamily="18" charset="0"/>
              </a:rPr>
              <a:t>z</a:t>
            </a:r>
            <a:r>
              <a:rPr lang="en-US" altLang="zh-CN" sz="2600" dirty="0">
                <a:latin typeface="Times New Roman" panose="02020503050405090304" pitchFamily="18" charset="0"/>
                <a:cs typeface="Times New Roman" panose="02020503050405090304" pitchFamily="18" charset="0"/>
              </a:rPr>
              <a:t> ∼ </a:t>
            </a:r>
            <a:r>
              <a:rPr lang="en-US" altLang="zh-CN" sz="2600" i="1" dirty="0">
                <a:latin typeface="Times New Roman" panose="02020503050405090304" pitchFamily="18" charset="0"/>
                <a:cs typeface="Times New Roman" panose="02020503050405090304" pitchFamily="18" charset="0"/>
              </a:rPr>
              <a:t>N</a:t>
            </a:r>
            <a:r>
              <a:rPr lang="en-US" altLang="zh-CN" sz="2600" dirty="0">
                <a:latin typeface="Times New Roman" panose="02020503050405090304" pitchFamily="18" charset="0"/>
                <a:cs typeface="Times New Roman" panose="02020503050405090304" pitchFamily="18" charset="0"/>
              </a:rPr>
              <a:t>(</a:t>
            </a:r>
            <a:r>
              <a:rPr lang="en-US" altLang="zh-CN" sz="2600" i="1" dirty="0">
                <a:latin typeface="Times New Roman" panose="02020503050405090304" pitchFamily="18" charset="0"/>
                <a:cs typeface="Times New Roman" panose="02020503050405090304" pitchFamily="18" charset="0"/>
              </a:rPr>
              <a:t>z</a:t>
            </a:r>
            <a:r>
              <a:rPr lang="en-US" altLang="zh-CN" sz="2600" dirty="0">
                <a:latin typeface="Times New Roman" panose="02020503050405090304" pitchFamily="18" charset="0"/>
                <a:cs typeface="Times New Roman" panose="02020503050405090304" pitchFamily="18" charset="0"/>
              </a:rPr>
              <a:t>; 0, 1) to obtain a sample from the desired distribution: </a:t>
            </a:r>
          </a:p>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                                                      </a:t>
            </a:r>
            <a:r>
              <a:rPr lang="en-US" altLang="zh-CN" sz="2600"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 </a:t>
            </a:r>
            <a:r>
              <a:rPr lang="en-US" altLang="zh-CN" sz="2600" i="1" dirty="0">
                <a:latin typeface="Times New Roman" panose="02020503050405090304" pitchFamily="18" charset="0"/>
                <a:cs typeface="Times New Roman" panose="02020503050405090304" pitchFamily="18" charset="0"/>
              </a:rPr>
              <a:t>µ</a:t>
            </a:r>
            <a:r>
              <a:rPr lang="en-US" altLang="zh-CN" sz="2600" dirty="0">
                <a:latin typeface="Times New Roman" panose="02020503050405090304" pitchFamily="18" charset="0"/>
                <a:cs typeface="Times New Roman" panose="02020503050405090304" pitchFamily="18" charset="0"/>
              </a:rPr>
              <a:t> + </a:t>
            </a:r>
            <a:r>
              <a:rPr lang="en-US" altLang="zh-CN" sz="2600" i="1" dirty="0" err="1">
                <a:latin typeface="Times New Roman" panose="02020503050405090304" pitchFamily="18" charset="0"/>
                <a:cs typeface="Times New Roman" panose="02020503050405090304" pitchFamily="18" charset="0"/>
              </a:rPr>
              <a:t>σz</a:t>
            </a:r>
            <a:r>
              <a:rPr lang="en-US" altLang="zh-CN" sz="2600" dirty="0">
                <a:latin typeface="Times New Roman" panose="02020503050405090304" pitchFamily="18" charset="0"/>
                <a:cs typeface="Times New Roman" panose="02020503050405090304" pitchFamily="18" charset="0"/>
              </a:rPr>
              <a:t>                                                      (20.56)</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503050405090304" pitchFamily="18" charset="0"/>
                <a:cs typeface="Times New Roman" panose="02020503050405090304" pitchFamily="18" charset="0"/>
              </a:rPr>
              <a:t>20.9 </a:t>
            </a:r>
            <a:r>
              <a:rPr lang="en-US" altLang="zh-CN" sz="3600" dirty="0">
                <a:latin typeface="Times New Roman" panose="02020503050405090304" pitchFamily="18" charset="0"/>
                <a:cs typeface="Times New Roman" panose="02020503050405090304" pitchFamily="18" charset="0"/>
                <a:sym typeface="+mn-ea"/>
              </a:rPr>
              <a:t>Back-Propagation through Random Operations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        We are now able to back-propagate through the sampling operation, by regarding it as a deterministic operation with an extra input </a:t>
            </a:r>
            <a:r>
              <a:rPr lang="en-US" altLang="zh-CN" i="1" dirty="0">
                <a:latin typeface="Times New Roman" panose="02020503050405090304" pitchFamily="18" charset="0"/>
                <a:cs typeface="Times New Roman" panose="02020503050405090304" pitchFamily="18" charset="0"/>
              </a:rPr>
              <a:t>z</a:t>
            </a:r>
            <a:r>
              <a:rPr lang="en-US" altLang="zh-CN" dirty="0">
                <a:latin typeface="Times New Roman" panose="02020503050405090304" pitchFamily="18" charset="0"/>
                <a:cs typeface="Times New Roman" panose="02020503050405090304" pitchFamily="18" charset="0"/>
              </a:rPr>
              <a:t>. Crucially, the extra input is a random variable whose distribution is not a function of any of the variables whose derivatives we want to calculate. The result tells us how an infinitesimal change in </a:t>
            </a:r>
            <a:r>
              <a:rPr lang="en-US" altLang="zh-CN" i="1" dirty="0">
                <a:latin typeface="Times New Roman" panose="02020503050405090304" pitchFamily="18" charset="0"/>
                <a:cs typeface="Times New Roman" panose="02020503050405090304" pitchFamily="18" charset="0"/>
              </a:rPr>
              <a:t>µ</a:t>
            </a:r>
            <a:r>
              <a:rPr lang="en-US" altLang="zh-CN" dirty="0">
                <a:latin typeface="Times New Roman" panose="02020503050405090304" pitchFamily="18" charset="0"/>
                <a:cs typeface="Times New Roman" panose="02020503050405090304" pitchFamily="18" charset="0"/>
              </a:rPr>
              <a:t> or </a:t>
            </a:r>
            <a:r>
              <a:rPr lang="en-US" altLang="zh-CN" i="1" dirty="0">
                <a:latin typeface="Times New Roman" panose="02020503050405090304" pitchFamily="18" charset="0"/>
                <a:cs typeface="Times New Roman" panose="02020503050405090304" pitchFamily="18" charset="0"/>
              </a:rPr>
              <a:t>σ</a:t>
            </a:r>
            <a:r>
              <a:rPr lang="en-US" altLang="zh-CN" dirty="0">
                <a:latin typeface="Times New Roman" panose="02020503050405090304" pitchFamily="18" charset="0"/>
                <a:cs typeface="Times New Roman" panose="02020503050405090304" pitchFamily="18" charset="0"/>
              </a:rPr>
              <a:t> would change the output if we could repeat the sampling operation again with the same value of </a:t>
            </a:r>
            <a:r>
              <a:rPr lang="en-US" altLang="zh-CN" i="1" dirty="0">
                <a:latin typeface="Times New Roman" panose="02020503050405090304" pitchFamily="18" charset="0"/>
                <a:cs typeface="Times New Roman" panose="02020503050405090304" pitchFamily="18" charset="0"/>
              </a:rPr>
              <a:t>z</a:t>
            </a:r>
            <a:r>
              <a:rPr lang="en-US" altLang="zh-CN" dirty="0">
                <a:latin typeface="Times New Roman" panose="02020503050405090304" pitchFamily="18" charset="0"/>
                <a:cs typeface="Times New Roman" panose="02020503050405090304" pitchFamily="18" charset="0"/>
              </a:rPr>
              <a:t>. </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903D1A-2BB0-4D6B-A309-95057E9B5908}"/>
              </a:ext>
            </a:extLst>
          </p:cNvPr>
          <p:cNvSpPr>
            <a:spLocks noGrp="1"/>
          </p:cNvSpPr>
          <p:nvPr>
            <p:ph type="title"/>
          </p:nvPr>
        </p:nvSpPr>
        <p:spPr/>
        <p:txBody>
          <a:bodyPr/>
          <a:lstStyle/>
          <a:p>
            <a:r>
              <a:rPr lang="en-US" altLang="zh-CN" dirty="0">
                <a:latin typeface="Times New Roman" panose="02020503050405090304" pitchFamily="18" charset="0"/>
                <a:cs typeface="Times New Roman" panose="02020503050405090304" pitchFamily="18" charset="0"/>
              </a:rPr>
              <a:t>20.9 </a:t>
            </a:r>
            <a:r>
              <a:rPr lang="en-US" altLang="zh-CN" dirty="0">
                <a:latin typeface="Times New Roman" panose="02020503050405090304" pitchFamily="18" charset="0"/>
                <a:cs typeface="Times New Roman" panose="02020503050405090304" pitchFamily="18" charset="0"/>
                <a:sym typeface="+mn-ea"/>
              </a:rPr>
              <a:t>Back-Propagation through Random Operations</a:t>
            </a:r>
            <a:endParaRPr lang="zh-CN" altLang="en-US" dirty="0"/>
          </a:p>
        </p:txBody>
      </p:sp>
      <p:sp>
        <p:nvSpPr>
          <p:cNvPr id="3" name="内容占位符 2">
            <a:extLst>
              <a:ext uri="{FF2B5EF4-FFF2-40B4-BE49-F238E27FC236}">
                <a16:creationId xmlns:a16="http://schemas.microsoft.com/office/drawing/2014/main" id="{30978147-0322-4E18-8E62-BE8ADDDB391B}"/>
              </a:ext>
            </a:extLst>
          </p:cNvPr>
          <p:cNvSpPr>
            <a:spLocks noGrp="1"/>
          </p:cNvSpPr>
          <p:nvPr>
            <p:ph idx="1"/>
          </p:nvPr>
        </p:nvSpPr>
        <p:spPr/>
        <p:txBody>
          <a:bodyPr>
            <a:normAutofit/>
          </a:bodyPr>
          <a:lstStyle/>
          <a:p>
            <a:r>
              <a:rPr lang="en-US" altLang="zh-CN" dirty="0">
                <a:latin typeface="Times New Roman" panose="02020503050405090304" pitchFamily="18" charset="0"/>
                <a:cs typeface="Times New Roman" panose="02020503050405090304" pitchFamily="18" charset="0"/>
              </a:rPr>
              <a:t>        Being able to back-propagate through this sampling operation allows us to incorporate it into a larger graph. We can build elements of the graph on top of the output of the sampling distribution. For example, we can compute the derivatives of some loss function </a:t>
            </a:r>
            <a:r>
              <a:rPr lang="en-US" altLang="zh-CN" i="1" dirty="0">
                <a:latin typeface="Times New Roman" panose="02020503050405090304" pitchFamily="18" charset="0"/>
                <a:cs typeface="Times New Roman" panose="02020503050405090304" pitchFamily="18" charset="0"/>
              </a:rPr>
              <a:t>J</a:t>
            </a:r>
            <a:r>
              <a:rPr lang="en-US" altLang="zh-CN" dirty="0">
                <a:latin typeface="Times New Roman" panose="02020503050405090304" pitchFamily="18" charset="0"/>
                <a:cs typeface="Times New Roman" panose="02020503050405090304" pitchFamily="18" charset="0"/>
              </a:rPr>
              <a:t>(</a:t>
            </a:r>
            <a:r>
              <a:rPr lang="en-US" altLang="zh-CN" i="1" dirty="0">
                <a:latin typeface="Times New Roman" panose="02020503050405090304" pitchFamily="18" charset="0"/>
                <a:cs typeface="Times New Roman" panose="02020503050405090304" pitchFamily="18" charset="0"/>
              </a:rPr>
              <a:t>y</a:t>
            </a:r>
            <a:r>
              <a:rPr lang="en-US" altLang="zh-CN" dirty="0">
                <a:latin typeface="Times New Roman" panose="02020503050405090304" pitchFamily="18" charset="0"/>
                <a:cs typeface="Times New Roman" panose="02020503050405090304" pitchFamily="18" charset="0"/>
              </a:rPr>
              <a:t>). We can also build elements of the graph whose outputs are the inputs or the parameters of the sampling operation. For example, we could build a larger graph with </a:t>
            </a:r>
            <a:r>
              <a:rPr lang="en-US" altLang="zh-CN" i="1" dirty="0">
                <a:latin typeface="Times New Roman" panose="02020503050405090304" pitchFamily="18" charset="0"/>
                <a:cs typeface="Times New Roman" panose="02020503050405090304" pitchFamily="18" charset="0"/>
              </a:rPr>
              <a:t>µ</a:t>
            </a:r>
            <a:r>
              <a:rPr lang="en-US" altLang="zh-CN" dirty="0">
                <a:latin typeface="Times New Roman" panose="02020503050405090304" pitchFamily="18" charset="0"/>
                <a:cs typeface="Times New Roman" panose="02020503050405090304" pitchFamily="18" charset="0"/>
              </a:rPr>
              <a:t> = </a:t>
            </a:r>
            <a:r>
              <a:rPr lang="en-US" altLang="zh-CN" i="1" dirty="0">
                <a:latin typeface="Times New Roman" panose="02020503050405090304" pitchFamily="18" charset="0"/>
                <a:cs typeface="Times New Roman" panose="02020503050405090304" pitchFamily="18" charset="0"/>
              </a:rPr>
              <a:t>f</a:t>
            </a:r>
            <a:r>
              <a:rPr lang="en-US" altLang="zh-CN" dirty="0">
                <a:latin typeface="Times New Roman" panose="02020503050405090304" pitchFamily="18" charset="0"/>
                <a:cs typeface="Times New Roman" panose="02020503050405090304" pitchFamily="18" charset="0"/>
              </a:rPr>
              <a:t>(</a:t>
            </a:r>
            <a:r>
              <a:rPr lang="en-US" altLang="zh-CN" b="1" i="1" dirty="0">
                <a:latin typeface="Times New Roman" panose="02020503050405090304" pitchFamily="18" charset="0"/>
                <a:cs typeface="Times New Roman" panose="02020503050405090304" pitchFamily="18" charset="0"/>
              </a:rPr>
              <a:t>x; θ</a:t>
            </a:r>
            <a:r>
              <a:rPr lang="en-US" altLang="zh-CN" dirty="0">
                <a:latin typeface="Times New Roman" panose="02020503050405090304" pitchFamily="18" charset="0"/>
                <a:cs typeface="Times New Roman" panose="02020503050405090304" pitchFamily="18" charset="0"/>
              </a:rPr>
              <a:t>) and </a:t>
            </a:r>
            <a:r>
              <a:rPr lang="en-US" altLang="zh-CN" i="1" dirty="0">
                <a:latin typeface="Times New Roman" panose="02020503050405090304" pitchFamily="18" charset="0"/>
                <a:cs typeface="Times New Roman" panose="02020503050405090304" pitchFamily="18" charset="0"/>
              </a:rPr>
              <a:t>σ</a:t>
            </a:r>
            <a:r>
              <a:rPr lang="en-US" altLang="zh-CN" dirty="0">
                <a:latin typeface="Times New Roman" panose="02020503050405090304" pitchFamily="18" charset="0"/>
                <a:cs typeface="Times New Roman" panose="02020503050405090304" pitchFamily="18" charset="0"/>
              </a:rPr>
              <a:t> = </a:t>
            </a:r>
            <a:r>
              <a:rPr lang="en-US" altLang="zh-CN" i="1" dirty="0">
                <a:latin typeface="Times New Roman" panose="02020503050405090304" pitchFamily="18" charset="0"/>
                <a:cs typeface="Times New Roman" panose="02020503050405090304" pitchFamily="18" charset="0"/>
              </a:rPr>
              <a:t>g</a:t>
            </a:r>
            <a:r>
              <a:rPr lang="en-US" altLang="zh-CN" dirty="0">
                <a:latin typeface="Times New Roman" panose="02020503050405090304" pitchFamily="18" charset="0"/>
                <a:cs typeface="Times New Roman" panose="02020503050405090304" pitchFamily="18" charset="0"/>
              </a:rPr>
              <a:t>(</a:t>
            </a:r>
            <a:r>
              <a:rPr lang="en-US" altLang="zh-CN" b="1" i="1" dirty="0">
                <a:latin typeface="Times New Roman" panose="02020503050405090304" pitchFamily="18" charset="0"/>
                <a:cs typeface="Times New Roman" panose="02020503050405090304" pitchFamily="18" charset="0"/>
              </a:rPr>
              <a:t>x; θ</a:t>
            </a:r>
            <a:r>
              <a:rPr lang="en-US" altLang="zh-CN" dirty="0">
                <a:latin typeface="Times New Roman" panose="02020503050405090304" pitchFamily="18" charset="0"/>
                <a:cs typeface="Times New Roman" panose="02020503050405090304" pitchFamily="18" charset="0"/>
              </a:rPr>
              <a:t>). In this augmented graph, we can use back-propagation through these functions to derive ∇ </a:t>
            </a:r>
            <a:r>
              <a:rPr lang="en-US" altLang="zh-CN" baseline="-25000" dirty="0" err="1">
                <a:latin typeface="Times New Roman" panose="02020503050405090304" pitchFamily="18" charset="0"/>
                <a:cs typeface="Times New Roman" panose="02020503050405090304" pitchFamily="18" charset="0"/>
              </a:rPr>
              <a:t>θ</a:t>
            </a:r>
            <a:r>
              <a:rPr lang="en-US" altLang="zh-CN" i="1" dirty="0" err="1">
                <a:latin typeface="Times New Roman" panose="02020503050405090304" pitchFamily="18" charset="0"/>
                <a:cs typeface="Times New Roman" panose="02020503050405090304" pitchFamily="18" charset="0"/>
              </a:rPr>
              <a:t>J</a:t>
            </a:r>
            <a:r>
              <a:rPr lang="en-US" altLang="zh-CN" dirty="0">
                <a:latin typeface="Times New Roman" panose="02020503050405090304" pitchFamily="18" charset="0"/>
                <a:cs typeface="Times New Roman" panose="02020503050405090304" pitchFamily="18" charset="0"/>
              </a:rPr>
              <a:t>(</a:t>
            </a:r>
            <a:r>
              <a:rPr lang="en-US" altLang="zh-CN" i="1" dirty="0">
                <a:latin typeface="Times New Roman" panose="02020503050405090304" pitchFamily="18" charset="0"/>
                <a:cs typeface="Times New Roman" panose="02020503050405090304" pitchFamily="18" charset="0"/>
              </a:rPr>
              <a:t>y</a:t>
            </a:r>
            <a:r>
              <a:rPr lang="en-US" altLang="zh-CN" dirty="0">
                <a:latin typeface="Times New Roman" panose="02020503050405090304" pitchFamily="18" charset="0"/>
                <a:cs typeface="Times New Roman" panose="02020503050405090304" pitchFamily="18" charset="0"/>
              </a:rPr>
              <a:t>).</a:t>
            </a:r>
            <a:endParaRPr lang="zh-CN" altLang="en-US" dirty="0"/>
          </a:p>
        </p:txBody>
      </p:sp>
      <p:pic>
        <p:nvPicPr>
          <p:cNvPr id="4" name="图片 3" descr="u=1907756794,293736522&amp;fm=21&amp;gp=0.jpg">
            <a:extLst>
              <a:ext uri="{FF2B5EF4-FFF2-40B4-BE49-F238E27FC236}">
                <a16:creationId xmlns:a16="http://schemas.microsoft.com/office/drawing/2014/main" id="{3D2EBE8F-731F-49AF-8351-9D864543F724}"/>
              </a:ext>
            </a:extLst>
          </p:cNvPr>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8206256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503050405090304" pitchFamily="18" charset="0"/>
                <a:cs typeface="Times New Roman" panose="02020503050405090304" pitchFamily="18" charset="0"/>
              </a:rPr>
              <a:t>20.9 </a:t>
            </a:r>
            <a:r>
              <a:rPr lang="en-US" altLang="zh-CN" sz="3600" dirty="0">
                <a:latin typeface="Times New Roman" panose="02020503050405090304" pitchFamily="18" charset="0"/>
                <a:cs typeface="Times New Roman" panose="02020503050405090304" pitchFamily="18" charset="0"/>
                <a:sym typeface="+mn-ea"/>
              </a:rPr>
              <a:t>Back-Propagation through Random Operations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        The principle used in this Gaussian sampling example is more generally applicable. We can express any probability distribution of the form </a:t>
            </a:r>
            <a:r>
              <a:rPr lang="en-US" altLang="zh-CN" i="1" dirty="0">
                <a:latin typeface="Times New Roman" panose="02020503050405090304" pitchFamily="18" charset="0"/>
                <a:cs typeface="Times New Roman" panose="02020503050405090304" pitchFamily="18" charset="0"/>
              </a:rPr>
              <a:t>p</a:t>
            </a:r>
            <a:r>
              <a:rPr lang="en-US" altLang="zh-CN" dirty="0">
                <a:latin typeface="Times New Roman" panose="02020503050405090304" pitchFamily="18" charset="0"/>
                <a:cs typeface="Times New Roman" panose="02020503050405090304" pitchFamily="18" charset="0"/>
              </a:rPr>
              <a:t>(y; </a:t>
            </a:r>
            <a:r>
              <a:rPr lang="en-US" altLang="zh-CN" b="1" i="1" dirty="0">
                <a:latin typeface="Times New Roman" panose="02020503050405090304" pitchFamily="18" charset="0"/>
                <a:cs typeface="Times New Roman" panose="02020503050405090304" pitchFamily="18" charset="0"/>
              </a:rPr>
              <a:t>θ</a:t>
            </a:r>
            <a:r>
              <a:rPr lang="en-US" altLang="zh-CN" dirty="0">
                <a:latin typeface="Times New Roman" panose="02020503050405090304" pitchFamily="18" charset="0"/>
                <a:cs typeface="Times New Roman" panose="02020503050405090304" pitchFamily="18" charset="0"/>
              </a:rPr>
              <a:t>) or </a:t>
            </a:r>
            <a:r>
              <a:rPr lang="en-US" altLang="zh-CN" i="1" dirty="0">
                <a:latin typeface="Times New Roman" panose="02020503050405090304" pitchFamily="18" charset="0"/>
                <a:cs typeface="Times New Roman" panose="02020503050405090304" pitchFamily="18" charset="0"/>
              </a:rPr>
              <a:t>p</a:t>
            </a:r>
            <a:r>
              <a:rPr lang="en-US" altLang="zh-CN" dirty="0">
                <a:latin typeface="Times New Roman" panose="02020503050405090304" pitchFamily="18" charset="0"/>
                <a:cs typeface="Times New Roman" panose="02020503050405090304" pitchFamily="18" charset="0"/>
              </a:rPr>
              <a:t>(y | </a:t>
            </a:r>
            <a:r>
              <a:rPr lang="en-US" altLang="zh-CN" b="1" i="1" dirty="0" err="1">
                <a:latin typeface="Times New Roman" panose="02020503050405090304" pitchFamily="18" charset="0"/>
                <a:cs typeface="Times New Roman" panose="02020503050405090304" pitchFamily="18" charset="0"/>
              </a:rPr>
              <a:t>x;θ</a:t>
            </a:r>
            <a:r>
              <a:rPr lang="en-US" altLang="zh-CN" dirty="0">
                <a:latin typeface="Times New Roman" panose="02020503050405090304" pitchFamily="18" charset="0"/>
                <a:cs typeface="Times New Roman" panose="02020503050405090304" pitchFamily="18" charset="0"/>
              </a:rPr>
              <a:t>) as </a:t>
            </a:r>
            <a:r>
              <a:rPr lang="en-US" altLang="zh-CN" i="1" dirty="0">
                <a:latin typeface="Times New Roman" panose="02020503050405090304" pitchFamily="18" charset="0"/>
                <a:cs typeface="Times New Roman" panose="02020503050405090304" pitchFamily="18" charset="0"/>
              </a:rPr>
              <a:t>p</a:t>
            </a:r>
            <a:r>
              <a:rPr lang="en-US" altLang="zh-CN" dirty="0">
                <a:latin typeface="Times New Roman" panose="02020503050405090304" pitchFamily="18" charset="0"/>
                <a:cs typeface="Times New Roman" panose="02020503050405090304" pitchFamily="18" charset="0"/>
              </a:rPr>
              <a:t>(y | </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where </a:t>
            </a:r>
            <a:r>
              <a:rPr lang="en-US" altLang="zh-CN" b="1" i="1" dirty="0">
                <a:latin typeface="Times New Roman" panose="02020503050405090304" pitchFamily="18" charset="0"/>
                <a:cs typeface="Times New Roman" panose="02020503050405090304" pitchFamily="18" charset="0"/>
              </a:rPr>
              <a:t>ω </a:t>
            </a:r>
            <a:r>
              <a:rPr lang="en-US" altLang="zh-CN" dirty="0">
                <a:latin typeface="Times New Roman" panose="02020503050405090304" pitchFamily="18" charset="0"/>
                <a:cs typeface="Times New Roman" panose="02020503050405090304" pitchFamily="18" charset="0"/>
              </a:rPr>
              <a:t>is a variable containing both parameters </a:t>
            </a:r>
            <a:r>
              <a:rPr lang="en-US" altLang="zh-CN" b="1" i="1" dirty="0">
                <a:latin typeface="Times New Roman" panose="02020503050405090304" pitchFamily="18" charset="0"/>
                <a:cs typeface="Times New Roman" panose="02020503050405090304" pitchFamily="18" charset="0"/>
              </a:rPr>
              <a:t>θ</a:t>
            </a:r>
            <a:r>
              <a:rPr lang="en-US" altLang="zh-CN" dirty="0">
                <a:latin typeface="Times New Roman" panose="02020503050405090304" pitchFamily="18" charset="0"/>
                <a:cs typeface="Times New Roman" panose="02020503050405090304" pitchFamily="18" charset="0"/>
              </a:rPr>
              <a:t> , and if applicable, the inputs </a:t>
            </a:r>
            <a:r>
              <a:rPr lang="en-US" altLang="zh-CN" b="1" i="1" dirty="0">
                <a:latin typeface="Times New Roman" panose="02020503050405090304" pitchFamily="18" charset="0"/>
                <a:cs typeface="Times New Roman" panose="02020503050405090304" pitchFamily="18" charset="0"/>
              </a:rPr>
              <a:t>x</a:t>
            </a:r>
            <a:r>
              <a:rPr lang="en-US" altLang="zh-CN" dirty="0">
                <a:latin typeface="Times New Roman" panose="02020503050405090304" pitchFamily="18" charset="0"/>
                <a:cs typeface="Times New Roman" panose="02020503050405090304" pitchFamily="18" charset="0"/>
              </a:rPr>
              <a:t>. Given a value </a:t>
            </a:r>
            <a:r>
              <a:rPr lang="en-US" altLang="zh-CN" i="1" dirty="0">
                <a:latin typeface="Times New Roman" panose="02020503050405090304" pitchFamily="18" charset="0"/>
                <a:cs typeface="Times New Roman" panose="02020503050405090304" pitchFamily="18" charset="0"/>
              </a:rPr>
              <a:t>y</a:t>
            </a:r>
            <a:r>
              <a:rPr lang="en-US" altLang="zh-CN" dirty="0">
                <a:latin typeface="Times New Roman" panose="02020503050405090304" pitchFamily="18" charset="0"/>
                <a:cs typeface="Times New Roman" panose="02020503050405090304" pitchFamily="18" charset="0"/>
              </a:rPr>
              <a:t> sampled from distribution </a:t>
            </a:r>
            <a:r>
              <a:rPr lang="en-US" altLang="zh-CN" i="1" dirty="0">
                <a:latin typeface="Times New Roman" panose="02020503050405090304" pitchFamily="18" charset="0"/>
                <a:cs typeface="Times New Roman" panose="02020503050405090304" pitchFamily="18" charset="0"/>
              </a:rPr>
              <a:t>p</a:t>
            </a:r>
            <a:r>
              <a:rPr lang="en-US" altLang="zh-CN" dirty="0">
                <a:latin typeface="Times New Roman" panose="02020503050405090304" pitchFamily="18" charset="0"/>
                <a:cs typeface="Times New Roman" panose="02020503050405090304" pitchFamily="18" charset="0"/>
              </a:rPr>
              <a:t>(y | </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where </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may in turn be a function of other variables, we can rewrite </a:t>
            </a:r>
          </a:p>
          <a:p>
            <a:pPr marL="0" lvl="0" indent="0" algn="just">
              <a:lnSpc>
                <a:spcPct val="125000"/>
              </a:lnSpc>
              <a:spcBef>
                <a:spcPts val="0"/>
              </a:spcBef>
              <a:buClr>
                <a:srgbClr val="FF0000"/>
              </a:buClr>
              <a:buNone/>
            </a:pPr>
            <a:endParaRPr lang="en-US" altLang="zh-CN"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as</a:t>
            </a:r>
          </a:p>
          <a:p>
            <a:pPr marL="0" lvl="0" indent="0" algn="just">
              <a:lnSpc>
                <a:spcPct val="125000"/>
              </a:lnSpc>
              <a:spcBef>
                <a:spcPts val="0"/>
              </a:spcBef>
              <a:buClr>
                <a:srgbClr val="FF0000"/>
              </a:buClr>
              <a:buNone/>
            </a:pPr>
            <a:endParaRPr lang="en-US" altLang="zh-CN"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endParaRPr lang="en-US" altLang="zh-CN"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where </a:t>
            </a:r>
            <a:r>
              <a:rPr lang="en-US" altLang="zh-CN" b="1" i="1" dirty="0">
                <a:latin typeface="Times New Roman" panose="02020503050405090304" pitchFamily="18" charset="0"/>
                <a:cs typeface="Times New Roman" panose="02020503050405090304" pitchFamily="18" charset="0"/>
              </a:rPr>
              <a:t>z</a:t>
            </a:r>
            <a:r>
              <a:rPr lang="en-US" altLang="zh-CN" dirty="0">
                <a:latin typeface="Times New Roman" panose="02020503050405090304" pitchFamily="18" charset="0"/>
                <a:cs typeface="Times New Roman" panose="02020503050405090304" pitchFamily="18" charset="0"/>
              </a:rPr>
              <a:t> is a source of randomness. </a:t>
            </a:r>
          </a:p>
        </p:txBody>
      </p:sp>
      <p:pic>
        <p:nvPicPr>
          <p:cNvPr id="5" name="图片 4">
            <a:extLst>
              <a:ext uri="{FF2B5EF4-FFF2-40B4-BE49-F238E27FC236}">
                <a16:creationId xmlns:a16="http://schemas.microsoft.com/office/drawing/2014/main" id="{F6E253B9-A86F-42ED-8312-C4B503DB0928}"/>
              </a:ext>
            </a:extLst>
          </p:cNvPr>
          <p:cNvPicPr>
            <a:picLocks noChangeAspect="1"/>
          </p:cNvPicPr>
          <p:nvPr/>
        </p:nvPicPr>
        <p:blipFill>
          <a:blip r:embed="rId3"/>
          <a:stretch>
            <a:fillRect/>
          </a:stretch>
        </p:blipFill>
        <p:spPr>
          <a:xfrm>
            <a:off x="2963821" y="3557939"/>
            <a:ext cx="6652958" cy="580924"/>
          </a:xfrm>
          <a:prstGeom prst="rect">
            <a:avLst/>
          </a:prstGeom>
        </p:spPr>
      </p:pic>
      <p:pic>
        <p:nvPicPr>
          <p:cNvPr id="6" name="图片 5">
            <a:extLst>
              <a:ext uri="{FF2B5EF4-FFF2-40B4-BE49-F238E27FC236}">
                <a16:creationId xmlns:a16="http://schemas.microsoft.com/office/drawing/2014/main" id="{938C24DE-EB32-40E4-B133-E9B489A121BD}"/>
              </a:ext>
            </a:extLst>
          </p:cNvPr>
          <p:cNvPicPr>
            <a:picLocks noChangeAspect="1"/>
          </p:cNvPicPr>
          <p:nvPr/>
        </p:nvPicPr>
        <p:blipFill>
          <a:blip r:embed="rId4"/>
          <a:stretch>
            <a:fillRect/>
          </a:stretch>
        </p:blipFill>
        <p:spPr>
          <a:xfrm>
            <a:off x="3319563" y="4607423"/>
            <a:ext cx="6297216" cy="622802"/>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503050405090304" pitchFamily="18" charset="0"/>
                <a:cs typeface="Times New Roman" panose="02020503050405090304" pitchFamily="18" charset="0"/>
              </a:rPr>
              <a:t>20.9 </a:t>
            </a:r>
            <a:r>
              <a:rPr lang="en-US" altLang="zh-CN" sz="3600" dirty="0">
                <a:latin typeface="Times New Roman" panose="02020503050405090304" pitchFamily="18" charset="0"/>
                <a:cs typeface="Times New Roman" panose="02020503050405090304" pitchFamily="18" charset="0"/>
                <a:sym typeface="+mn-ea"/>
              </a:rPr>
              <a:t>Back-Propagation through Random Operations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rmAutofit/>
          </a:bodyPr>
          <a:lstStyle/>
          <a:p>
            <a:pPr lvl="0">
              <a:spcBef>
                <a:spcPts val="0"/>
              </a:spcBef>
              <a:buClr>
                <a:srgbClr val="FF0000"/>
              </a:buClr>
            </a:pPr>
            <a:r>
              <a:rPr lang="en-US" altLang="zh-CN" dirty="0">
                <a:latin typeface="Times New Roman" panose="02020503050405090304" pitchFamily="18" charset="0"/>
                <a:cs typeface="Times New Roman" panose="02020503050405090304" pitchFamily="18" charset="0"/>
              </a:rPr>
              <a:t>We may then compute the derivatives of </a:t>
            </a:r>
            <a:r>
              <a:rPr lang="en-US" altLang="zh-CN" b="1" i="1" dirty="0">
                <a:latin typeface="Times New Roman" panose="02020503050405090304" pitchFamily="18" charset="0"/>
                <a:cs typeface="Times New Roman" panose="02020503050405090304" pitchFamily="18" charset="0"/>
              </a:rPr>
              <a:t>y</a:t>
            </a:r>
            <a:r>
              <a:rPr lang="en-US" altLang="zh-CN" dirty="0">
                <a:latin typeface="Times New Roman" panose="02020503050405090304" pitchFamily="18" charset="0"/>
                <a:cs typeface="Times New Roman" panose="02020503050405090304" pitchFamily="18" charset="0"/>
              </a:rPr>
              <a:t> with respect to </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using traditional tools such as the back-propagation algorithm applied to </a:t>
            </a:r>
            <a:r>
              <a:rPr lang="en-US" altLang="zh-CN" i="1" dirty="0">
                <a:latin typeface="Times New Roman" panose="02020503050405090304" pitchFamily="18" charset="0"/>
                <a:cs typeface="Times New Roman" panose="02020503050405090304" pitchFamily="18" charset="0"/>
              </a:rPr>
              <a:t>f</a:t>
            </a:r>
            <a:r>
              <a:rPr lang="en-US" altLang="zh-CN" dirty="0">
                <a:latin typeface="Times New Roman" panose="02020503050405090304" pitchFamily="18" charset="0"/>
                <a:cs typeface="Times New Roman" panose="02020503050405090304" pitchFamily="18" charset="0"/>
              </a:rPr>
              <a:t>, so long as </a:t>
            </a:r>
            <a:r>
              <a:rPr lang="en-US" altLang="zh-CN" i="1" dirty="0">
                <a:latin typeface="Times New Roman" panose="02020503050405090304" pitchFamily="18" charset="0"/>
                <a:cs typeface="Times New Roman" panose="02020503050405090304" pitchFamily="18" charset="0"/>
              </a:rPr>
              <a:t>f</a:t>
            </a:r>
            <a:r>
              <a:rPr lang="en-US" altLang="zh-CN" dirty="0">
                <a:latin typeface="Times New Roman" panose="02020503050405090304" pitchFamily="18" charset="0"/>
                <a:cs typeface="Times New Roman" panose="02020503050405090304" pitchFamily="18" charset="0"/>
              </a:rPr>
              <a:t> is continuous and differentiable almost everywhere. Crucially, </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must not be a function of </a:t>
            </a:r>
            <a:r>
              <a:rPr lang="en-US" altLang="zh-CN" b="1" i="1" dirty="0">
                <a:latin typeface="Times New Roman" panose="02020503050405090304" pitchFamily="18" charset="0"/>
                <a:cs typeface="Times New Roman" panose="02020503050405090304" pitchFamily="18" charset="0"/>
              </a:rPr>
              <a:t>z</a:t>
            </a:r>
            <a:r>
              <a:rPr lang="en-US" altLang="zh-CN" dirty="0">
                <a:latin typeface="Times New Roman" panose="02020503050405090304" pitchFamily="18" charset="0"/>
                <a:cs typeface="Times New Roman" panose="02020503050405090304" pitchFamily="18" charset="0"/>
              </a:rPr>
              <a:t>, and </a:t>
            </a:r>
            <a:r>
              <a:rPr lang="en-US" altLang="zh-CN" b="1" i="1" dirty="0">
                <a:latin typeface="Times New Roman" panose="02020503050405090304" pitchFamily="18" charset="0"/>
                <a:cs typeface="Times New Roman" panose="02020503050405090304" pitchFamily="18" charset="0"/>
              </a:rPr>
              <a:t>z</a:t>
            </a:r>
            <a:r>
              <a:rPr lang="en-US" altLang="zh-CN" dirty="0">
                <a:latin typeface="Times New Roman" panose="02020503050405090304" pitchFamily="18" charset="0"/>
                <a:cs typeface="Times New Roman" panose="02020503050405090304" pitchFamily="18" charset="0"/>
              </a:rPr>
              <a:t> must not be a function of </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This technique is often called the </a:t>
            </a:r>
            <a:r>
              <a:rPr lang="en-US" altLang="zh-CN" i="1" dirty="0" err="1">
                <a:latin typeface="Times New Roman" panose="02020503050405090304" pitchFamily="18" charset="0"/>
                <a:cs typeface="Times New Roman" panose="02020503050405090304" pitchFamily="18" charset="0"/>
              </a:rPr>
              <a:t>reparametrization</a:t>
            </a:r>
            <a:r>
              <a:rPr lang="en-US" altLang="zh-CN" i="1" dirty="0">
                <a:latin typeface="Times New Roman" panose="02020503050405090304" pitchFamily="18" charset="0"/>
                <a:cs typeface="Times New Roman" panose="02020503050405090304" pitchFamily="18" charset="0"/>
              </a:rPr>
              <a:t> trick, stochastic back-propagation or perturbation analysis</a:t>
            </a:r>
            <a:r>
              <a:rPr lang="en-US" altLang="zh-CN" dirty="0">
                <a:latin typeface="Times New Roman" panose="02020503050405090304" pitchFamily="18" charset="0"/>
                <a:cs typeface="Times New Roman" panose="02020503050405090304" pitchFamily="18" charset="0"/>
              </a:rPr>
              <a:t>. </a:t>
            </a:r>
          </a:p>
          <a:p>
            <a:pPr lvl="0">
              <a:spcBef>
                <a:spcPts val="0"/>
              </a:spcBef>
              <a:buClr>
                <a:srgbClr val="FF0000"/>
              </a:buClr>
            </a:pPr>
            <a:r>
              <a:rPr lang="en-US" altLang="zh-CN" sz="2600" dirty="0">
                <a:latin typeface="Times New Roman" panose="02020503050405090304" pitchFamily="18" charset="0"/>
                <a:cs typeface="Times New Roman" panose="02020503050405090304" pitchFamily="18" charset="0"/>
              </a:rPr>
              <a:t>        The requirement that f be continuous and differentiable of course requires </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to be continuous. If we wish to back-propagate through a sampling process that produces discrete-valued samples, it may still be possible to estimate a gradient on </a:t>
            </a:r>
            <a:r>
              <a:rPr lang="en-US" altLang="zh-CN" sz="2600" b="1" i="1" dirty="0">
                <a:latin typeface="Times New Roman" panose="02020503050405090304" pitchFamily="18" charset="0"/>
                <a:cs typeface="Times New Roman" panose="02020503050405090304" pitchFamily="18" charset="0"/>
              </a:rPr>
              <a:t>ω</a:t>
            </a:r>
            <a:r>
              <a:rPr lang="en-US" altLang="zh-CN" sz="2600" dirty="0">
                <a:latin typeface="Times New Roman" panose="02020503050405090304" pitchFamily="18" charset="0"/>
                <a:cs typeface="Times New Roman" panose="02020503050405090304" pitchFamily="18" charset="0"/>
              </a:rPr>
              <a:t>, using reinforcement learning algorithms such as variants of the REINFORCE algorithm (</a:t>
            </a:r>
            <a:r>
              <a:rPr lang="en-US" altLang="zh-CN" sz="2600" dirty="0">
                <a:solidFill>
                  <a:srgbClr val="00FF00"/>
                </a:solidFill>
                <a:latin typeface="Times New Roman" panose="02020503050405090304" pitchFamily="18" charset="0"/>
                <a:cs typeface="Times New Roman" panose="02020503050405090304" pitchFamily="18" charset="0"/>
              </a:rPr>
              <a:t>Williams</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1992</a:t>
            </a:r>
            <a:r>
              <a:rPr lang="en-US" altLang="zh-CN" sz="2600" dirty="0">
                <a:latin typeface="Times New Roman" panose="02020503050405090304" pitchFamily="18" charset="0"/>
                <a:cs typeface="Times New Roman" panose="02020503050405090304" pitchFamily="18" charset="0"/>
              </a:rPr>
              <a:t>), discussed in Sec. </a:t>
            </a:r>
            <a:r>
              <a:rPr lang="en-US" altLang="zh-CN" sz="2600" dirty="0">
                <a:solidFill>
                  <a:srgbClr val="FF0000"/>
                </a:solidFill>
                <a:latin typeface="Times New Roman" panose="02020503050405090304" pitchFamily="18" charset="0"/>
                <a:cs typeface="Times New Roman" panose="02020503050405090304" pitchFamily="18" charset="0"/>
              </a:rPr>
              <a:t>20.9.1</a:t>
            </a:r>
            <a:r>
              <a:rPr lang="en-US" altLang="zh-CN" sz="2600" dirty="0">
                <a:latin typeface="Times New Roman" panose="02020503050405090304" pitchFamily="18" charset="0"/>
                <a:cs typeface="Times New Roman" panose="02020503050405090304" pitchFamily="18" charset="0"/>
              </a:rPr>
              <a:t>.</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B462B-8F81-430B-8F05-1A89F9857FFE}"/>
              </a:ext>
            </a:extLst>
          </p:cNvPr>
          <p:cNvSpPr>
            <a:spLocks noGrp="1"/>
          </p:cNvSpPr>
          <p:nvPr>
            <p:ph type="title"/>
          </p:nvPr>
        </p:nvSpPr>
        <p:spPr/>
        <p:txBody>
          <a:bodyPr/>
          <a:lstStyle/>
          <a:p>
            <a:r>
              <a:rPr lang="en-US" altLang="zh-CN" dirty="0">
                <a:latin typeface="Times New Roman" panose="02020503050405090304" pitchFamily="18" charset="0"/>
                <a:cs typeface="Times New Roman" panose="02020503050405090304" pitchFamily="18" charset="0"/>
              </a:rPr>
              <a:t>20.9 </a:t>
            </a:r>
            <a:r>
              <a:rPr lang="en-US" altLang="zh-CN" dirty="0">
                <a:latin typeface="Times New Roman" panose="02020503050405090304" pitchFamily="18" charset="0"/>
                <a:cs typeface="Times New Roman" panose="02020503050405090304" pitchFamily="18" charset="0"/>
                <a:sym typeface="+mn-ea"/>
              </a:rPr>
              <a:t>Back-Propagation through Random Operations</a:t>
            </a:r>
            <a:endParaRPr lang="zh-CN" altLang="en-US" dirty="0"/>
          </a:p>
        </p:txBody>
      </p:sp>
      <p:sp>
        <p:nvSpPr>
          <p:cNvPr id="3" name="内容占位符 2">
            <a:extLst>
              <a:ext uri="{FF2B5EF4-FFF2-40B4-BE49-F238E27FC236}">
                <a16:creationId xmlns:a16="http://schemas.microsoft.com/office/drawing/2014/main" id="{5CA0CB58-09CC-488E-98DE-1B376131D0EF}"/>
              </a:ext>
            </a:extLst>
          </p:cNvPr>
          <p:cNvSpPr>
            <a:spLocks noGrp="1"/>
          </p:cNvSpPr>
          <p:nvPr>
            <p:ph idx="1"/>
          </p:nvPr>
        </p:nvSpPr>
        <p:spPr/>
        <p:txBody>
          <a:bodyPr/>
          <a:lstStyle/>
          <a:p>
            <a:r>
              <a:rPr lang="en-US" altLang="zh-CN" dirty="0">
                <a:latin typeface="Times New Roman" panose="02020503050405090304" pitchFamily="18" charset="0"/>
                <a:cs typeface="Times New Roman" panose="02020503050405090304" pitchFamily="18" charset="0"/>
              </a:rPr>
              <a:t>        In neural network applications, we typically choose </a:t>
            </a:r>
            <a:r>
              <a:rPr lang="en-US" altLang="zh-CN" b="1" i="1" dirty="0">
                <a:latin typeface="Times New Roman" panose="02020503050405090304" pitchFamily="18" charset="0"/>
                <a:cs typeface="Times New Roman" panose="02020503050405090304" pitchFamily="18" charset="0"/>
              </a:rPr>
              <a:t>z</a:t>
            </a:r>
            <a:r>
              <a:rPr lang="en-US" altLang="zh-CN" dirty="0">
                <a:latin typeface="Times New Roman" panose="02020503050405090304" pitchFamily="18" charset="0"/>
                <a:cs typeface="Times New Roman" panose="02020503050405090304" pitchFamily="18" charset="0"/>
              </a:rPr>
              <a:t> to be drawn from some simple distribution, such as a unit uniform or unit Gaussian distribution, and achieve more complex distributions by allowing the deterministic portion of the network to reshape its input.</a:t>
            </a:r>
          </a:p>
        </p:txBody>
      </p:sp>
      <p:pic>
        <p:nvPicPr>
          <p:cNvPr id="4" name="图片 3" descr="u=1907756794,293736522&amp;fm=21&amp;gp=0.jpg">
            <a:extLst>
              <a:ext uri="{FF2B5EF4-FFF2-40B4-BE49-F238E27FC236}">
                <a16:creationId xmlns:a16="http://schemas.microsoft.com/office/drawing/2014/main" id="{B0B5DA6C-969E-4F33-BA07-487CDB1D526D}"/>
              </a:ext>
            </a:extLst>
          </p:cNvPr>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841764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a:t>
            </a:r>
            <a:r>
              <a:rPr lang="en-US" altLang="zh-CN" sz="2400" dirty="0" err="1"/>
              <a:t>Wenxue</a:t>
            </a:r>
            <a:r>
              <a:rPr lang="en-US" altLang="zh-CN" sz="2400" dirty="0"/>
              <a:t> Liu</a:t>
            </a:r>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20.2 Restricted Boltzmann Machines</a:t>
            </a:r>
          </a:p>
        </p:txBody>
      </p:sp>
      <p:sp>
        <p:nvSpPr>
          <p:cNvPr id="8" name="文本框 7"/>
          <p:cNvSpPr txBox="1"/>
          <p:nvPr/>
        </p:nvSpPr>
        <p:spPr>
          <a:xfrm>
            <a:off x="1526891" y="544852"/>
            <a:ext cx="9138218" cy="768350"/>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20 Deep Generative Models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37467967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503050405090304" pitchFamily="18" charset="0"/>
                <a:cs typeface="Times New Roman" panose="02020503050405090304" pitchFamily="18" charset="0"/>
              </a:rPr>
              <a:t>20.9 </a:t>
            </a:r>
            <a:r>
              <a:rPr lang="en-US" altLang="zh-CN" sz="3600" dirty="0">
                <a:latin typeface="Times New Roman" panose="02020503050405090304" pitchFamily="18" charset="0"/>
                <a:cs typeface="Times New Roman" panose="02020503050405090304" pitchFamily="18" charset="0"/>
                <a:sym typeface="+mn-ea"/>
              </a:rPr>
              <a:t>Back-Propagation through Random Operations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        The idea of propagating gradients or optimizing through stochastic operations dates back to the mid-twentieth century (</a:t>
            </a:r>
            <a:r>
              <a:rPr lang="en-US" altLang="zh-CN" sz="2600" dirty="0">
                <a:solidFill>
                  <a:srgbClr val="00FF00"/>
                </a:solidFill>
                <a:latin typeface="Times New Roman" panose="02020503050405090304" pitchFamily="18" charset="0"/>
                <a:cs typeface="Times New Roman" panose="02020503050405090304" pitchFamily="18" charset="0"/>
              </a:rPr>
              <a:t>Price</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1958</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Bonnet</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1964</a:t>
            </a:r>
            <a:r>
              <a:rPr lang="en-US" altLang="zh-CN" sz="2600" dirty="0">
                <a:latin typeface="Times New Roman" panose="02020503050405090304" pitchFamily="18" charset="0"/>
                <a:cs typeface="Times New Roman" panose="02020503050405090304" pitchFamily="18" charset="0"/>
              </a:rPr>
              <a:t>) and was first used for machine learning in the context of reinforcement learning (</a:t>
            </a:r>
            <a:r>
              <a:rPr lang="en-US" altLang="zh-CN" sz="2600" dirty="0">
                <a:solidFill>
                  <a:srgbClr val="00FF00"/>
                </a:solidFill>
                <a:latin typeface="Times New Roman" panose="02020503050405090304" pitchFamily="18" charset="0"/>
                <a:cs typeface="Times New Roman" panose="02020503050405090304" pitchFamily="18" charset="0"/>
              </a:rPr>
              <a:t>Williams</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1992</a:t>
            </a:r>
            <a:r>
              <a:rPr lang="en-US" altLang="zh-CN" sz="2600" dirty="0">
                <a:latin typeface="Times New Roman" panose="02020503050405090304" pitchFamily="18" charset="0"/>
                <a:cs typeface="Times New Roman" panose="02020503050405090304" pitchFamily="18" charset="0"/>
              </a:rPr>
              <a:t>). More recently, it has been applied to variational approximations (</a:t>
            </a:r>
            <a:r>
              <a:rPr lang="en-US" altLang="zh-CN" sz="2600" dirty="0" err="1">
                <a:solidFill>
                  <a:srgbClr val="00FF00"/>
                </a:solidFill>
                <a:latin typeface="Times New Roman" panose="02020503050405090304" pitchFamily="18" charset="0"/>
                <a:cs typeface="Times New Roman" panose="02020503050405090304" pitchFamily="18" charset="0"/>
              </a:rPr>
              <a:t>Opper</a:t>
            </a:r>
            <a:r>
              <a:rPr lang="en-US" altLang="zh-CN" sz="2600" dirty="0">
                <a:solidFill>
                  <a:srgbClr val="00FF00"/>
                </a:solidFill>
                <a:latin typeface="Times New Roman" panose="02020503050405090304" pitchFamily="18" charset="0"/>
                <a:cs typeface="Times New Roman" panose="02020503050405090304" pitchFamily="18" charset="0"/>
              </a:rPr>
              <a:t> and Archambeau</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2009</a:t>
            </a:r>
            <a:r>
              <a:rPr lang="en-US" altLang="zh-CN" sz="2600" dirty="0">
                <a:latin typeface="Times New Roman" panose="02020503050405090304" pitchFamily="18" charset="0"/>
                <a:cs typeface="Times New Roman" panose="02020503050405090304" pitchFamily="18" charset="0"/>
              </a:rPr>
              <a:t>) and stochastic or generative neural networks (</a:t>
            </a:r>
            <a:r>
              <a:rPr lang="en-US" altLang="zh-CN" sz="2600" dirty="0" err="1">
                <a:solidFill>
                  <a:srgbClr val="00FF00"/>
                </a:solidFill>
                <a:latin typeface="Times New Roman" panose="02020503050405090304" pitchFamily="18" charset="0"/>
                <a:cs typeface="Times New Roman" panose="02020503050405090304" pitchFamily="18" charset="0"/>
              </a:rPr>
              <a:t>Bengio</a:t>
            </a:r>
            <a:r>
              <a:rPr lang="en-US" altLang="zh-CN" sz="2600" dirty="0">
                <a:solidFill>
                  <a:srgbClr val="92D050"/>
                </a:solidFill>
                <a:latin typeface="Times New Roman" panose="02020503050405090304" pitchFamily="18" charset="0"/>
                <a:cs typeface="Times New Roman" panose="02020503050405090304" pitchFamily="18" charset="0"/>
              </a:rPr>
              <a:t> </a:t>
            </a:r>
            <a:r>
              <a:rPr lang="en-US" altLang="zh-CN" sz="2600" i="1" dirty="0">
                <a:solidFill>
                  <a:srgbClr val="00FF00"/>
                </a:solidFill>
                <a:latin typeface="Times New Roman" panose="02020503050405090304" pitchFamily="18" charset="0"/>
                <a:cs typeface="Times New Roman" panose="02020503050405090304" pitchFamily="18" charset="0"/>
              </a:rPr>
              <a:t>et al.</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2013b</a:t>
            </a:r>
            <a:r>
              <a:rPr lang="en-US" altLang="zh-CN" sz="2600" dirty="0">
                <a:latin typeface="Times New Roman" panose="02020503050405090304" pitchFamily="18" charset="0"/>
                <a:cs typeface="Times New Roman" panose="02020503050405090304" pitchFamily="18" charset="0"/>
              </a:rPr>
              <a:t>; </a:t>
            </a:r>
            <a:r>
              <a:rPr lang="en-US" altLang="zh-CN" sz="2600" dirty="0" err="1">
                <a:solidFill>
                  <a:srgbClr val="00FF00"/>
                </a:solidFill>
                <a:latin typeface="Times New Roman" panose="02020503050405090304" pitchFamily="18" charset="0"/>
                <a:cs typeface="Times New Roman" panose="02020503050405090304" pitchFamily="18" charset="0"/>
              </a:rPr>
              <a:t>Kingma</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2013</a:t>
            </a:r>
            <a:r>
              <a:rPr lang="en-US" altLang="zh-CN" sz="2600" dirty="0">
                <a:latin typeface="Times New Roman" panose="02020503050405090304" pitchFamily="18" charset="0"/>
                <a:cs typeface="Times New Roman" panose="02020503050405090304" pitchFamily="18" charset="0"/>
              </a:rPr>
              <a:t>; </a:t>
            </a:r>
            <a:r>
              <a:rPr lang="en-US" altLang="zh-CN" sz="2600" dirty="0" err="1">
                <a:solidFill>
                  <a:srgbClr val="00FF00"/>
                </a:solidFill>
                <a:latin typeface="Times New Roman" panose="02020503050405090304" pitchFamily="18" charset="0"/>
                <a:cs typeface="Times New Roman" panose="02020503050405090304" pitchFamily="18" charset="0"/>
              </a:rPr>
              <a:t>Kingma</a:t>
            </a:r>
            <a:r>
              <a:rPr lang="en-US" altLang="zh-CN" sz="2600" dirty="0">
                <a:solidFill>
                  <a:srgbClr val="00FF00"/>
                </a:solidFill>
                <a:latin typeface="Times New Roman" panose="02020503050405090304" pitchFamily="18" charset="0"/>
                <a:cs typeface="Times New Roman" panose="02020503050405090304" pitchFamily="18" charset="0"/>
              </a:rPr>
              <a:t> and Welling</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2014b</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a</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Rezende </a:t>
            </a:r>
            <a:r>
              <a:rPr lang="en-US" altLang="zh-CN" sz="2600" i="1" dirty="0">
                <a:solidFill>
                  <a:srgbClr val="00FF00"/>
                </a:solidFill>
                <a:latin typeface="Times New Roman" panose="02020503050405090304" pitchFamily="18" charset="0"/>
                <a:cs typeface="Times New Roman" panose="02020503050405090304" pitchFamily="18" charset="0"/>
              </a:rPr>
              <a:t>et al.</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2014</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Goodfellow</a:t>
            </a:r>
            <a:r>
              <a:rPr lang="en-US" altLang="zh-CN" sz="2600" dirty="0">
                <a:solidFill>
                  <a:srgbClr val="92D050"/>
                </a:solidFill>
                <a:latin typeface="Times New Roman" panose="02020503050405090304" pitchFamily="18" charset="0"/>
                <a:cs typeface="Times New Roman" panose="02020503050405090304" pitchFamily="18" charset="0"/>
              </a:rPr>
              <a:t> </a:t>
            </a:r>
            <a:r>
              <a:rPr lang="en-US" altLang="zh-CN" sz="2600" i="1" dirty="0">
                <a:solidFill>
                  <a:srgbClr val="00FF00"/>
                </a:solidFill>
                <a:latin typeface="Times New Roman" panose="02020503050405090304" pitchFamily="18" charset="0"/>
                <a:cs typeface="Times New Roman" panose="02020503050405090304" pitchFamily="18" charset="0"/>
              </a:rPr>
              <a:t>et al.</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2014c</a:t>
            </a:r>
            <a:r>
              <a:rPr lang="en-US" altLang="zh-CN" sz="2600" dirty="0">
                <a:latin typeface="Times New Roman" panose="02020503050405090304" pitchFamily="18" charset="0"/>
                <a:cs typeface="Times New Roman" panose="02020503050405090304" pitchFamily="18" charset="0"/>
              </a:rPr>
              <a:t>). Many networks, such as denoising autoencoders or networks regularized with dropout, are also naturally designed to take noise as an input without requiring any special </a:t>
            </a:r>
            <a:r>
              <a:rPr lang="en-US" altLang="zh-CN" sz="2600" dirty="0" err="1">
                <a:latin typeface="Times New Roman" panose="02020503050405090304" pitchFamily="18" charset="0"/>
                <a:cs typeface="Times New Roman" panose="02020503050405090304" pitchFamily="18" charset="0"/>
              </a:rPr>
              <a:t>reparametrization</a:t>
            </a:r>
            <a:r>
              <a:rPr lang="en-US" altLang="zh-CN" sz="2600" dirty="0">
                <a:latin typeface="Times New Roman" panose="02020503050405090304" pitchFamily="18" charset="0"/>
                <a:cs typeface="Times New Roman" panose="02020503050405090304" pitchFamily="18" charset="0"/>
              </a:rPr>
              <a:t> to make the noise independent from the model.</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When a model emits a discrete variable </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the </a:t>
            </a:r>
            <a:r>
              <a:rPr lang="en-US" altLang="zh-CN" sz="2600" dirty="0" err="1">
                <a:latin typeface="Times New Roman" panose="02020503050405090304" pitchFamily="18" charset="0"/>
                <a:cs typeface="Times New Roman" panose="02020503050405090304" pitchFamily="18" charset="0"/>
              </a:rPr>
              <a:t>reparametrization</a:t>
            </a:r>
            <a:r>
              <a:rPr lang="en-US" altLang="zh-CN" sz="2600" dirty="0">
                <a:latin typeface="Times New Roman" panose="02020503050405090304" pitchFamily="18" charset="0"/>
                <a:cs typeface="Times New Roman" panose="02020503050405090304" pitchFamily="18" charset="0"/>
              </a:rPr>
              <a:t> trick is not applicable. Suppose that the model takes inputs </a:t>
            </a:r>
            <a:r>
              <a:rPr lang="en-US" altLang="zh-CN" sz="2600" b="1" i="1" dirty="0">
                <a:latin typeface="Times New Roman" panose="02020503050405090304" pitchFamily="18" charset="0"/>
                <a:cs typeface="Times New Roman" panose="02020503050405090304" pitchFamily="18" charset="0"/>
              </a:rPr>
              <a:t>x</a:t>
            </a:r>
            <a:r>
              <a:rPr lang="en-US" altLang="zh-CN" sz="2600" dirty="0">
                <a:latin typeface="Times New Roman" panose="02020503050405090304" pitchFamily="18" charset="0"/>
                <a:cs typeface="Times New Roman" panose="02020503050405090304" pitchFamily="18" charset="0"/>
              </a:rPr>
              <a:t> and parameters </a:t>
            </a:r>
            <a:r>
              <a:rPr lang="en-US" altLang="zh-CN" sz="2600" b="1" i="1" dirty="0">
                <a:latin typeface="Times New Roman" panose="02020503050405090304" pitchFamily="18" charset="0"/>
                <a:cs typeface="Times New Roman" panose="02020503050405090304" pitchFamily="18" charset="0"/>
              </a:rPr>
              <a:t>θ</a:t>
            </a:r>
            <a:r>
              <a:rPr lang="en-US" altLang="zh-CN" sz="2600" dirty="0">
                <a:latin typeface="Times New Roman" panose="02020503050405090304" pitchFamily="18" charset="0"/>
                <a:cs typeface="Times New Roman" panose="02020503050405090304" pitchFamily="18" charset="0"/>
              </a:rPr>
              <a:t>, both encapsulated in the vector </a:t>
            </a:r>
            <a:r>
              <a:rPr lang="en-US" altLang="zh-CN" sz="2600" b="1" i="1" dirty="0">
                <a:latin typeface="Times New Roman" panose="02020503050405090304" pitchFamily="18" charset="0"/>
                <a:cs typeface="Times New Roman" panose="02020503050405090304" pitchFamily="18" charset="0"/>
              </a:rPr>
              <a:t>ω</a:t>
            </a:r>
            <a:r>
              <a:rPr lang="en-US" altLang="zh-CN" sz="2600" dirty="0">
                <a:latin typeface="Times New Roman" panose="02020503050405090304" pitchFamily="18" charset="0"/>
                <a:cs typeface="Times New Roman" panose="02020503050405090304" pitchFamily="18" charset="0"/>
              </a:rPr>
              <a:t>, and combines them with random noise </a:t>
            </a:r>
            <a:r>
              <a:rPr lang="en-US" altLang="zh-CN" sz="2600" b="1" i="1" dirty="0">
                <a:latin typeface="Times New Roman" panose="02020503050405090304" pitchFamily="18" charset="0"/>
                <a:cs typeface="Times New Roman" panose="02020503050405090304" pitchFamily="18" charset="0"/>
              </a:rPr>
              <a:t>z</a:t>
            </a:r>
            <a:r>
              <a:rPr lang="en-US" altLang="zh-CN" sz="2600" dirty="0">
                <a:latin typeface="Times New Roman" panose="02020503050405090304" pitchFamily="18" charset="0"/>
                <a:cs typeface="Times New Roman" panose="02020503050405090304" pitchFamily="18" charset="0"/>
              </a:rPr>
              <a:t> to produce </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a:t>
            </a:r>
          </a:p>
          <a:p>
            <a:pPr marL="0" lvl="0" indent="0" algn="just">
              <a:lnSpc>
                <a:spcPct val="125000"/>
              </a:lnSpc>
              <a:spcBef>
                <a:spcPts val="0"/>
              </a:spcBef>
              <a:buClr>
                <a:srgbClr val="FF0000"/>
              </a:buClr>
              <a:buNone/>
            </a:pPr>
            <a:r>
              <a:rPr lang="en-US" altLang="zh-CN" sz="2600" b="1" i="1" dirty="0">
                <a:latin typeface="Times New Roman" panose="02020503050405090304" pitchFamily="18" charset="0"/>
                <a:cs typeface="Times New Roman" panose="02020503050405090304" pitchFamily="18" charset="0"/>
              </a:rPr>
              <a:t>                                                          y </a:t>
            </a:r>
            <a:r>
              <a:rPr lang="en-US" altLang="zh-CN" sz="2600" dirty="0">
                <a:latin typeface="Times New Roman" panose="02020503050405090304" pitchFamily="18" charset="0"/>
                <a:cs typeface="Times New Roman" panose="02020503050405090304" pitchFamily="18" charset="0"/>
              </a:rPr>
              <a:t>= </a:t>
            </a:r>
            <a:r>
              <a:rPr lang="en-US" altLang="zh-CN" sz="2600" i="1" dirty="0">
                <a:latin typeface="Times New Roman" panose="02020503050405090304" pitchFamily="18" charset="0"/>
                <a:cs typeface="Times New Roman" panose="02020503050405090304" pitchFamily="18" charset="0"/>
              </a:rPr>
              <a:t>f</a:t>
            </a:r>
            <a:r>
              <a:rPr lang="en-US" altLang="zh-CN" sz="2600" b="1" dirty="0">
                <a:latin typeface="Times New Roman" panose="02020503050405090304" pitchFamily="18" charset="0"/>
                <a:cs typeface="Times New Roman" panose="02020503050405090304" pitchFamily="18" charset="0"/>
              </a:rPr>
              <a:t>(</a:t>
            </a:r>
            <a:r>
              <a:rPr lang="en-US" altLang="zh-CN" sz="2600" b="1" i="1" dirty="0">
                <a:latin typeface="Times New Roman" panose="02020503050405090304" pitchFamily="18" charset="0"/>
                <a:cs typeface="Times New Roman" panose="02020503050405090304" pitchFamily="18" charset="0"/>
              </a:rPr>
              <a:t>z; ω</a:t>
            </a:r>
            <a:r>
              <a:rPr lang="en-US" altLang="zh-CN" sz="2600" b="1" dirty="0">
                <a:latin typeface="Times New Roman" panose="02020503050405090304" pitchFamily="18" charset="0"/>
                <a:cs typeface="Times New Roman" panose="02020503050405090304" pitchFamily="18" charset="0"/>
              </a:rPr>
              <a:t>)</a:t>
            </a:r>
            <a:r>
              <a:rPr lang="en-US" altLang="zh-CN" sz="2600" dirty="0">
                <a:latin typeface="Times New Roman" panose="02020503050405090304" pitchFamily="18" charset="0"/>
                <a:cs typeface="Times New Roman" panose="02020503050405090304" pitchFamily="18" charset="0"/>
              </a:rPr>
              <a:t>.                                       (20.59) </a:t>
            </a:r>
          </a:p>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Because </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is discrete, </a:t>
            </a:r>
            <a:r>
              <a:rPr lang="en-US" altLang="zh-CN" sz="2600" i="1" dirty="0">
                <a:latin typeface="Times New Roman" panose="02020503050405090304" pitchFamily="18" charset="0"/>
                <a:cs typeface="Times New Roman" panose="02020503050405090304" pitchFamily="18" charset="0"/>
              </a:rPr>
              <a:t>f</a:t>
            </a:r>
            <a:r>
              <a:rPr lang="en-US" altLang="zh-CN" sz="2600" dirty="0">
                <a:latin typeface="Times New Roman" panose="02020503050405090304" pitchFamily="18" charset="0"/>
                <a:cs typeface="Times New Roman" panose="02020503050405090304" pitchFamily="18" charset="0"/>
              </a:rPr>
              <a:t> must be a step function. The derivatives of a step function are not useful at any point. Right at each step boundary, the derivatives are undefined, but that is a small problem. The large problem is that the derivatives are zero almost everywhere, on the regions between step boundaries. The derivatives of any cost function </a:t>
            </a:r>
            <a:r>
              <a:rPr lang="en-US" altLang="zh-CN" sz="2600" b="1" i="1" dirty="0">
                <a:latin typeface="Times New Roman" panose="02020503050405090304" pitchFamily="18" charset="0"/>
                <a:cs typeface="Times New Roman" panose="02020503050405090304" pitchFamily="18" charset="0"/>
              </a:rPr>
              <a:t>J</a:t>
            </a:r>
            <a:r>
              <a:rPr lang="en-US" altLang="zh-CN" sz="2600" dirty="0">
                <a:latin typeface="Times New Roman" panose="02020503050405090304" pitchFamily="18" charset="0"/>
                <a:cs typeface="Times New Roman" panose="02020503050405090304" pitchFamily="18" charset="0"/>
              </a:rPr>
              <a:t>(</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therefore do not give any information for how to update the model parameters </a:t>
            </a:r>
            <a:r>
              <a:rPr lang="en-US" altLang="zh-CN" sz="2600" b="1" i="1" dirty="0">
                <a:latin typeface="Times New Roman" panose="02020503050405090304" pitchFamily="18" charset="0"/>
                <a:cs typeface="Times New Roman" panose="02020503050405090304" pitchFamily="18" charset="0"/>
              </a:rPr>
              <a:t>θ</a:t>
            </a:r>
            <a:r>
              <a:rPr lang="en-US" altLang="zh-CN" sz="2600" dirty="0">
                <a:latin typeface="Times New Roman" panose="02020503050405090304" pitchFamily="18" charset="0"/>
                <a:cs typeface="Times New Roman" panose="02020503050405090304" pitchFamily="18" charset="0"/>
              </a:rPr>
              <a:t>.</a:t>
            </a:r>
          </a:p>
        </p:txBody>
      </p:sp>
      <p:sp>
        <p:nvSpPr>
          <p:cNvPr id="5" name="标题 1">
            <a:extLst>
              <a:ext uri="{FF2B5EF4-FFF2-40B4-BE49-F238E27FC236}">
                <a16:creationId xmlns:a16="http://schemas.microsoft.com/office/drawing/2014/main" id="{50AB4D86-E9E5-49D9-979A-1C30105D6A60}"/>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20.9.1 Back-Propagating through Discrete Stochastic Operations</a:t>
            </a:r>
            <a:endParaRPr lang="zh-CN" altLang="en-US" sz="32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        The REINFORCE algorithm (</a:t>
            </a:r>
            <a:r>
              <a:rPr lang="en-US" altLang="zh-CN" sz="2600" dirty="0" err="1">
                <a:latin typeface="Times New Roman" panose="02020503050405090304" pitchFamily="18" charset="0"/>
                <a:cs typeface="Times New Roman" panose="02020503050405090304" pitchFamily="18" charset="0"/>
              </a:rPr>
              <a:t>REward</a:t>
            </a:r>
            <a:r>
              <a:rPr lang="en-US" altLang="zh-CN" sz="2600" dirty="0">
                <a:latin typeface="Times New Roman" panose="02020503050405090304" pitchFamily="18" charset="0"/>
                <a:cs typeface="Times New Roman" panose="02020503050405090304" pitchFamily="18" charset="0"/>
              </a:rPr>
              <a:t> Increment = Non-negative Factor × Offset Reinforcement × Characteristic Eligibility) provides a framework defining a family of simple but powerful solutions (</a:t>
            </a:r>
            <a:r>
              <a:rPr lang="en-US" altLang="zh-CN" sz="2600" dirty="0">
                <a:solidFill>
                  <a:srgbClr val="00FF00"/>
                </a:solidFill>
                <a:latin typeface="Times New Roman" panose="02020503050405090304" pitchFamily="18" charset="0"/>
                <a:cs typeface="Times New Roman" panose="02020503050405090304" pitchFamily="18" charset="0"/>
              </a:rPr>
              <a:t>Williams</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1992</a:t>
            </a:r>
            <a:r>
              <a:rPr lang="en-US" altLang="zh-CN" sz="2600" dirty="0">
                <a:latin typeface="Times New Roman" panose="02020503050405090304" pitchFamily="18" charset="0"/>
                <a:cs typeface="Times New Roman" panose="02020503050405090304" pitchFamily="18" charset="0"/>
              </a:rPr>
              <a:t>). The core idea is that even though </a:t>
            </a:r>
            <a:r>
              <a:rPr lang="en-US" altLang="zh-CN" sz="2600" i="1" dirty="0">
                <a:latin typeface="Times New Roman" panose="02020503050405090304" pitchFamily="18" charset="0"/>
                <a:cs typeface="Times New Roman" panose="02020503050405090304" pitchFamily="18" charset="0"/>
              </a:rPr>
              <a:t>J</a:t>
            </a:r>
            <a:r>
              <a:rPr lang="en-US" altLang="zh-CN" sz="2600" dirty="0">
                <a:latin typeface="Times New Roman" panose="02020503050405090304" pitchFamily="18" charset="0"/>
                <a:cs typeface="Times New Roman" panose="02020503050405090304" pitchFamily="18" charset="0"/>
              </a:rPr>
              <a:t>(</a:t>
            </a:r>
            <a:r>
              <a:rPr lang="en-US" altLang="zh-CN" sz="2600" i="1" dirty="0">
                <a:latin typeface="Times New Roman" panose="02020503050405090304" pitchFamily="18" charset="0"/>
                <a:cs typeface="Times New Roman" panose="02020503050405090304" pitchFamily="18" charset="0"/>
              </a:rPr>
              <a:t>f</a:t>
            </a:r>
            <a:r>
              <a:rPr lang="en-US" altLang="zh-CN" sz="2600" dirty="0">
                <a:latin typeface="Times New Roman" panose="02020503050405090304" pitchFamily="18" charset="0"/>
                <a:cs typeface="Times New Roman" panose="02020503050405090304" pitchFamily="18" charset="0"/>
              </a:rPr>
              <a:t>(</a:t>
            </a:r>
            <a:r>
              <a:rPr lang="en-US" altLang="zh-CN" sz="2600" b="1" i="1" dirty="0" err="1">
                <a:latin typeface="Times New Roman" panose="02020503050405090304" pitchFamily="18" charset="0"/>
                <a:cs typeface="Times New Roman" panose="02020503050405090304" pitchFamily="18" charset="0"/>
              </a:rPr>
              <a:t>z</a:t>
            </a:r>
            <a:r>
              <a:rPr lang="en-US" altLang="zh-CN" sz="2600" dirty="0" err="1">
                <a:latin typeface="Times New Roman" panose="02020503050405090304" pitchFamily="18" charset="0"/>
                <a:cs typeface="Times New Roman" panose="02020503050405090304" pitchFamily="18" charset="0"/>
              </a:rPr>
              <a:t>;</a:t>
            </a:r>
            <a:r>
              <a:rPr lang="en-US" altLang="zh-CN" sz="2600" b="1" i="1" dirty="0" err="1">
                <a:latin typeface="Times New Roman" panose="02020503050405090304" pitchFamily="18" charset="0"/>
                <a:cs typeface="Times New Roman" panose="02020503050405090304" pitchFamily="18" charset="0"/>
              </a:rPr>
              <a:t>ω</a:t>
            </a:r>
            <a:r>
              <a:rPr lang="en-US" altLang="zh-CN" sz="2600" dirty="0">
                <a:latin typeface="Times New Roman" panose="02020503050405090304" pitchFamily="18" charset="0"/>
                <a:cs typeface="Times New Roman" panose="02020503050405090304" pitchFamily="18" charset="0"/>
              </a:rPr>
              <a:t>)) is a step function with useless derivatives, the expected cost </a:t>
            </a:r>
            <a:r>
              <a:rPr lang="en-US" altLang="zh-CN" sz="2600" dirty="0" err="1">
                <a:latin typeface="Times New Roman" panose="02020503050405090304" pitchFamily="18" charset="0"/>
                <a:cs typeface="Times New Roman" panose="02020503050405090304" pitchFamily="18" charset="0"/>
              </a:rPr>
              <a:t>E</a:t>
            </a:r>
            <a:r>
              <a:rPr lang="en-US" altLang="zh-CN" sz="2600" b="1" i="1" baseline="-25000" dirty="0" err="1">
                <a:latin typeface="Times New Roman" panose="02020503050405090304" pitchFamily="18" charset="0"/>
                <a:cs typeface="Times New Roman" panose="02020503050405090304" pitchFamily="18" charset="0"/>
              </a:rPr>
              <a:t>z∼p</a:t>
            </a:r>
            <a:r>
              <a:rPr lang="en-US" altLang="zh-CN" sz="2600" b="1" baseline="-25000" dirty="0">
                <a:latin typeface="Times New Roman" panose="02020503050405090304" pitchFamily="18" charset="0"/>
                <a:cs typeface="Times New Roman" panose="02020503050405090304" pitchFamily="18" charset="0"/>
              </a:rPr>
              <a:t>(</a:t>
            </a:r>
            <a:r>
              <a:rPr lang="en-US" altLang="zh-CN" sz="2600" b="1" i="1" baseline="-25000" dirty="0">
                <a:latin typeface="Times New Roman" panose="02020503050405090304" pitchFamily="18" charset="0"/>
                <a:cs typeface="Times New Roman" panose="02020503050405090304" pitchFamily="18" charset="0"/>
              </a:rPr>
              <a:t>z</a:t>
            </a:r>
            <a:r>
              <a:rPr lang="en-US" altLang="zh-CN" sz="2600" b="1" baseline="-25000" dirty="0">
                <a:latin typeface="Times New Roman" panose="02020503050405090304" pitchFamily="18" charset="0"/>
                <a:cs typeface="Times New Roman" panose="02020503050405090304" pitchFamily="18" charset="0"/>
              </a:rPr>
              <a:t>)</a:t>
            </a:r>
            <a:r>
              <a:rPr lang="en-US" altLang="zh-CN" sz="2600" i="1" dirty="0">
                <a:latin typeface="Times New Roman" panose="02020503050405090304" pitchFamily="18" charset="0"/>
                <a:cs typeface="Times New Roman" panose="02020503050405090304" pitchFamily="18" charset="0"/>
              </a:rPr>
              <a:t>J</a:t>
            </a:r>
            <a:r>
              <a:rPr lang="en-US" altLang="zh-CN" sz="2600" dirty="0">
                <a:latin typeface="Times New Roman" panose="02020503050405090304" pitchFamily="18" charset="0"/>
                <a:cs typeface="Times New Roman" panose="02020503050405090304" pitchFamily="18" charset="0"/>
              </a:rPr>
              <a:t> (</a:t>
            </a:r>
            <a:r>
              <a:rPr lang="en-US" altLang="zh-CN" sz="2600" i="1" dirty="0">
                <a:latin typeface="Times New Roman" panose="02020503050405090304" pitchFamily="18" charset="0"/>
                <a:cs typeface="Times New Roman" panose="02020503050405090304" pitchFamily="18" charset="0"/>
              </a:rPr>
              <a:t>f</a:t>
            </a:r>
            <a:r>
              <a:rPr lang="en-US" altLang="zh-CN" sz="2600" dirty="0">
                <a:latin typeface="Times New Roman" panose="02020503050405090304" pitchFamily="18" charset="0"/>
                <a:cs typeface="Times New Roman" panose="02020503050405090304" pitchFamily="18" charset="0"/>
              </a:rPr>
              <a:t>(</a:t>
            </a:r>
            <a:r>
              <a:rPr lang="en-US" altLang="zh-CN" sz="2600" b="1" i="1" dirty="0">
                <a:latin typeface="Times New Roman" panose="02020503050405090304" pitchFamily="18" charset="0"/>
                <a:cs typeface="Times New Roman" panose="02020503050405090304" pitchFamily="18" charset="0"/>
              </a:rPr>
              <a:t>z</a:t>
            </a:r>
            <a:r>
              <a:rPr lang="en-US" altLang="zh-CN" sz="2600" dirty="0">
                <a:latin typeface="Times New Roman" panose="02020503050405090304" pitchFamily="18" charset="0"/>
                <a:cs typeface="Times New Roman" panose="02020503050405090304" pitchFamily="18" charset="0"/>
              </a:rPr>
              <a:t>; </a:t>
            </a:r>
            <a:r>
              <a:rPr lang="en-US" altLang="zh-CN" sz="2600" b="1" i="1" dirty="0">
                <a:latin typeface="Times New Roman" panose="02020503050405090304" pitchFamily="18" charset="0"/>
                <a:cs typeface="Times New Roman" panose="02020503050405090304" pitchFamily="18" charset="0"/>
              </a:rPr>
              <a:t>ω</a:t>
            </a:r>
            <a:r>
              <a:rPr lang="en-US" altLang="zh-CN" sz="2600" dirty="0">
                <a:latin typeface="Times New Roman" panose="02020503050405090304" pitchFamily="18" charset="0"/>
                <a:cs typeface="Times New Roman" panose="02020503050405090304" pitchFamily="18" charset="0"/>
              </a:rPr>
              <a:t>)) is often a smooth function amenable to gradient descent. Although that expectation is typically not tractable when </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is high-dimensional (or is the result of the composition of many discrete stochastic decisions), it can be estimated without bias using a Monte Carlo average. The stochastic estimate of the gradient can be used with SGD or other stochastic gradient-based optimization techniques.</a:t>
            </a:r>
          </a:p>
        </p:txBody>
      </p:sp>
      <p:sp>
        <p:nvSpPr>
          <p:cNvPr id="7" name="标题 1">
            <a:extLst>
              <a:ext uri="{FF2B5EF4-FFF2-40B4-BE49-F238E27FC236}">
                <a16:creationId xmlns:a16="http://schemas.microsoft.com/office/drawing/2014/main" id="{3040D0A7-ED87-4514-B161-EDC9F7BCF604}"/>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20.9.1 Back-Propagating through Discrete Stochastic Operations</a:t>
            </a:r>
            <a:endParaRPr lang="zh-CN" altLang="en-US" sz="32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        The simplest version of REINFORCE can be derived by simply differentiating the expected cost:</a:t>
            </a:r>
          </a:p>
          <a:p>
            <a:pPr marL="0" lvl="0" indent="0" algn="just">
              <a:lnSpc>
                <a:spcPct val="125000"/>
              </a:lnSpc>
              <a:spcBef>
                <a:spcPts val="0"/>
              </a:spcBef>
              <a:buClr>
                <a:srgbClr val="FF0000"/>
              </a:buClr>
              <a:buNone/>
            </a:pPr>
            <a:endParaRPr lang="en-US" altLang="zh-CN"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endParaRPr lang="en-US" altLang="zh-CN"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endParaRPr lang="en-US" altLang="zh-CN"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endParaRPr lang="en-US" altLang="zh-CN"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endParaRPr lang="en-US" altLang="zh-CN"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endParaRPr lang="en-US" altLang="zh-CN"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	</a:t>
            </a:r>
          </a:p>
        </p:txBody>
      </p:sp>
      <p:pic>
        <p:nvPicPr>
          <p:cNvPr id="10" name="图片 9"/>
          <p:cNvPicPr>
            <a:picLocks noChangeAspect="1"/>
          </p:cNvPicPr>
          <p:nvPr/>
        </p:nvPicPr>
        <p:blipFill>
          <a:blip r:embed="rId3"/>
          <a:stretch>
            <a:fillRect/>
          </a:stretch>
        </p:blipFill>
        <p:spPr>
          <a:xfrm>
            <a:off x="2292949" y="2250910"/>
            <a:ext cx="8043481" cy="3563901"/>
          </a:xfrm>
          <a:prstGeom prst="rect">
            <a:avLst/>
          </a:prstGeom>
        </p:spPr>
      </p:pic>
      <p:sp>
        <p:nvSpPr>
          <p:cNvPr id="9" name="标题 1">
            <a:extLst>
              <a:ext uri="{FF2B5EF4-FFF2-40B4-BE49-F238E27FC236}">
                <a16:creationId xmlns:a16="http://schemas.microsoft.com/office/drawing/2014/main" id="{8AFA2BC8-7531-42F9-B4E7-8B99C684DFE9}"/>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20.9.1 Back-Propagating through Discrete Stochastic Operations</a:t>
            </a:r>
            <a:endParaRPr lang="zh-CN" altLang="en-US" sz="32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1C31B1-2148-457E-B58A-C565298362DF}"/>
              </a:ext>
            </a:extLst>
          </p:cNvPr>
          <p:cNvSpPr>
            <a:spLocks noGrp="1"/>
          </p:cNvSpPr>
          <p:nvPr>
            <p:ph type="title"/>
          </p:nvPr>
        </p:nvSpPr>
        <p:spPr/>
        <p:txBody>
          <a:bodyPr>
            <a:normAutofit fontScale="90000"/>
          </a:bodyPr>
          <a:lstStyle/>
          <a:p>
            <a:r>
              <a:rPr lang="en-US" altLang="zh-CN" dirty="0">
                <a:latin typeface="Times New Roman" panose="02020503050405090304" pitchFamily="18" charset="0"/>
                <a:cs typeface="Times New Roman" panose="02020503050405090304" pitchFamily="18" charset="0"/>
                <a:sym typeface="+mn-ea"/>
              </a:rPr>
              <a:t>20.9.1 Back-Propagating through Discrete Stochastic Operations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2174CF7-409F-4374-A479-BEC337047AEE}"/>
                  </a:ext>
                </a:extLst>
              </p:cNvPr>
              <p:cNvSpPr>
                <a:spLocks noGrp="1"/>
              </p:cNvSpPr>
              <p:nvPr>
                <p:ph idx="1"/>
              </p:nvPr>
            </p:nvSpPr>
            <p:spPr/>
            <p:txBody>
              <a:bodyPr/>
              <a:lstStyle/>
              <a:p>
                <a:r>
                  <a:rPr lang="en-US" altLang="zh-CN" dirty="0">
                    <a:latin typeface="Times New Roman" panose="02020503050405090304" pitchFamily="18" charset="0"/>
                    <a:cs typeface="Times New Roman" panose="02020503050405090304" pitchFamily="18" charset="0"/>
                  </a:rPr>
                  <a:t>Eq. </a:t>
                </a:r>
                <a:r>
                  <a:rPr lang="en-US" altLang="zh-CN" dirty="0">
                    <a:solidFill>
                      <a:srgbClr val="FF0000"/>
                    </a:solidFill>
                    <a:latin typeface="Times New Roman" panose="02020503050405090304" pitchFamily="18" charset="0"/>
                    <a:cs typeface="Times New Roman" panose="02020503050405090304" pitchFamily="18" charset="0"/>
                  </a:rPr>
                  <a:t>20.61</a:t>
                </a:r>
                <a:r>
                  <a:rPr lang="en-US" altLang="zh-CN" dirty="0">
                    <a:latin typeface="Times New Roman" panose="02020503050405090304" pitchFamily="18" charset="0"/>
                    <a:cs typeface="Times New Roman" panose="02020503050405090304" pitchFamily="18" charset="0"/>
                  </a:rPr>
                  <a:t> relies on the assumption that </a:t>
                </a:r>
                <a:r>
                  <a:rPr lang="en-US" altLang="zh-CN" b="1" i="1" dirty="0">
                    <a:latin typeface="Times New Roman" panose="02020503050405090304" pitchFamily="18" charset="0"/>
                    <a:cs typeface="Times New Roman" panose="02020503050405090304" pitchFamily="18" charset="0"/>
                  </a:rPr>
                  <a:t>J</a:t>
                </a:r>
                <a:r>
                  <a:rPr lang="en-US" altLang="zh-CN" dirty="0">
                    <a:latin typeface="Times New Roman" panose="02020503050405090304" pitchFamily="18" charset="0"/>
                    <a:cs typeface="Times New Roman" panose="02020503050405090304" pitchFamily="18" charset="0"/>
                  </a:rPr>
                  <a:t> does not reference </a:t>
                </a:r>
                <a:r>
                  <a:rPr lang="en-US" altLang="zh-CN"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directly. It is trivial to extend the approach to relax this assumption. Eq. </a:t>
                </a:r>
                <a:r>
                  <a:rPr lang="en-US" altLang="zh-CN" dirty="0">
                    <a:solidFill>
                      <a:srgbClr val="FF0000"/>
                    </a:solidFill>
                    <a:latin typeface="Times New Roman" panose="02020503050405090304" pitchFamily="18" charset="0"/>
                    <a:cs typeface="Times New Roman" panose="02020503050405090304" pitchFamily="18" charset="0"/>
                  </a:rPr>
                  <a:t>20.62</a:t>
                </a:r>
                <a:r>
                  <a:rPr lang="en-US" altLang="zh-CN" dirty="0">
                    <a:latin typeface="Times New Roman" panose="02020503050405090304" pitchFamily="18" charset="0"/>
                    <a:cs typeface="Times New Roman" panose="02020503050405090304" pitchFamily="18" charset="0"/>
                  </a:rPr>
                  <a:t> exploits the derivative rule for the logarithm, </a:t>
                </a:r>
                <a14:m>
                  <m:oMath xmlns:m="http://schemas.openxmlformats.org/officeDocument/2006/math">
                    <m:f>
                      <m:fPr>
                        <m:ctrlPr>
                          <a:rPr lang="en-US" altLang="zh-CN" sz="2800" i="1">
                            <a:latin typeface="Cambria Math" panose="02040503050406030204" pitchFamily="18" charset="0"/>
                            <a:cs typeface="Cambria Math" panose="02040503050406030204" pitchFamily="18" charset="0"/>
                          </a:rPr>
                        </m:ctrlPr>
                      </m:fPr>
                      <m:num>
                        <m:r>
                          <a:rPr lang="en-US" altLang="zh-CN" sz="2800">
                            <a:latin typeface="Cambria Math" panose="02040503050406030204" pitchFamily="18" charset="0"/>
                            <a:cs typeface="Times New Roman" panose="02020503050405090304" pitchFamily="18" charset="0"/>
                            <a:sym typeface="+mn-ea"/>
                          </a:rPr>
                          <m:t> </m:t>
                        </m:r>
                        <m:r>
                          <a:rPr lang="en-US" altLang="zh-CN" sz="2800">
                            <a:latin typeface="Cambria Math" panose="02040503050406030204" pitchFamily="18" charset="0"/>
                            <a:cs typeface="Times New Roman" panose="02020503050405090304" pitchFamily="18" charset="0"/>
                            <a:sym typeface="+mn-ea"/>
                          </a:rPr>
                          <m:t>𝜕</m:t>
                        </m:r>
                        <m:r>
                          <a:rPr lang="en-US" altLang="zh-CN" sz="2800">
                            <a:latin typeface="Cambria Math" panose="02040503050406030204" pitchFamily="18" charset="0"/>
                            <a:cs typeface="Times New Roman" panose="02020503050405090304" pitchFamily="18" charset="0"/>
                            <a:sym typeface="+mn-ea"/>
                          </a:rPr>
                          <m:t> </m:t>
                        </m:r>
                        <m:r>
                          <a:rPr lang="en-US" altLang="zh-CN" sz="2800">
                            <a:latin typeface="Cambria Math" panose="02040503050406030204" pitchFamily="18" charset="0"/>
                            <a:cs typeface="Times New Roman" panose="02020503050405090304" pitchFamily="18" charset="0"/>
                            <a:sym typeface="+mn-ea"/>
                          </a:rPr>
                          <m:t>𝑙𝑜𝑔</m:t>
                        </m:r>
                        <m:r>
                          <a:rPr lang="en-US" altLang="zh-CN" sz="2800">
                            <a:latin typeface="Cambria Math" panose="02040503050406030204" pitchFamily="18" charset="0"/>
                            <a:cs typeface="Times New Roman" panose="02020503050405090304" pitchFamily="18" charset="0"/>
                            <a:sym typeface="+mn-ea"/>
                          </a:rPr>
                          <m:t> </m:t>
                        </m:r>
                        <m:r>
                          <a:rPr lang="en-US" altLang="zh-CN" sz="2800" i="1">
                            <a:latin typeface="Cambria Math" panose="02040503050406030204" pitchFamily="18" charset="0"/>
                            <a:cs typeface="Times New Roman" panose="02020503050405090304" pitchFamily="18" charset="0"/>
                            <a:sym typeface="+mn-ea"/>
                          </a:rPr>
                          <m:t>𝑝</m:t>
                        </m:r>
                        <m:r>
                          <a:rPr lang="en-US" altLang="zh-CN" sz="2800">
                            <a:latin typeface="Cambria Math" panose="02040503050406030204" pitchFamily="18" charset="0"/>
                            <a:cs typeface="Times New Roman" panose="02020503050405090304" pitchFamily="18" charset="0"/>
                            <a:sym typeface="+mn-ea"/>
                          </a:rPr>
                          <m:t>(</m:t>
                        </m:r>
                        <m:r>
                          <a:rPr lang="en-US" altLang="zh-CN" sz="2800" b="1" i="1">
                            <a:latin typeface="Cambria Math" panose="02040503050406030204" pitchFamily="18" charset="0"/>
                            <a:cs typeface="Times New Roman" panose="02020503050405090304" pitchFamily="18" charset="0"/>
                            <a:sym typeface="+mn-ea"/>
                          </a:rPr>
                          <m:t>𝑦</m:t>
                        </m:r>
                        <m:r>
                          <a:rPr lang="en-US" altLang="zh-CN" sz="2800">
                            <a:latin typeface="Cambria Math" panose="02040503050406030204" pitchFamily="18" charset="0"/>
                            <a:cs typeface="Times New Roman" panose="02020503050405090304" pitchFamily="18" charset="0"/>
                            <a:sym typeface="+mn-ea"/>
                          </a:rPr>
                          <m:t>)</m:t>
                        </m:r>
                      </m:num>
                      <m:den>
                        <m:r>
                          <a:rPr lang="en-US" altLang="zh-CN" sz="2800">
                            <a:latin typeface="Cambria Math" panose="02040503050406030204" pitchFamily="18" charset="0"/>
                            <a:cs typeface="Times New Roman" panose="02020503050405090304" pitchFamily="18" charset="0"/>
                            <a:sym typeface="+mn-ea"/>
                          </a:rPr>
                          <m:t>𝜕</m:t>
                        </m:r>
                        <m:r>
                          <a:rPr lang="en-US" altLang="zh-CN" sz="2800" b="1" i="1">
                            <a:latin typeface="Cambria Math" panose="02040503050406030204" pitchFamily="18" charset="0"/>
                            <a:cs typeface="Times New Roman" panose="02020503050405090304" pitchFamily="18" charset="0"/>
                            <a:sym typeface="+mn-ea"/>
                          </a:rPr>
                          <m:t>𝜔</m:t>
                        </m:r>
                      </m:den>
                    </m:f>
                    <m:f>
                      <m:fPr>
                        <m:ctrlPr>
                          <a:rPr lang="en-US" altLang="zh-CN" sz="2800" i="1">
                            <a:latin typeface="Cambria Math" panose="02040503050406030204" pitchFamily="18" charset="0"/>
                            <a:cs typeface="Cambria Math" panose="02040503050406030204" pitchFamily="18" charset="0"/>
                          </a:rPr>
                        </m:ctrlPr>
                      </m:fPr>
                      <m:num>
                        <m:r>
                          <a:rPr lang="en-US" altLang="zh-CN" sz="2800" i="1">
                            <a:latin typeface="Cambria Math" panose="02040503050406030204" pitchFamily="18" charset="0"/>
                            <a:cs typeface="Cambria Math" panose="02040503050406030204" pitchFamily="18" charset="0"/>
                          </a:rPr>
                          <m:t>1</m:t>
                        </m:r>
                      </m:num>
                      <m:den>
                        <m:r>
                          <a:rPr lang="en-US" altLang="zh-CN" sz="2800" i="1">
                            <a:latin typeface="Cambria Math" panose="02040503050406030204" pitchFamily="18" charset="0"/>
                            <a:cs typeface="Times New Roman" panose="02020503050405090304" pitchFamily="18" charset="0"/>
                            <a:sym typeface="+mn-ea"/>
                          </a:rPr>
                          <m:t>𝑝</m:t>
                        </m:r>
                        <m:r>
                          <a:rPr lang="en-US" altLang="zh-CN" sz="2800">
                            <a:latin typeface="Cambria Math" panose="02040503050406030204" pitchFamily="18" charset="0"/>
                            <a:cs typeface="Times New Roman" panose="02020503050405090304" pitchFamily="18" charset="0"/>
                            <a:sym typeface="+mn-ea"/>
                          </a:rPr>
                          <m:t>(</m:t>
                        </m:r>
                        <m:r>
                          <a:rPr lang="en-US" altLang="zh-CN" sz="2800" b="1" i="1">
                            <a:latin typeface="Cambria Math" panose="02040503050406030204" pitchFamily="18" charset="0"/>
                            <a:cs typeface="Times New Roman" panose="02020503050405090304" pitchFamily="18" charset="0"/>
                            <a:sym typeface="+mn-ea"/>
                          </a:rPr>
                          <m:t>𝑦</m:t>
                        </m:r>
                        <m:r>
                          <a:rPr lang="en-US" altLang="zh-CN" sz="2800">
                            <a:latin typeface="Cambria Math" panose="02040503050406030204" pitchFamily="18" charset="0"/>
                            <a:cs typeface="Times New Roman" panose="02020503050405090304" pitchFamily="18" charset="0"/>
                            <a:sym typeface="+mn-ea"/>
                          </a:rPr>
                          <m:t>)</m:t>
                        </m:r>
                      </m:den>
                    </m:f>
                    <m:f>
                      <m:fPr>
                        <m:ctrlPr>
                          <a:rPr lang="en-US" altLang="zh-CN" sz="2800" i="1">
                            <a:latin typeface="Cambria Math" panose="02040503050406030204" pitchFamily="18" charset="0"/>
                            <a:cs typeface="Cambria Math" panose="02040503050406030204" pitchFamily="18" charset="0"/>
                          </a:rPr>
                        </m:ctrlPr>
                      </m:fPr>
                      <m:num>
                        <m:r>
                          <a:rPr lang="en-US" altLang="zh-CN" sz="2800">
                            <a:latin typeface="Cambria Math" panose="02040503050406030204" pitchFamily="18" charset="0"/>
                            <a:cs typeface="Times New Roman" panose="02020503050405090304" pitchFamily="18" charset="0"/>
                            <a:sym typeface="+mn-ea"/>
                          </a:rPr>
                          <m:t>𝜕</m:t>
                        </m:r>
                        <m:r>
                          <a:rPr lang="en-US" altLang="zh-CN" sz="2800" i="1">
                            <a:latin typeface="Cambria Math" panose="02040503050406030204" pitchFamily="18" charset="0"/>
                            <a:cs typeface="Times New Roman" panose="02020503050405090304" pitchFamily="18" charset="0"/>
                            <a:sym typeface="+mn-ea"/>
                          </a:rPr>
                          <m:t>𝑝</m:t>
                        </m:r>
                        <m:r>
                          <a:rPr lang="en-US" altLang="zh-CN" sz="2800">
                            <a:latin typeface="Cambria Math" panose="02040503050406030204" pitchFamily="18" charset="0"/>
                            <a:cs typeface="Times New Roman" panose="02020503050405090304" pitchFamily="18" charset="0"/>
                            <a:sym typeface="+mn-ea"/>
                          </a:rPr>
                          <m:t>(</m:t>
                        </m:r>
                        <m:r>
                          <a:rPr lang="en-US" altLang="zh-CN" sz="2800" b="1" i="1">
                            <a:latin typeface="Cambria Math" panose="02040503050406030204" pitchFamily="18" charset="0"/>
                            <a:cs typeface="Times New Roman" panose="02020503050405090304" pitchFamily="18" charset="0"/>
                            <a:sym typeface="+mn-ea"/>
                          </a:rPr>
                          <m:t>𝑦</m:t>
                        </m:r>
                        <m:r>
                          <a:rPr lang="en-US" altLang="zh-CN" sz="2800">
                            <a:latin typeface="Cambria Math" panose="02040503050406030204" pitchFamily="18" charset="0"/>
                            <a:cs typeface="Times New Roman" panose="02020503050405090304" pitchFamily="18" charset="0"/>
                            <a:sym typeface="+mn-ea"/>
                          </a:rPr>
                          <m:t>)</m:t>
                        </m:r>
                      </m:num>
                      <m:den>
                        <m:r>
                          <a:rPr lang="en-US" altLang="zh-CN" sz="2800">
                            <a:latin typeface="Cambria Math" panose="02040503050406030204" pitchFamily="18" charset="0"/>
                            <a:cs typeface="Times New Roman" panose="02020503050405090304" pitchFamily="18" charset="0"/>
                            <a:sym typeface="+mn-ea"/>
                          </a:rPr>
                          <m:t>𝜕</m:t>
                        </m:r>
                        <m:r>
                          <a:rPr lang="en-US" altLang="zh-CN" sz="2800" b="1" i="1">
                            <a:latin typeface="Cambria Math" panose="02040503050406030204" pitchFamily="18" charset="0"/>
                            <a:cs typeface="Times New Roman" panose="02020503050405090304" pitchFamily="18" charset="0"/>
                            <a:sym typeface="+mn-ea"/>
                          </a:rPr>
                          <m:t>𝜔</m:t>
                        </m:r>
                      </m:den>
                    </m:f>
                  </m:oMath>
                </a14:m>
                <a:r>
                  <a:rPr lang="en-US" altLang="zh-CN" dirty="0">
                    <a:latin typeface="Times New Roman" panose="02020503050405090304" pitchFamily="18" charset="0"/>
                    <a:cs typeface="Times New Roman" panose="02020503050405090304" pitchFamily="18" charset="0"/>
                  </a:rPr>
                  <a:t>. Eq.</a:t>
                </a:r>
                <a:r>
                  <a:rPr lang="en-US" altLang="zh-CN" dirty="0">
                    <a:solidFill>
                      <a:srgbClr val="FF0000"/>
                    </a:solidFill>
                    <a:latin typeface="Times New Roman" panose="02020503050405090304" pitchFamily="18" charset="0"/>
                    <a:cs typeface="Times New Roman" panose="02020503050405090304" pitchFamily="18" charset="0"/>
                  </a:rPr>
                  <a:t> 20.63</a:t>
                </a:r>
                <a:r>
                  <a:rPr lang="en-US" altLang="zh-CN" dirty="0">
                    <a:latin typeface="Times New Roman" panose="02020503050405090304" pitchFamily="18" charset="0"/>
                    <a:cs typeface="Times New Roman" panose="02020503050405090304" pitchFamily="18" charset="0"/>
                  </a:rPr>
                  <a:t> gives an unbiased Monte Carlo estimator of the gradient.</a:t>
                </a:r>
              </a:p>
              <a:p>
                <a:r>
                  <a:rPr lang="en-US" altLang="zh-CN" dirty="0">
                    <a:latin typeface="Times New Roman" panose="02020503050405090304" pitchFamily="18" charset="0"/>
                    <a:cs typeface="Times New Roman" panose="02020503050405090304" pitchFamily="18" charset="0"/>
                    <a:sym typeface="+mn-ea"/>
                  </a:rPr>
                  <a:t>        Anywhere we write </a:t>
                </a:r>
                <a:r>
                  <a:rPr lang="en-US" altLang="zh-CN" i="1" dirty="0">
                    <a:latin typeface="Times New Roman" panose="02020503050405090304" pitchFamily="18" charset="0"/>
                    <a:cs typeface="Times New Roman" panose="02020503050405090304" pitchFamily="18" charset="0"/>
                    <a:sym typeface="+mn-ea"/>
                  </a:rPr>
                  <a:t>p</a:t>
                </a:r>
                <a:r>
                  <a:rPr lang="en-US" altLang="zh-CN" dirty="0">
                    <a:latin typeface="Times New Roman" panose="02020503050405090304" pitchFamily="18" charset="0"/>
                    <a:cs typeface="Times New Roman" panose="02020503050405090304" pitchFamily="18" charset="0"/>
                    <a:sym typeface="+mn-ea"/>
                  </a:rPr>
                  <a:t>(</a:t>
                </a:r>
                <a:r>
                  <a:rPr lang="en-US" altLang="zh-CN" b="1" i="1" dirty="0">
                    <a:latin typeface="Times New Roman" panose="02020503050405090304" pitchFamily="18" charset="0"/>
                    <a:cs typeface="Times New Roman" panose="02020503050405090304" pitchFamily="18" charset="0"/>
                    <a:sym typeface="+mn-ea"/>
                  </a:rPr>
                  <a:t>y</a:t>
                </a:r>
                <a:r>
                  <a:rPr lang="en-US" altLang="zh-CN" dirty="0">
                    <a:latin typeface="Times New Roman" panose="02020503050405090304" pitchFamily="18" charset="0"/>
                    <a:cs typeface="Times New Roman" panose="02020503050405090304" pitchFamily="18" charset="0"/>
                    <a:sym typeface="+mn-ea"/>
                  </a:rPr>
                  <a:t>) in this section, one could equally write</a:t>
                </a:r>
                <a:r>
                  <a:rPr lang="en-US" altLang="zh-CN" i="1" dirty="0">
                    <a:latin typeface="Times New Roman" panose="02020503050405090304" pitchFamily="18" charset="0"/>
                    <a:cs typeface="Times New Roman" panose="02020503050405090304" pitchFamily="18" charset="0"/>
                    <a:sym typeface="+mn-ea"/>
                  </a:rPr>
                  <a:t> p</a:t>
                </a:r>
                <a:r>
                  <a:rPr lang="en-US" altLang="zh-CN" dirty="0">
                    <a:latin typeface="Times New Roman" panose="02020503050405090304" pitchFamily="18" charset="0"/>
                    <a:cs typeface="Times New Roman" panose="02020503050405090304" pitchFamily="18" charset="0"/>
                    <a:sym typeface="+mn-ea"/>
                  </a:rPr>
                  <a:t>(</a:t>
                </a:r>
                <a:r>
                  <a:rPr lang="en-US" altLang="zh-CN" b="1" i="1" dirty="0">
                    <a:latin typeface="Times New Roman" panose="02020503050405090304" pitchFamily="18" charset="0"/>
                    <a:cs typeface="Times New Roman" panose="02020503050405090304" pitchFamily="18" charset="0"/>
                    <a:sym typeface="+mn-ea"/>
                  </a:rPr>
                  <a:t>y</a:t>
                </a:r>
                <a:r>
                  <a:rPr lang="en-US" altLang="zh-CN" dirty="0">
                    <a:latin typeface="Times New Roman" panose="02020503050405090304" pitchFamily="18" charset="0"/>
                    <a:cs typeface="Times New Roman" panose="02020503050405090304" pitchFamily="18" charset="0"/>
                    <a:sym typeface="+mn-ea"/>
                  </a:rPr>
                  <a:t> | </a:t>
                </a:r>
                <a:r>
                  <a:rPr lang="en-US" altLang="zh-CN" b="1" i="1" dirty="0">
                    <a:latin typeface="Times New Roman" panose="02020503050405090304" pitchFamily="18" charset="0"/>
                    <a:cs typeface="Times New Roman" panose="02020503050405090304" pitchFamily="18" charset="0"/>
                    <a:sym typeface="+mn-ea"/>
                  </a:rPr>
                  <a:t>x</a:t>
                </a:r>
                <a:r>
                  <a:rPr lang="en-US" altLang="zh-CN" dirty="0">
                    <a:latin typeface="Times New Roman" panose="02020503050405090304" pitchFamily="18" charset="0"/>
                    <a:cs typeface="Times New Roman" panose="02020503050405090304" pitchFamily="18" charset="0"/>
                    <a:sym typeface="+mn-ea"/>
                  </a:rPr>
                  <a:t>). This is because </a:t>
                </a:r>
                <a:r>
                  <a:rPr lang="en-US" altLang="zh-CN" i="1" dirty="0">
                    <a:latin typeface="Times New Roman" panose="02020503050405090304" pitchFamily="18" charset="0"/>
                    <a:cs typeface="Times New Roman" panose="02020503050405090304" pitchFamily="18" charset="0"/>
                    <a:sym typeface="+mn-ea"/>
                  </a:rPr>
                  <a:t>p</a:t>
                </a:r>
                <a:r>
                  <a:rPr lang="en-US" altLang="zh-CN" dirty="0">
                    <a:latin typeface="Times New Roman" panose="02020503050405090304" pitchFamily="18" charset="0"/>
                    <a:cs typeface="Times New Roman" panose="02020503050405090304" pitchFamily="18" charset="0"/>
                    <a:sym typeface="+mn-ea"/>
                  </a:rPr>
                  <a:t>(</a:t>
                </a:r>
                <a:r>
                  <a:rPr lang="en-US" altLang="zh-CN" b="1" i="1" dirty="0">
                    <a:latin typeface="Times New Roman" panose="02020503050405090304" pitchFamily="18" charset="0"/>
                    <a:cs typeface="Times New Roman" panose="02020503050405090304" pitchFamily="18" charset="0"/>
                    <a:sym typeface="+mn-ea"/>
                  </a:rPr>
                  <a:t>y</a:t>
                </a:r>
                <a:r>
                  <a:rPr lang="en-US" altLang="zh-CN" dirty="0">
                    <a:latin typeface="Times New Roman" panose="02020503050405090304" pitchFamily="18" charset="0"/>
                    <a:cs typeface="Times New Roman" panose="02020503050405090304" pitchFamily="18" charset="0"/>
                    <a:sym typeface="+mn-ea"/>
                  </a:rPr>
                  <a:t>) is parametrized by </a:t>
                </a:r>
                <a:r>
                  <a:rPr lang="en-US" altLang="zh-CN" b="1" i="1" dirty="0">
                    <a:latin typeface="Times New Roman" panose="02020503050405090304" pitchFamily="18" charset="0"/>
                    <a:cs typeface="Times New Roman" panose="02020503050405090304" pitchFamily="18" charset="0"/>
                    <a:sym typeface="+mn-ea"/>
                  </a:rPr>
                  <a:t>ω</a:t>
                </a:r>
                <a:r>
                  <a:rPr lang="en-US" altLang="zh-CN" dirty="0">
                    <a:latin typeface="Times New Roman" panose="02020503050405090304" pitchFamily="18" charset="0"/>
                    <a:cs typeface="Times New Roman" panose="02020503050405090304" pitchFamily="18" charset="0"/>
                    <a:sym typeface="+mn-ea"/>
                  </a:rPr>
                  <a:t>, and </a:t>
                </a:r>
                <a:r>
                  <a:rPr lang="en-US" altLang="zh-CN" b="1" i="1" dirty="0">
                    <a:latin typeface="Times New Roman" panose="02020503050405090304" pitchFamily="18" charset="0"/>
                    <a:cs typeface="Times New Roman" panose="02020503050405090304" pitchFamily="18" charset="0"/>
                    <a:sym typeface="+mn-ea"/>
                  </a:rPr>
                  <a:t>ω</a:t>
                </a:r>
                <a:r>
                  <a:rPr lang="en-US" altLang="zh-CN" dirty="0">
                    <a:latin typeface="Times New Roman" panose="02020503050405090304" pitchFamily="18" charset="0"/>
                    <a:cs typeface="Times New Roman" panose="02020503050405090304" pitchFamily="18" charset="0"/>
                    <a:sym typeface="+mn-ea"/>
                  </a:rPr>
                  <a:t> contains both </a:t>
                </a:r>
                <a:r>
                  <a:rPr lang="en-US" altLang="zh-CN" b="1" i="1" dirty="0">
                    <a:latin typeface="Times New Roman" panose="02020503050405090304" pitchFamily="18" charset="0"/>
                    <a:cs typeface="Times New Roman" panose="02020503050405090304" pitchFamily="18" charset="0"/>
                    <a:sym typeface="+mn-ea"/>
                  </a:rPr>
                  <a:t>θ</a:t>
                </a:r>
                <a:r>
                  <a:rPr lang="en-US" altLang="zh-CN" b="1" dirty="0">
                    <a:latin typeface="Times New Roman" panose="02020503050405090304" pitchFamily="18" charset="0"/>
                    <a:cs typeface="Times New Roman" panose="02020503050405090304" pitchFamily="18" charset="0"/>
                    <a:sym typeface="+mn-ea"/>
                  </a:rPr>
                  <a:t> </a:t>
                </a:r>
                <a:r>
                  <a:rPr lang="en-US" altLang="zh-CN" dirty="0">
                    <a:latin typeface="Times New Roman" panose="02020503050405090304" pitchFamily="18" charset="0"/>
                    <a:cs typeface="Times New Roman" panose="02020503050405090304" pitchFamily="18" charset="0"/>
                    <a:sym typeface="+mn-ea"/>
                  </a:rPr>
                  <a:t>and </a:t>
                </a:r>
                <a:r>
                  <a:rPr lang="en-US" altLang="zh-CN" b="1" i="1" dirty="0">
                    <a:latin typeface="Times New Roman" panose="02020503050405090304" pitchFamily="18" charset="0"/>
                    <a:cs typeface="Times New Roman" panose="02020503050405090304" pitchFamily="18" charset="0"/>
                    <a:sym typeface="+mn-ea"/>
                  </a:rPr>
                  <a:t>x</a:t>
                </a:r>
                <a:r>
                  <a:rPr lang="en-US" altLang="zh-CN" dirty="0">
                    <a:latin typeface="Times New Roman" panose="02020503050405090304" pitchFamily="18" charset="0"/>
                    <a:cs typeface="Times New Roman" panose="02020503050405090304" pitchFamily="18" charset="0"/>
                    <a:sym typeface="+mn-ea"/>
                  </a:rPr>
                  <a:t>, if </a:t>
                </a:r>
                <a:r>
                  <a:rPr lang="en-US" altLang="zh-CN" b="1" i="1" dirty="0">
                    <a:latin typeface="Times New Roman" panose="02020503050405090304" pitchFamily="18" charset="0"/>
                    <a:cs typeface="Times New Roman" panose="02020503050405090304" pitchFamily="18" charset="0"/>
                    <a:sym typeface="+mn-ea"/>
                  </a:rPr>
                  <a:t>x</a:t>
                </a:r>
                <a:r>
                  <a:rPr lang="en-US" altLang="zh-CN" i="1" dirty="0">
                    <a:latin typeface="Times New Roman" panose="02020503050405090304" pitchFamily="18" charset="0"/>
                    <a:cs typeface="Times New Roman" panose="02020503050405090304" pitchFamily="18" charset="0"/>
                    <a:sym typeface="+mn-ea"/>
                  </a:rPr>
                  <a:t> </a:t>
                </a:r>
                <a:r>
                  <a:rPr lang="en-US" altLang="zh-CN" dirty="0">
                    <a:latin typeface="Times New Roman" panose="02020503050405090304" pitchFamily="18" charset="0"/>
                    <a:cs typeface="Times New Roman" panose="02020503050405090304" pitchFamily="18" charset="0"/>
                    <a:sym typeface="+mn-ea"/>
                  </a:rPr>
                  <a:t>is present.</a:t>
                </a:r>
                <a:endParaRPr lang="en-US" altLang="zh-CN" dirty="0">
                  <a:latin typeface="Times New Roman" panose="02020503050405090304" pitchFamily="18" charset="0"/>
                  <a:cs typeface="Times New Roman" panose="02020503050405090304" pitchFamily="18" charset="0"/>
                </a:endParaRPr>
              </a:p>
            </p:txBody>
          </p:sp>
        </mc:Choice>
        <mc:Fallback xmlns="">
          <p:sp>
            <p:nvSpPr>
              <p:cNvPr id="3" name="内容占位符 2">
                <a:extLst>
                  <a:ext uri="{FF2B5EF4-FFF2-40B4-BE49-F238E27FC236}">
                    <a16:creationId xmlns:a16="http://schemas.microsoft.com/office/drawing/2014/main" id="{32174CF7-409F-4374-A479-BEC337047AEE}"/>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D522FA22-B558-417E-B0C5-A2A65801417B}"/>
              </a:ext>
            </a:extLst>
          </p:cNvPr>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6748931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cs typeface="Times New Roman" panose="02020503050405090304" pitchFamily="18" charset="0"/>
              </a:rPr>
              <a:t>        </a:t>
            </a:r>
            <a:r>
              <a:rPr lang="en-US" altLang="zh-CN" sz="2600" dirty="0">
                <a:latin typeface="Times New Roman" panose="02020503050405090304" pitchFamily="18" charset="0"/>
                <a:cs typeface="Times New Roman" panose="02020503050405090304" pitchFamily="18" charset="0"/>
              </a:rPr>
              <a:t>One issue with the above simple REINFORCE estimator is that it has a very high variance, so that many samples of </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need to be drawn to obtain a good estimator of the gradient, or equivalently, if only one sample is drawn, SGD will converge very slowly and will require a smaller learning rate. It is possible to considerably reduce the variance of that estimator by using </a:t>
            </a:r>
            <a:r>
              <a:rPr lang="en-US" altLang="zh-CN" sz="2600" i="1" dirty="0">
                <a:latin typeface="Times New Roman" panose="02020503050405090304" pitchFamily="18" charset="0"/>
                <a:cs typeface="Times New Roman" panose="02020503050405090304" pitchFamily="18" charset="0"/>
              </a:rPr>
              <a:t>variance reduction</a:t>
            </a:r>
            <a:r>
              <a:rPr lang="en-US" altLang="zh-CN" sz="2600" dirty="0">
                <a:latin typeface="Times New Roman" panose="02020503050405090304" pitchFamily="18" charset="0"/>
                <a:cs typeface="Times New Roman" panose="02020503050405090304" pitchFamily="18" charset="0"/>
              </a:rPr>
              <a:t> methods (</a:t>
            </a:r>
            <a:r>
              <a:rPr lang="en-US" altLang="zh-CN" sz="2600" dirty="0">
                <a:solidFill>
                  <a:srgbClr val="00FF00"/>
                </a:solidFill>
                <a:latin typeface="Times New Roman" panose="02020503050405090304" pitchFamily="18" charset="0"/>
                <a:cs typeface="Times New Roman" panose="02020503050405090304" pitchFamily="18" charset="0"/>
              </a:rPr>
              <a:t>Wilson</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1984</a:t>
            </a:r>
            <a:r>
              <a:rPr lang="en-US" altLang="zh-CN" sz="2600" dirty="0">
                <a:latin typeface="Times New Roman" panose="02020503050405090304" pitchFamily="18" charset="0"/>
                <a:cs typeface="Times New Roman" panose="02020503050405090304" pitchFamily="18" charset="0"/>
              </a:rPr>
              <a:t>; </a:t>
            </a:r>
            <a:r>
              <a:rPr lang="en-US" altLang="zh-CN" sz="2600" dirty="0" err="1">
                <a:solidFill>
                  <a:srgbClr val="00FF00"/>
                </a:solidFill>
                <a:latin typeface="Times New Roman" panose="02020503050405090304" pitchFamily="18" charset="0"/>
                <a:cs typeface="Times New Roman" panose="02020503050405090304" pitchFamily="18" charset="0"/>
              </a:rPr>
              <a:t>L’Ecuyer</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1994</a:t>
            </a:r>
            <a:r>
              <a:rPr lang="en-US" altLang="zh-CN" sz="2600" dirty="0">
                <a:latin typeface="Times New Roman" panose="02020503050405090304" pitchFamily="18" charset="0"/>
                <a:cs typeface="Times New Roman" panose="02020503050405090304" pitchFamily="18" charset="0"/>
              </a:rPr>
              <a:t>). The idea is to modify the estimator so that its expected value remains unchanged but its variance get reduced. In the context of REINFORCE, the proposed variance reduction methods involve the computation of a </a:t>
            </a:r>
            <a:r>
              <a:rPr lang="en-US" altLang="zh-CN" sz="2600" i="1" dirty="0">
                <a:latin typeface="Times New Roman" panose="02020503050405090304" pitchFamily="18" charset="0"/>
                <a:cs typeface="Times New Roman" panose="02020503050405090304" pitchFamily="18" charset="0"/>
              </a:rPr>
              <a:t>baseline</a:t>
            </a:r>
            <a:r>
              <a:rPr lang="en-US" altLang="zh-CN" sz="2600" dirty="0">
                <a:latin typeface="Times New Roman" panose="02020503050405090304" pitchFamily="18" charset="0"/>
                <a:cs typeface="Times New Roman" panose="02020503050405090304" pitchFamily="18" charset="0"/>
              </a:rPr>
              <a:t> that is used to offset </a:t>
            </a:r>
            <a:r>
              <a:rPr lang="en-US" altLang="zh-CN" sz="2600" b="1" i="1" dirty="0">
                <a:latin typeface="Times New Roman" panose="02020503050405090304" pitchFamily="18" charset="0"/>
                <a:cs typeface="Times New Roman" panose="02020503050405090304" pitchFamily="18" charset="0"/>
              </a:rPr>
              <a:t>J</a:t>
            </a:r>
            <a:r>
              <a:rPr lang="en-US" altLang="zh-CN" sz="2600" dirty="0">
                <a:latin typeface="Times New Roman" panose="02020503050405090304" pitchFamily="18" charset="0"/>
                <a:cs typeface="Times New Roman" panose="02020503050405090304" pitchFamily="18" charset="0"/>
              </a:rPr>
              <a:t>(</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a:t>
            </a:r>
          </a:p>
        </p:txBody>
      </p:sp>
      <p:sp>
        <p:nvSpPr>
          <p:cNvPr id="7" name="标题 1">
            <a:extLst>
              <a:ext uri="{FF2B5EF4-FFF2-40B4-BE49-F238E27FC236}">
                <a16:creationId xmlns:a16="http://schemas.microsoft.com/office/drawing/2014/main" id="{7FA42CE1-2A39-4035-865E-96390CA4ED43}"/>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20.9.1 Back-Propagating through Discrete Stochastic Operations</a:t>
            </a:r>
            <a:endParaRPr lang="zh-CN" altLang="en-US" sz="32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Note that any offset </a:t>
            </a:r>
            <a:r>
              <a:rPr lang="en-US" altLang="zh-CN" sz="2600" i="1" dirty="0">
                <a:latin typeface="Times New Roman" panose="02020503050405090304" pitchFamily="18" charset="0"/>
                <a:cs typeface="Times New Roman" panose="02020503050405090304" pitchFamily="18" charset="0"/>
              </a:rPr>
              <a:t>b</a:t>
            </a:r>
            <a:r>
              <a:rPr lang="en-US" altLang="zh-CN" sz="2600" dirty="0">
                <a:latin typeface="Times New Roman" panose="02020503050405090304" pitchFamily="18" charset="0"/>
                <a:cs typeface="Times New Roman" panose="02020503050405090304" pitchFamily="18" charset="0"/>
              </a:rPr>
              <a:t>(</a:t>
            </a:r>
            <a:r>
              <a:rPr lang="en-US" altLang="zh-CN" sz="2600" b="1" i="1" dirty="0">
                <a:latin typeface="Times New Roman" panose="02020503050405090304" pitchFamily="18" charset="0"/>
                <a:cs typeface="Times New Roman" panose="02020503050405090304" pitchFamily="18" charset="0"/>
              </a:rPr>
              <a:t>ω</a:t>
            </a:r>
            <a:r>
              <a:rPr lang="en-US" altLang="zh-CN" sz="2600" dirty="0">
                <a:latin typeface="Times New Roman" panose="02020503050405090304" pitchFamily="18" charset="0"/>
                <a:cs typeface="Times New Roman" panose="02020503050405090304" pitchFamily="18" charset="0"/>
              </a:rPr>
              <a:t>) that does not depend on </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would not change the expectation of the estimated gradient because</a:t>
            </a:r>
          </a:p>
          <a:p>
            <a:pPr marL="0" lvl="0" indent="0" algn="just">
              <a:lnSpc>
                <a:spcPct val="125000"/>
              </a:lnSpc>
              <a:spcBef>
                <a:spcPts val="0"/>
              </a:spcBef>
              <a:buClr>
                <a:srgbClr val="FF0000"/>
              </a:buClr>
              <a:buNone/>
            </a:pPr>
            <a:endParaRPr lang="en-US" altLang="zh-CN" sz="2600"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endParaRPr lang="en-US" altLang="zh-CN" sz="2600"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endParaRPr lang="en-US" altLang="zh-CN" sz="2600"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endParaRPr lang="en-US" altLang="zh-CN" sz="2600"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endParaRPr lang="en-US" altLang="zh-CN" sz="2600"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which means that</a:t>
            </a:r>
          </a:p>
          <a:p>
            <a:pPr marL="0" lvl="0" indent="0" algn="just">
              <a:lnSpc>
                <a:spcPct val="125000"/>
              </a:lnSpc>
              <a:spcBef>
                <a:spcPts val="0"/>
              </a:spcBef>
              <a:buClr>
                <a:srgbClr val="FF0000"/>
              </a:buClr>
              <a:buNone/>
            </a:pPr>
            <a:endParaRPr lang="en-US" altLang="zh-CN" sz="2600"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endParaRPr lang="en-US" altLang="zh-CN" sz="2600" dirty="0">
              <a:latin typeface="Times New Roman" panose="02020503050405090304" pitchFamily="18" charset="0"/>
              <a:cs typeface="Times New Roman" panose="02020503050405090304" pitchFamily="18" charset="0"/>
            </a:endParaRPr>
          </a:p>
        </p:txBody>
      </p:sp>
      <p:pic>
        <p:nvPicPr>
          <p:cNvPr id="7" name="图片 6"/>
          <p:cNvPicPr>
            <a:picLocks noChangeAspect="1"/>
          </p:cNvPicPr>
          <p:nvPr/>
        </p:nvPicPr>
        <p:blipFill>
          <a:blip r:embed="rId3"/>
          <a:stretch>
            <a:fillRect/>
          </a:stretch>
        </p:blipFill>
        <p:spPr>
          <a:xfrm>
            <a:off x="2548255" y="2084070"/>
            <a:ext cx="7096125" cy="2458085"/>
          </a:xfrm>
          <a:prstGeom prst="rect">
            <a:avLst/>
          </a:prstGeom>
        </p:spPr>
      </p:pic>
      <p:pic>
        <p:nvPicPr>
          <p:cNvPr id="8" name="图片 7"/>
          <p:cNvPicPr>
            <a:picLocks noChangeAspect="1"/>
          </p:cNvPicPr>
          <p:nvPr/>
        </p:nvPicPr>
        <p:blipFill>
          <a:blip r:embed="rId4"/>
          <a:stretch>
            <a:fillRect/>
          </a:stretch>
        </p:blipFill>
        <p:spPr>
          <a:xfrm>
            <a:off x="2035545" y="5027411"/>
            <a:ext cx="8113395" cy="1574800"/>
          </a:xfrm>
          <a:prstGeom prst="rect">
            <a:avLst/>
          </a:prstGeom>
        </p:spPr>
      </p:pic>
      <p:sp>
        <p:nvSpPr>
          <p:cNvPr id="9" name="标题 1">
            <a:extLst>
              <a:ext uri="{FF2B5EF4-FFF2-40B4-BE49-F238E27FC236}">
                <a16:creationId xmlns:a16="http://schemas.microsoft.com/office/drawing/2014/main" id="{B3F83EE2-F88F-4A18-9B60-B7163B588AB7}"/>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20.9.1 Back-Propagating through Discrete Stochastic Operations</a:t>
            </a:r>
            <a:endParaRPr lang="zh-CN" altLang="en-US" sz="32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Furthermore, we can obtain the optimal </a:t>
            </a:r>
            <a:r>
              <a:rPr lang="en-US" altLang="zh-CN" i="1" dirty="0">
                <a:latin typeface="Times New Roman" panose="02020503050405090304" pitchFamily="18" charset="0"/>
                <a:cs typeface="Times New Roman" panose="02020503050405090304" pitchFamily="18" charset="0"/>
              </a:rPr>
              <a:t>b</a:t>
            </a:r>
            <a:r>
              <a:rPr lang="en-US" altLang="zh-CN" dirty="0">
                <a:latin typeface="Times New Roman" panose="02020503050405090304" pitchFamily="18" charset="0"/>
                <a:cs typeface="Times New Roman" panose="02020503050405090304" pitchFamily="18" charset="0"/>
              </a:rPr>
              <a:t>(</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by computing the variance of (</a:t>
            </a:r>
            <a:r>
              <a:rPr lang="en-US" altLang="zh-CN" b="1" i="1" dirty="0">
                <a:latin typeface="Times New Roman" panose="02020503050405090304" pitchFamily="18" charset="0"/>
                <a:cs typeface="Times New Roman" panose="02020503050405090304" pitchFamily="18" charset="0"/>
              </a:rPr>
              <a:t>J</a:t>
            </a:r>
            <a:r>
              <a:rPr lang="en-US" altLang="zh-CN" dirty="0">
                <a:latin typeface="Times New Roman" panose="02020503050405090304" pitchFamily="18" charset="0"/>
                <a:cs typeface="Times New Roman" panose="02020503050405090304" pitchFamily="18" charset="0"/>
              </a:rPr>
              <a:t>(</a:t>
            </a:r>
            <a:r>
              <a:rPr lang="en-US" altLang="zh-CN" b="1" i="1" dirty="0">
                <a:latin typeface="Times New Roman" panose="02020503050405090304" pitchFamily="18" charset="0"/>
                <a:cs typeface="Times New Roman" panose="02020503050405090304" pitchFamily="18" charset="0"/>
              </a:rPr>
              <a:t>y</a:t>
            </a:r>
            <a:r>
              <a:rPr lang="en-US" altLang="zh-CN" dirty="0">
                <a:latin typeface="Times New Roman" panose="02020503050405090304" pitchFamily="18" charset="0"/>
                <a:cs typeface="Times New Roman" panose="02020503050405090304" pitchFamily="18" charset="0"/>
              </a:rPr>
              <a:t>) − b(</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 log p(y) ∂ω under </a:t>
            </a:r>
            <a:r>
              <a:rPr lang="en-US" altLang="zh-CN" i="1" dirty="0">
                <a:latin typeface="Times New Roman" panose="02020503050405090304" pitchFamily="18" charset="0"/>
                <a:cs typeface="Times New Roman" panose="02020503050405090304" pitchFamily="18" charset="0"/>
              </a:rPr>
              <a:t>p</a:t>
            </a:r>
            <a:r>
              <a:rPr lang="en-US" altLang="zh-CN" dirty="0">
                <a:latin typeface="Times New Roman" panose="02020503050405090304" pitchFamily="18" charset="0"/>
                <a:cs typeface="Times New Roman" panose="02020503050405090304" pitchFamily="18" charset="0"/>
              </a:rPr>
              <a:t>(</a:t>
            </a:r>
            <a:r>
              <a:rPr lang="en-US" altLang="zh-CN" b="1" i="1" dirty="0">
                <a:latin typeface="Times New Roman" panose="02020503050405090304" pitchFamily="18" charset="0"/>
                <a:cs typeface="Times New Roman" panose="02020503050405090304" pitchFamily="18" charset="0"/>
              </a:rPr>
              <a:t>y</a:t>
            </a:r>
            <a:r>
              <a:rPr lang="en-US" altLang="zh-CN" dirty="0">
                <a:latin typeface="Times New Roman" panose="02020503050405090304" pitchFamily="18" charset="0"/>
                <a:cs typeface="Times New Roman" panose="02020503050405090304" pitchFamily="18" charset="0"/>
              </a:rPr>
              <a:t>) and minimizing with respect to </a:t>
            </a:r>
            <a:r>
              <a:rPr lang="en-US" altLang="zh-CN" i="1" dirty="0">
                <a:latin typeface="Times New Roman" panose="02020503050405090304" pitchFamily="18" charset="0"/>
                <a:cs typeface="Times New Roman" panose="02020503050405090304" pitchFamily="18" charset="0"/>
              </a:rPr>
              <a:t>b</a:t>
            </a:r>
            <a:r>
              <a:rPr lang="en-US" altLang="zh-CN" dirty="0">
                <a:latin typeface="Times New Roman" panose="02020503050405090304" pitchFamily="18" charset="0"/>
                <a:cs typeface="Times New Roman" panose="02020503050405090304" pitchFamily="18" charset="0"/>
              </a:rPr>
              <a:t>(</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What we find is that this optimal baseline </a:t>
            </a:r>
            <a:r>
              <a:rPr lang="en-US" altLang="zh-CN" i="1" dirty="0">
                <a:latin typeface="Times New Roman" panose="02020503050405090304" pitchFamily="18" charset="0"/>
                <a:cs typeface="Times New Roman" panose="02020503050405090304" pitchFamily="18" charset="0"/>
              </a:rPr>
              <a:t>b</a:t>
            </a:r>
            <a:r>
              <a:rPr lang="en-US" altLang="zh-CN" baseline="30000" dirty="0">
                <a:latin typeface="Times New Roman" panose="02020503050405090304" pitchFamily="18" charset="0"/>
                <a:cs typeface="Times New Roman" panose="02020503050405090304" pitchFamily="18" charset="0"/>
              </a:rPr>
              <a:t>∗</a:t>
            </a:r>
            <a:r>
              <a:rPr lang="en-US" altLang="zh-CN" dirty="0">
                <a:latin typeface="Times New Roman" panose="02020503050405090304" pitchFamily="18" charset="0"/>
                <a:cs typeface="Times New Roman" panose="02020503050405090304" pitchFamily="18" charset="0"/>
              </a:rPr>
              <a:t> (</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a:t>
            </a:r>
            <a:r>
              <a:rPr lang="en-US" altLang="zh-CN" sz="1800" i="1" dirty="0" err="1">
                <a:latin typeface="Times New Roman" panose="02020503050405090304" pitchFamily="18" charset="0"/>
                <a:cs typeface="Times New Roman" panose="02020503050405090304" pitchFamily="18" charset="0"/>
              </a:rPr>
              <a:t>i</a:t>
            </a:r>
            <a:r>
              <a:rPr lang="en-US" altLang="zh-CN" i="1"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is different for each element </a:t>
            </a:r>
            <a:r>
              <a:rPr lang="en-US" altLang="zh-CN" i="1" dirty="0" err="1">
                <a:latin typeface="Times New Roman" panose="02020503050405090304" pitchFamily="18" charset="0"/>
                <a:cs typeface="Times New Roman" panose="02020503050405090304" pitchFamily="18" charset="0"/>
              </a:rPr>
              <a:t>ω</a:t>
            </a:r>
            <a:r>
              <a:rPr lang="en-US" altLang="zh-CN" i="1" baseline="-25000" dirty="0" err="1">
                <a:latin typeface="Times New Roman" panose="02020503050405090304" pitchFamily="18" charset="0"/>
                <a:cs typeface="Times New Roman" panose="02020503050405090304" pitchFamily="18" charset="0"/>
              </a:rPr>
              <a:t>i</a:t>
            </a:r>
            <a:r>
              <a:rPr lang="en-US" altLang="zh-CN" baseline="-25000"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of the vector </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a:t>
            </a:r>
          </a:p>
          <a:p>
            <a:pPr marL="0" lvl="0" indent="0" algn="just">
              <a:lnSpc>
                <a:spcPct val="125000"/>
              </a:lnSpc>
              <a:spcBef>
                <a:spcPts val="0"/>
              </a:spcBef>
              <a:buClr>
                <a:srgbClr val="FF0000"/>
              </a:buClr>
              <a:buNone/>
            </a:pPr>
            <a:endParaRPr lang="en-US" altLang="zh-CN"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endParaRPr lang="en-US" altLang="zh-CN"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endParaRPr lang="en-US" altLang="zh-CN" dirty="0">
              <a:latin typeface="Times New Roman" panose="02020503050405090304" pitchFamily="18" charset="0"/>
              <a:cs typeface="Times New Roman" panose="02020503050405090304" pitchFamily="18" charset="0"/>
            </a:endParaRPr>
          </a:p>
          <a:p>
            <a:pPr>
              <a:spcBef>
                <a:spcPts val="0"/>
              </a:spcBef>
              <a:buClr>
                <a:srgbClr val="FF0000"/>
              </a:buClr>
            </a:pPr>
            <a:r>
              <a:rPr lang="en-US" altLang="zh-CN" dirty="0">
                <a:latin typeface="Times New Roman" panose="02020503050405090304" pitchFamily="18" charset="0"/>
                <a:cs typeface="Times New Roman" panose="02020503050405090304" pitchFamily="18" charset="0"/>
              </a:rPr>
              <a:t>The gradient estimator with respect to </a:t>
            </a:r>
            <a:r>
              <a:rPr lang="en-US" altLang="zh-CN" b="1" i="1" dirty="0" err="1">
                <a:latin typeface="Times New Roman" panose="02020503050405090304" pitchFamily="18" charset="0"/>
                <a:cs typeface="Times New Roman" panose="02020503050405090304" pitchFamily="18" charset="0"/>
                <a:sym typeface="+mn-ea"/>
              </a:rPr>
              <a:t>ω</a:t>
            </a:r>
            <a:r>
              <a:rPr lang="en-US" altLang="zh-CN" baseline="-25000" dirty="0" err="1">
                <a:latin typeface="Times New Roman" panose="02020503050405090304" pitchFamily="18" charset="0"/>
                <a:cs typeface="Times New Roman" panose="02020503050405090304" pitchFamily="18" charset="0"/>
                <a:sym typeface="+mn-ea"/>
              </a:rPr>
              <a:t>i</a:t>
            </a:r>
            <a:r>
              <a:rPr lang="en-US" altLang="zh-CN" dirty="0">
                <a:latin typeface="Times New Roman" panose="02020503050405090304" pitchFamily="18" charset="0"/>
                <a:cs typeface="Times New Roman" panose="02020503050405090304" pitchFamily="18" charset="0"/>
              </a:rPr>
              <a:t> then becomes</a:t>
            </a:r>
          </a:p>
          <a:p>
            <a:pPr>
              <a:spcBef>
                <a:spcPts val="0"/>
              </a:spcBef>
              <a:buClr>
                <a:srgbClr val="FF0000"/>
              </a:buClr>
            </a:pPr>
            <a:endParaRPr lang="en-US" altLang="zh-CN" dirty="0">
              <a:latin typeface="Times New Roman" panose="02020503050405090304" pitchFamily="18" charset="0"/>
              <a:cs typeface="Times New Roman" panose="02020503050405090304" pitchFamily="18" charset="0"/>
            </a:endParaRPr>
          </a:p>
          <a:p>
            <a:pPr>
              <a:spcBef>
                <a:spcPts val="0"/>
              </a:spcBef>
              <a:buClr>
                <a:srgbClr val="FF0000"/>
              </a:buClr>
            </a:pPr>
            <a:endParaRPr lang="en-US" altLang="zh-CN" dirty="0">
              <a:latin typeface="Times New Roman" panose="02020503050405090304" pitchFamily="18" charset="0"/>
              <a:cs typeface="Times New Roman" panose="02020503050405090304" pitchFamily="18" charset="0"/>
            </a:endParaRPr>
          </a:p>
          <a:p>
            <a:pPr>
              <a:spcBef>
                <a:spcPts val="0"/>
              </a:spcBef>
              <a:buClr>
                <a:srgbClr val="FF0000"/>
              </a:buClr>
            </a:pPr>
            <a:r>
              <a:rPr lang="en-US" altLang="zh-CN" dirty="0">
                <a:latin typeface="Times New Roman" panose="02020503050405090304" pitchFamily="18" charset="0"/>
                <a:cs typeface="Times New Roman" panose="02020503050405090304" pitchFamily="18" charset="0"/>
              </a:rPr>
              <a:t>where </a:t>
            </a:r>
            <a:r>
              <a:rPr lang="en-US" altLang="zh-CN" i="1" dirty="0">
                <a:latin typeface="Times New Roman" panose="02020503050405090304" pitchFamily="18" charset="0"/>
                <a:cs typeface="Times New Roman" panose="02020503050405090304" pitchFamily="18" charset="0"/>
              </a:rPr>
              <a:t>b</a:t>
            </a:r>
            <a:r>
              <a:rPr lang="en-US" altLang="zh-CN" dirty="0">
                <a:latin typeface="Times New Roman" panose="02020503050405090304" pitchFamily="18" charset="0"/>
                <a:cs typeface="Times New Roman" panose="02020503050405090304" pitchFamily="18" charset="0"/>
              </a:rPr>
              <a:t>(</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a:t>
            </a:r>
            <a:r>
              <a:rPr lang="en-US" altLang="zh-CN" baseline="-25000" dirty="0" err="1">
                <a:latin typeface="Times New Roman" panose="02020503050405090304" pitchFamily="18" charset="0"/>
                <a:cs typeface="Times New Roman" panose="02020503050405090304" pitchFamily="18" charset="0"/>
              </a:rPr>
              <a:t>i</a:t>
            </a:r>
            <a:r>
              <a:rPr lang="en-US" altLang="zh-CN" baseline="-25000"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estimates the above </a:t>
            </a:r>
            <a:r>
              <a:rPr lang="en-US" altLang="zh-CN" i="1" dirty="0">
                <a:latin typeface="Times New Roman" panose="02020503050405090304" pitchFamily="18" charset="0"/>
                <a:cs typeface="Times New Roman" panose="02020503050405090304" pitchFamily="18" charset="0"/>
              </a:rPr>
              <a:t>b</a:t>
            </a:r>
            <a:r>
              <a:rPr lang="en-US" altLang="zh-CN" baseline="30000" dirty="0">
                <a:latin typeface="Times New Roman" panose="02020503050405090304" pitchFamily="18" charset="0"/>
                <a:cs typeface="Times New Roman" panose="02020503050405090304" pitchFamily="18" charset="0"/>
              </a:rPr>
              <a:t>∗</a:t>
            </a:r>
            <a:r>
              <a:rPr lang="en-US" altLang="zh-CN" dirty="0">
                <a:latin typeface="Times New Roman" panose="02020503050405090304" pitchFamily="18" charset="0"/>
                <a:cs typeface="Times New Roman" panose="02020503050405090304" pitchFamily="18" charset="0"/>
              </a:rPr>
              <a:t>(</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a:t>
            </a:r>
            <a:r>
              <a:rPr lang="en-US" altLang="zh-CN" i="1" baseline="-25000" dirty="0" err="1">
                <a:latin typeface="Times New Roman" panose="02020503050405090304" pitchFamily="18" charset="0"/>
                <a:cs typeface="Times New Roman" panose="02020503050405090304" pitchFamily="18" charset="0"/>
              </a:rPr>
              <a:t>i</a:t>
            </a:r>
            <a:r>
              <a:rPr lang="en-US" altLang="zh-CN" dirty="0">
                <a:latin typeface="Times New Roman" panose="02020503050405090304" pitchFamily="18" charset="0"/>
                <a:cs typeface="Times New Roman" panose="02020503050405090304" pitchFamily="18" charset="0"/>
              </a:rPr>
              <a:t>.</a:t>
            </a:r>
          </a:p>
        </p:txBody>
      </p:sp>
      <p:sp>
        <p:nvSpPr>
          <p:cNvPr id="8" name="标题 1">
            <a:extLst>
              <a:ext uri="{FF2B5EF4-FFF2-40B4-BE49-F238E27FC236}">
                <a16:creationId xmlns:a16="http://schemas.microsoft.com/office/drawing/2014/main" id="{AF2F8504-C3A9-4FB7-BDA5-1625707BC93C}"/>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20.9.1 Back-Propagating through Discrete Stochastic Operations</a:t>
            </a:r>
            <a:endParaRPr lang="zh-CN" altLang="en-US" sz="3200" dirty="0">
              <a:latin typeface="Times New Roman" panose="02020503050405090304" pitchFamily="18" charset="0"/>
              <a:cs typeface="Times New Roman" panose="02020503050405090304" pitchFamily="18" charset="0"/>
            </a:endParaRPr>
          </a:p>
        </p:txBody>
      </p:sp>
      <p:pic>
        <p:nvPicPr>
          <p:cNvPr id="5" name="图片 4">
            <a:extLst>
              <a:ext uri="{FF2B5EF4-FFF2-40B4-BE49-F238E27FC236}">
                <a16:creationId xmlns:a16="http://schemas.microsoft.com/office/drawing/2014/main" id="{096406B1-2D22-4CE3-997C-59F3787BDB7C}"/>
              </a:ext>
            </a:extLst>
          </p:cNvPr>
          <p:cNvPicPr>
            <a:picLocks noChangeAspect="1"/>
          </p:cNvPicPr>
          <p:nvPr/>
        </p:nvPicPr>
        <p:blipFill>
          <a:blip r:embed="rId3"/>
          <a:stretch>
            <a:fillRect/>
          </a:stretch>
        </p:blipFill>
        <p:spPr>
          <a:xfrm>
            <a:off x="3267286" y="2780576"/>
            <a:ext cx="6640251" cy="1296848"/>
          </a:xfrm>
          <a:prstGeom prst="rect">
            <a:avLst/>
          </a:prstGeom>
        </p:spPr>
      </p:pic>
      <p:pic>
        <p:nvPicPr>
          <p:cNvPr id="6" name="图片 5">
            <a:extLst>
              <a:ext uri="{FF2B5EF4-FFF2-40B4-BE49-F238E27FC236}">
                <a16:creationId xmlns:a16="http://schemas.microsoft.com/office/drawing/2014/main" id="{952F2557-3862-4986-9AE6-F2DCE11CD941}"/>
              </a:ext>
            </a:extLst>
          </p:cNvPr>
          <p:cNvPicPr>
            <a:picLocks noChangeAspect="1"/>
          </p:cNvPicPr>
          <p:nvPr/>
        </p:nvPicPr>
        <p:blipFill>
          <a:blip r:embed="rId4"/>
          <a:stretch>
            <a:fillRect/>
          </a:stretch>
        </p:blipFill>
        <p:spPr>
          <a:xfrm>
            <a:off x="3243973" y="4679890"/>
            <a:ext cx="6640251" cy="894607"/>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0" lvl="0" indent="0" algn="just" fontAlgn="auto">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The estimate </a:t>
                </a:r>
                <a:r>
                  <a:rPr lang="en-US" altLang="zh-CN" i="1" dirty="0">
                    <a:latin typeface="Times New Roman" panose="02020503050405090304" pitchFamily="18" charset="0"/>
                    <a:cs typeface="Times New Roman" panose="02020503050405090304" pitchFamily="18" charset="0"/>
                  </a:rPr>
                  <a:t>b</a:t>
                </a:r>
                <a:r>
                  <a:rPr lang="en-US" altLang="zh-CN" dirty="0">
                    <a:latin typeface="Times New Roman" panose="02020503050405090304" pitchFamily="18" charset="0"/>
                    <a:cs typeface="Times New Roman" panose="02020503050405090304" pitchFamily="18" charset="0"/>
                  </a:rPr>
                  <a:t> is usually obtained by adding extra outputs to the neural network and training the new outputs to estimate </a:t>
                </a:r>
                <a14:m>
                  <m:oMath xmlns:m="http://schemas.openxmlformats.org/officeDocument/2006/math">
                    <m:r>
                      <a:rPr lang="en-US" altLang="zh-CN" i="1">
                        <a:latin typeface="Cambria Math" panose="02040503050406030204" pitchFamily="18" charset="0"/>
                        <a:cs typeface="Cambria Math" panose="02040503050406030204" pitchFamily="18" charset="0"/>
                      </a:rPr>
                      <m:t>𝐸</m:t>
                    </m:r>
                    <m:r>
                      <a:rPr lang="en-US" altLang="zh-CN" i="1" baseline="-25000">
                        <a:latin typeface="Cambria Math" panose="02040503050406030204" pitchFamily="18" charset="0"/>
                        <a:cs typeface="Cambria Math" panose="02040503050406030204" pitchFamily="18" charset="0"/>
                      </a:rPr>
                      <m:t>𝑝</m:t>
                    </m:r>
                    <m:r>
                      <a:rPr lang="en-US" altLang="zh-CN" i="1" baseline="-25000">
                        <a:latin typeface="Cambria Math" panose="02040503050406030204" pitchFamily="18" charset="0"/>
                        <a:ea typeface="宋体" charset="0"/>
                        <a:cs typeface="Cambria Math" panose="02040503050406030204" pitchFamily="18" charset="0"/>
                      </a:rPr>
                      <m:t>(</m:t>
                    </m:r>
                    <m:r>
                      <a:rPr lang="en-US" altLang="zh-CN" i="1" baseline="-25000">
                        <a:latin typeface="Cambria Math" panose="02040503050406030204" pitchFamily="18" charset="0"/>
                        <a:cs typeface="Cambria Math" panose="02040503050406030204" pitchFamily="18" charset="0"/>
                      </a:rPr>
                      <m:t>𝑦</m:t>
                    </m:r>
                    <m:r>
                      <a:rPr lang="en-US" altLang="zh-CN" i="1" baseline="-25000">
                        <a:latin typeface="Cambria Math" panose="02040503050406030204" pitchFamily="18" charset="0"/>
                        <a:ea typeface="宋体" charset="0"/>
                        <a:cs typeface="Cambria Math" panose="02040503050406030204" pitchFamily="18" charset="0"/>
                      </a:rPr>
                      <m:t>)</m:t>
                    </m:r>
                    <m:r>
                      <a:rPr lang="en-US" altLang="zh-CN" i="1">
                        <a:latin typeface="Cambria Math" panose="02040503050406030204" pitchFamily="18" charset="0"/>
                        <a:ea typeface="宋体" charset="0"/>
                        <a:cs typeface="Cambria Math" panose="02040503050406030204" pitchFamily="18" charset="0"/>
                      </a:rPr>
                      <m:t>[</m:t>
                    </m:r>
                    <m:r>
                      <a:rPr lang="en-US" altLang="zh-CN" i="1">
                        <a:latin typeface="Cambria Math" panose="02040503050406030204" pitchFamily="18" charset="0"/>
                        <a:ea typeface="宋体" charset="0"/>
                        <a:cs typeface="Cambria Math" panose="02040503050406030204" pitchFamily="18" charset="0"/>
                      </a:rPr>
                      <m:t>𝐽</m:t>
                    </m:r>
                    <m:r>
                      <a:rPr lang="en-US" altLang="zh-CN" i="1">
                        <a:latin typeface="Cambria Math" panose="02040503050406030204" pitchFamily="18" charset="0"/>
                        <a:ea typeface="宋体" charset="0"/>
                        <a:cs typeface="Cambria Math" panose="02040503050406030204" pitchFamily="18" charset="0"/>
                      </a:rPr>
                      <m:t>(</m:t>
                    </m:r>
                    <m:r>
                      <a:rPr lang="en-US" altLang="zh-CN" b="1" i="1">
                        <a:latin typeface="Cambria Math" panose="02040503050406030204" pitchFamily="18" charset="0"/>
                        <a:cs typeface="Cambria Math" panose="02040503050406030204" pitchFamily="18" charset="0"/>
                      </a:rPr>
                      <m:t>𝒚</m:t>
                    </m:r>
                    <m:r>
                      <a:rPr lang="en-US" altLang="zh-CN" i="1">
                        <a:latin typeface="Cambria Math" panose="02040503050406030204" pitchFamily="18" charset="0"/>
                        <a:ea typeface="宋体" charset="0"/>
                        <a:cs typeface="Cambria Math" panose="02040503050406030204" pitchFamily="18" charset="0"/>
                      </a:rPr>
                      <m:t>)</m:t>
                    </m:r>
                    <m:f>
                      <m:fPr>
                        <m:ctrlPr>
                          <a:rPr lang="en-US" altLang="zh-CN" i="1">
                            <a:latin typeface="Cambria Math" panose="02040503050406030204" pitchFamily="18" charset="0"/>
                            <a:ea typeface="宋体" charset="0"/>
                            <a:cs typeface="Cambria Math" panose="02040503050406030204" pitchFamily="18" charset="0"/>
                          </a:rPr>
                        </m:ctrlPr>
                      </m:fPr>
                      <m:num>
                        <m:r>
                          <a:rPr lang="en-US" altLang="zh-CN" i="1">
                            <a:latin typeface="Cambria Math" panose="02040503050406030204" pitchFamily="18" charset="0"/>
                            <a:ea typeface="宋体"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𝑙𝑜𝑔</m:t>
                        </m:r>
                        <m:r>
                          <a:rPr lang="en-US" altLang="zh-CN" i="1">
                            <a:latin typeface="Cambria Math" panose="02040503050406030204" pitchFamily="18" charset="0"/>
                            <a:ea typeface="宋体"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𝑝</m:t>
                        </m:r>
                        <m:r>
                          <a:rPr lang="en-US" altLang="zh-CN" i="1">
                            <a:latin typeface="Cambria Math" panose="02040503050406030204" pitchFamily="18" charset="0"/>
                            <a:ea typeface="宋体" charset="0"/>
                            <a:cs typeface="Cambria Math" panose="02040503050406030204" pitchFamily="18" charset="0"/>
                          </a:rPr>
                          <m:t>(</m:t>
                        </m:r>
                        <m:r>
                          <a:rPr lang="en-US" altLang="zh-CN" b="1" i="1">
                            <a:latin typeface="Cambria Math" panose="02040503050406030204" pitchFamily="18" charset="0"/>
                            <a:cs typeface="Cambria Math" panose="02040503050406030204" pitchFamily="18" charset="0"/>
                          </a:rPr>
                          <m:t>𝒚</m:t>
                        </m:r>
                        <m:r>
                          <a:rPr lang="en-US" altLang="zh-CN" i="1">
                            <a:latin typeface="Cambria Math" panose="02040503050406030204" pitchFamily="18" charset="0"/>
                            <a:ea typeface="宋体" charset="0"/>
                            <a:cs typeface="Cambria Math" panose="02040503050406030204" pitchFamily="18" charset="0"/>
                          </a:rPr>
                          <m:t>)</m:t>
                        </m:r>
                        <m:r>
                          <a:rPr lang="en-US" altLang="zh-CN" i="1" baseline="30000">
                            <a:latin typeface="Cambria Math" panose="02040503050406030204" pitchFamily="18" charset="0"/>
                            <a:ea typeface="宋体" charset="0"/>
                            <a:cs typeface="Cambria Math" panose="02040503050406030204" pitchFamily="18" charset="0"/>
                          </a:rPr>
                          <m:t>2</m:t>
                        </m:r>
                      </m:num>
                      <m:den>
                        <m:r>
                          <a:rPr lang="en-US" altLang="zh-CN" i="1">
                            <a:latin typeface="Cambria Math" panose="02040503050406030204" pitchFamily="18" charset="0"/>
                            <a:ea typeface="宋体" charset="0"/>
                            <a:cs typeface="Cambria Math" panose="02040503050406030204" pitchFamily="18" charset="0"/>
                          </a:rPr>
                          <m:t>𝜕</m:t>
                        </m:r>
                        <m:r>
                          <a:rPr lang="en-US" altLang="zh-CN" i="1">
                            <a:latin typeface="Cambria Math" panose="02040503050406030204" pitchFamily="18" charset="0"/>
                            <a:cs typeface="Times New Roman" panose="02020503050405090304" pitchFamily="18" charset="0"/>
                            <a:sym typeface="+mn-ea"/>
                          </a:rPr>
                          <m:t>𝜔</m:t>
                        </m:r>
                        <m:r>
                          <a:rPr lang="en-US" altLang="zh-CN" i="1" baseline="-25000">
                            <a:latin typeface="Cambria Math" panose="02040503050406030204" pitchFamily="18" charset="0"/>
                            <a:cs typeface="Times New Roman" panose="02020503050405090304" pitchFamily="18" charset="0"/>
                            <a:sym typeface="+mn-ea"/>
                          </a:rPr>
                          <m:t>𝑖</m:t>
                        </m:r>
                      </m:den>
                    </m:f>
                    <m:r>
                      <a:rPr lang="en-US" altLang="zh-CN" i="1">
                        <a:latin typeface="Cambria Math" panose="02040503050406030204" pitchFamily="18" charset="0"/>
                        <a:ea typeface="宋体" charset="0"/>
                        <a:cs typeface="Cambria Math" panose="02040503050406030204" pitchFamily="18" charset="0"/>
                      </a:rPr>
                      <m:t>]</m:t>
                    </m:r>
                  </m:oMath>
                </a14:m>
                <a:r>
                  <a:rPr lang="en-US" altLang="zh-CN" dirty="0">
                    <a:latin typeface="Times New Roman" panose="02020503050405090304" pitchFamily="18" charset="0"/>
                    <a:cs typeface="Times New Roman" panose="02020503050405090304" pitchFamily="18" charset="0"/>
                  </a:rPr>
                  <a:t> and </a:t>
                </a:r>
                <a14:m>
                  <m:oMath xmlns:m="http://schemas.openxmlformats.org/officeDocument/2006/math">
                    <m:r>
                      <a:rPr lang="en-US" altLang="zh-CN" i="1">
                        <a:latin typeface="Cambria Math" panose="02040503050406030204" pitchFamily="18" charset="0"/>
                        <a:cs typeface="Cambria Math" panose="02040503050406030204" pitchFamily="18" charset="0"/>
                      </a:rPr>
                      <m:t>𝐸</m:t>
                    </m:r>
                    <m:r>
                      <a:rPr lang="en-US" altLang="zh-CN" i="1" baseline="-25000">
                        <a:latin typeface="Cambria Math" panose="02040503050406030204" pitchFamily="18" charset="0"/>
                        <a:cs typeface="Cambria Math" panose="02040503050406030204" pitchFamily="18" charset="0"/>
                      </a:rPr>
                      <m:t>𝑝</m:t>
                    </m:r>
                    <m:r>
                      <a:rPr lang="en-US" altLang="zh-CN" i="1" baseline="-25000">
                        <a:latin typeface="Cambria Math" panose="02040503050406030204" pitchFamily="18" charset="0"/>
                        <a:ea typeface="宋体" charset="0"/>
                        <a:cs typeface="Cambria Math" panose="02040503050406030204" pitchFamily="18" charset="0"/>
                      </a:rPr>
                      <m:t>(</m:t>
                    </m:r>
                    <m:r>
                      <a:rPr lang="en-US" altLang="zh-CN" i="1" baseline="-25000">
                        <a:latin typeface="Cambria Math" panose="02040503050406030204" pitchFamily="18" charset="0"/>
                        <a:cs typeface="Cambria Math" panose="02040503050406030204" pitchFamily="18" charset="0"/>
                      </a:rPr>
                      <m:t>𝑦</m:t>
                    </m:r>
                    <m:r>
                      <a:rPr lang="en-US" altLang="zh-CN" i="1" baseline="-25000">
                        <a:latin typeface="Cambria Math" panose="02040503050406030204" pitchFamily="18" charset="0"/>
                        <a:ea typeface="宋体" charset="0"/>
                        <a:cs typeface="Cambria Math" panose="02040503050406030204" pitchFamily="18" charset="0"/>
                      </a:rPr>
                      <m:t>)</m:t>
                    </m:r>
                    <m:r>
                      <a:rPr lang="en-US" altLang="zh-CN" i="1">
                        <a:latin typeface="Cambria Math" panose="02040503050406030204" pitchFamily="18" charset="0"/>
                        <a:ea typeface="宋体" charset="0"/>
                        <a:cs typeface="Cambria Math" panose="02040503050406030204" pitchFamily="18" charset="0"/>
                      </a:rPr>
                      <m:t>[</m:t>
                    </m:r>
                    <m:f>
                      <m:fPr>
                        <m:ctrlPr>
                          <a:rPr lang="en-US" altLang="zh-CN" i="1">
                            <a:latin typeface="Cambria Math" panose="02040503050406030204" pitchFamily="18" charset="0"/>
                            <a:cs typeface="Cambria Math" panose="02040503050406030204" pitchFamily="18" charset="0"/>
                          </a:rPr>
                        </m:ctrlPr>
                      </m:fPr>
                      <m:num>
                        <m:r>
                          <a:rPr lang="en-US" altLang="zh-CN" i="1">
                            <a:latin typeface="Cambria Math" panose="02040503050406030204" pitchFamily="18" charset="0"/>
                            <a:ea typeface="宋体"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𝑙𝑜𝑔𝑝</m:t>
                        </m:r>
                        <m:r>
                          <a:rPr lang="en-US" altLang="zh-CN" i="1">
                            <a:latin typeface="Cambria Math" panose="02040503050406030204" pitchFamily="18" charset="0"/>
                            <a:ea typeface="宋体" charset="0"/>
                            <a:cs typeface="Cambria Math" panose="02040503050406030204" pitchFamily="18" charset="0"/>
                          </a:rPr>
                          <m:t>(</m:t>
                        </m:r>
                        <m:r>
                          <a:rPr lang="en-US" altLang="zh-CN" b="1" i="1">
                            <a:latin typeface="Cambria Math" panose="02040503050406030204" pitchFamily="18" charset="0"/>
                            <a:cs typeface="Cambria Math" panose="02040503050406030204" pitchFamily="18" charset="0"/>
                          </a:rPr>
                          <m:t>𝒚</m:t>
                        </m:r>
                        <m:r>
                          <a:rPr lang="en-US" altLang="zh-CN" i="1">
                            <a:latin typeface="Cambria Math" panose="02040503050406030204" pitchFamily="18" charset="0"/>
                            <a:ea typeface="宋体" charset="0"/>
                            <a:cs typeface="Cambria Math" panose="02040503050406030204" pitchFamily="18" charset="0"/>
                          </a:rPr>
                          <m:t>)</m:t>
                        </m:r>
                        <m:r>
                          <a:rPr lang="en-US" altLang="zh-CN" i="1" baseline="30000">
                            <a:latin typeface="Cambria Math" panose="02040503050406030204" pitchFamily="18" charset="0"/>
                            <a:ea typeface="宋体" charset="0"/>
                            <a:cs typeface="Cambria Math" panose="02040503050406030204" pitchFamily="18" charset="0"/>
                          </a:rPr>
                          <m:t>2</m:t>
                        </m:r>
                      </m:num>
                      <m:den>
                        <m:r>
                          <a:rPr lang="en-US" altLang="zh-CN" i="1">
                            <a:latin typeface="Cambria Math" panose="02040503050406030204" pitchFamily="18" charset="0"/>
                            <a:ea typeface="宋体" charset="0"/>
                            <a:cs typeface="Cambria Math" panose="02040503050406030204" pitchFamily="18" charset="0"/>
                          </a:rPr>
                          <m:t>𝜕</m:t>
                        </m:r>
                        <m:r>
                          <a:rPr lang="en-US" altLang="zh-CN" i="1">
                            <a:latin typeface="Cambria Math" panose="02040503050406030204" pitchFamily="18" charset="0"/>
                            <a:cs typeface="Times New Roman" panose="02020503050405090304" pitchFamily="18" charset="0"/>
                            <a:sym typeface="+mn-ea"/>
                          </a:rPr>
                          <m:t>𝜔</m:t>
                        </m:r>
                        <m:r>
                          <a:rPr lang="en-US" altLang="zh-CN" i="1" baseline="-25000">
                            <a:latin typeface="Cambria Math" panose="02040503050406030204" pitchFamily="18" charset="0"/>
                            <a:cs typeface="Cambria Math" panose="02040503050406030204" pitchFamily="18" charset="0"/>
                          </a:rPr>
                          <m:t>𝑖</m:t>
                        </m:r>
                      </m:den>
                    </m:f>
                    <m:r>
                      <a:rPr lang="en-US" altLang="zh-CN" i="1">
                        <a:latin typeface="Cambria Math" panose="02040503050406030204" pitchFamily="18" charset="0"/>
                        <a:ea typeface="宋体" charset="0"/>
                        <a:cs typeface="Cambria Math" panose="02040503050406030204" pitchFamily="18" charset="0"/>
                      </a:rPr>
                      <m:t>]</m:t>
                    </m:r>
                  </m:oMath>
                </a14:m>
                <a:r>
                  <a:rPr lang="en-US" altLang="zh-CN" dirty="0">
                    <a:latin typeface="Times New Roman" panose="02020503050405090304" pitchFamily="18" charset="0"/>
                    <a:cs typeface="Times New Roman" panose="02020503050405090304" pitchFamily="18" charset="0"/>
                  </a:rPr>
                  <a:t> for each element of </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These extra outputs can be trained with the mean squared error objective, using respectively </a:t>
                </a:r>
                <a:r>
                  <a:rPr lang="en-US" altLang="zh-CN" i="1" dirty="0">
                    <a:latin typeface="Times New Roman" panose="02020503050405090304" pitchFamily="18" charset="0"/>
                    <a:cs typeface="Times New Roman" panose="02020503050405090304" pitchFamily="18" charset="0"/>
                    <a:sym typeface="+mn-ea"/>
                  </a:rPr>
                  <a:t>J</a:t>
                </a:r>
                <a:r>
                  <a:rPr lang="en-US" altLang="zh-CN" dirty="0">
                    <a:latin typeface="Times New Roman" panose="02020503050405090304" pitchFamily="18" charset="0"/>
                    <a:cs typeface="Times New Roman" panose="02020503050405090304" pitchFamily="18" charset="0"/>
                    <a:sym typeface="+mn-ea"/>
                  </a:rPr>
                  <a:t>(</a:t>
                </a:r>
                <a:r>
                  <a:rPr lang="en-US" altLang="zh-CN" i="1" dirty="0">
                    <a:latin typeface="Times New Roman" panose="02020503050405090304" pitchFamily="18" charset="0"/>
                    <a:cs typeface="Times New Roman" panose="02020503050405090304" pitchFamily="18" charset="0"/>
                    <a:sym typeface="+mn-ea"/>
                  </a:rPr>
                  <a:t>y</a:t>
                </a:r>
                <a:r>
                  <a:rPr lang="en-US" altLang="zh-CN" dirty="0">
                    <a:latin typeface="Times New Roman" panose="02020503050405090304" pitchFamily="18" charset="0"/>
                    <a:cs typeface="Times New Roman" panose="02020503050405090304" pitchFamily="18" charset="0"/>
                    <a:sym typeface="+mn-ea"/>
                  </a:rPr>
                  <a:t>)</a:t>
                </a:r>
                <a14:m>
                  <m:oMath xmlns:m="http://schemas.openxmlformats.org/officeDocument/2006/math">
                    <m:f>
                      <m:fPr>
                        <m:ctrlPr>
                          <a:rPr lang="en-US" altLang="zh-CN" i="1">
                            <a:latin typeface="Cambria Math" panose="02040503050406030204" pitchFamily="18" charset="0"/>
                            <a:cs typeface="Cambria Math" panose="02040503050406030204" pitchFamily="18" charset="0"/>
                          </a:rPr>
                        </m:ctrlPr>
                      </m:fPr>
                      <m:num>
                        <m:r>
                          <a:rPr lang="en-US" altLang="zh-CN" i="1">
                            <a:latin typeface="Cambria Math" panose="02040503050406030204" pitchFamily="18" charset="0"/>
                            <a:ea typeface="宋体"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𝑙𝑜𝑔</m:t>
                        </m:r>
                        <m:r>
                          <a:rPr lang="en-US" altLang="zh-CN" i="1">
                            <a:latin typeface="Cambria Math" panose="02040503050406030204" pitchFamily="18" charset="0"/>
                            <a:ea typeface="宋体"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𝑝</m:t>
                        </m:r>
                        <m:r>
                          <a:rPr lang="en-US" altLang="zh-CN" i="1">
                            <a:latin typeface="Cambria Math" panose="02040503050406030204" pitchFamily="18" charset="0"/>
                            <a:ea typeface="宋体" charset="0"/>
                            <a:cs typeface="Cambria Math" panose="02040503050406030204" pitchFamily="18" charset="0"/>
                          </a:rPr>
                          <m:t>(</m:t>
                        </m:r>
                        <m:r>
                          <a:rPr lang="en-US" altLang="zh-CN" b="1" i="1">
                            <a:latin typeface="Cambria Math" panose="02040503050406030204" pitchFamily="18" charset="0"/>
                            <a:cs typeface="Cambria Math" panose="02040503050406030204" pitchFamily="18" charset="0"/>
                          </a:rPr>
                          <m:t>𝒚</m:t>
                        </m:r>
                        <m:r>
                          <a:rPr lang="en-US" altLang="zh-CN" i="1">
                            <a:latin typeface="Cambria Math" panose="02040503050406030204" pitchFamily="18" charset="0"/>
                            <a:ea typeface="宋体" charset="0"/>
                            <a:cs typeface="Cambria Math" panose="02040503050406030204" pitchFamily="18" charset="0"/>
                          </a:rPr>
                          <m:t>)</m:t>
                        </m:r>
                        <m:r>
                          <a:rPr lang="en-US" altLang="zh-CN" i="1" baseline="30000">
                            <a:latin typeface="Cambria Math" panose="02040503050406030204" pitchFamily="18" charset="0"/>
                            <a:ea typeface="宋体" charset="0"/>
                            <a:cs typeface="Cambria Math" panose="02040503050406030204" pitchFamily="18" charset="0"/>
                          </a:rPr>
                          <m:t>2</m:t>
                        </m:r>
                      </m:num>
                      <m:den>
                        <m:r>
                          <a:rPr lang="en-US" altLang="zh-CN" i="1">
                            <a:latin typeface="Cambria Math" panose="02040503050406030204" pitchFamily="18" charset="0"/>
                            <a:ea typeface="宋体" charset="0"/>
                            <a:cs typeface="Cambria Math" panose="02040503050406030204" pitchFamily="18" charset="0"/>
                          </a:rPr>
                          <m:t>𝜕</m:t>
                        </m:r>
                        <m:r>
                          <a:rPr lang="en-US" altLang="zh-CN" i="1">
                            <a:latin typeface="Cambria Math" panose="02040503050406030204" pitchFamily="18" charset="0"/>
                            <a:cs typeface="Times New Roman" panose="02020503050405090304" pitchFamily="18" charset="0"/>
                            <a:sym typeface="+mn-ea"/>
                          </a:rPr>
                          <m:t>𝜔</m:t>
                        </m:r>
                        <m:r>
                          <a:rPr lang="en-US" altLang="zh-CN" i="1" baseline="-25000">
                            <a:latin typeface="Cambria Math" panose="02040503050406030204" pitchFamily="18" charset="0"/>
                            <a:cs typeface="Times New Roman" panose="02020503050405090304" pitchFamily="18" charset="0"/>
                            <a:sym typeface="+mn-ea"/>
                          </a:rPr>
                          <m:t>𝑖</m:t>
                        </m:r>
                      </m:den>
                    </m:f>
                    <m:r>
                      <a:rPr lang="en-US" altLang="zh-CN" i="1" baseline="-25000">
                        <a:latin typeface="Cambria Math" panose="02040503050406030204" pitchFamily="18" charset="0"/>
                        <a:cs typeface="Times New Roman" panose="02020503050405090304" pitchFamily="18" charset="0"/>
                        <a:sym typeface="+mn-ea"/>
                      </a:rPr>
                      <m:t>  </m:t>
                    </m:r>
                  </m:oMath>
                </a14:m>
                <a:r>
                  <a:rPr lang="en-US" altLang="zh-CN" dirty="0">
                    <a:latin typeface="Times New Roman" panose="02020503050405090304" pitchFamily="18" charset="0"/>
                    <a:cs typeface="Times New Roman" panose="02020503050405090304" pitchFamily="18" charset="0"/>
                  </a:rPr>
                  <a:t>and </a:t>
                </a:r>
                <a:r>
                  <a:rPr lang="en-US" altLang="zh-CN" dirty="0">
                    <a:latin typeface="Times New Roman" panose="02020503050405090304" pitchFamily="18" charset="0"/>
                    <a:cs typeface="Times New Roman" panose="02020503050405090304" pitchFamily="18" charset="0"/>
                    <a:sym typeface="+mn-ea"/>
                  </a:rPr>
                  <a:t> </a:t>
                </a:r>
                <a14:m>
                  <m:oMath xmlns:m="http://schemas.openxmlformats.org/officeDocument/2006/math">
                    <m:f>
                      <m:fPr>
                        <m:ctrlPr>
                          <a:rPr lang="en-US" altLang="zh-CN" i="1">
                            <a:latin typeface="Cambria Math" panose="02040503050406030204" pitchFamily="18" charset="0"/>
                            <a:cs typeface="Cambria Math" panose="02040503050406030204" pitchFamily="18" charset="0"/>
                          </a:rPr>
                        </m:ctrlPr>
                      </m:fPr>
                      <m:num>
                        <m:r>
                          <a:rPr lang="en-US" altLang="zh-CN" i="1">
                            <a:latin typeface="Cambria Math" panose="02040503050406030204" pitchFamily="18" charset="0"/>
                            <a:ea typeface="宋体"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𝑙𝑜𝑔</m:t>
                        </m:r>
                        <m:r>
                          <a:rPr lang="en-US" altLang="zh-CN" i="1">
                            <a:latin typeface="Cambria Math" panose="02040503050406030204" pitchFamily="18" charset="0"/>
                            <a:ea typeface="宋体"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𝑝</m:t>
                        </m:r>
                        <m:r>
                          <a:rPr lang="en-US" altLang="zh-CN" i="1">
                            <a:latin typeface="Cambria Math" panose="02040503050406030204" pitchFamily="18" charset="0"/>
                            <a:ea typeface="宋体" charset="0"/>
                            <a:cs typeface="Cambria Math" panose="02040503050406030204" pitchFamily="18" charset="0"/>
                          </a:rPr>
                          <m:t>(</m:t>
                        </m:r>
                        <m:r>
                          <a:rPr lang="en-US" altLang="zh-CN" b="1" i="1">
                            <a:latin typeface="Cambria Math" panose="02040503050406030204" pitchFamily="18" charset="0"/>
                            <a:cs typeface="Cambria Math" panose="02040503050406030204" pitchFamily="18" charset="0"/>
                          </a:rPr>
                          <m:t>𝒚</m:t>
                        </m:r>
                        <m:r>
                          <a:rPr lang="en-US" altLang="zh-CN" i="1">
                            <a:latin typeface="Cambria Math" panose="02040503050406030204" pitchFamily="18" charset="0"/>
                            <a:ea typeface="宋体" charset="0"/>
                            <a:cs typeface="Cambria Math" panose="02040503050406030204" pitchFamily="18" charset="0"/>
                          </a:rPr>
                          <m:t>)</m:t>
                        </m:r>
                        <m:r>
                          <a:rPr lang="en-US" altLang="zh-CN" i="1" baseline="30000">
                            <a:latin typeface="Cambria Math" panose="02040503050406030204" pitchFamily="18" charset="0"/>
                            <a:ea typeface="宋体" charset="0"/>
                            <a:cs typeface="Cambria Math" panose="02040503050406030204" pitchFamily="18" charset="0"/>
                          </a:rPr>
                          <m:t>2</m:t>
                        </m:r>
                      </m:num>
                      <m:den>
                        <m:r>
                          <a:rPr lang="en-US" altLang="zh-CN" i="1">
                            <a:latin typeface="Cambria Math" panose="02040503050406030204" pitchFamily="18" charset="0"/>
                            <a:ea typeface="宋体" charset="0"/>
                            <a:cs typeface="Cambria Math" panose="02040503050406030204" pitchFamily="18" charset="0"/>
                          </a:rPr>
                          <m:t>𝜕</m:t>
                        </m:r>
                        <m:r>
                          <a:rPr lang="en-US" altLang="zh-CN" i="1">
                            <a:latin typeface="Cambria Math" panose="02040503050406030204" pitchFamily="18" charset="0"/>
                            <a:cs typeface="Times New Roman" panose="02020503050405090304" pitchFamily="18" charset="0"/>
                            <a:sym typeface="+mn-ea"/>
                          </a:rPr>
                          <m:t>𝜔</m:t>
                        </m:r>
                        <m:r>
                          <a:rPr lang="en-US" altLang="zh-CN" i="1" baseline="-25000">
                            <a:latin typeface="Cambria Math" panose="02040503050406030204" pitchFamily="18" charset="0"/>
                            <a:cs typeface="Times New Roman" panose="02020503050405090304" pitchFamily="18" charset="0"/>
                            <a:sym typeface="+mn-ea"/>
                          </a:rPr>
                          <m:t>𝑖</m:t>
                        </m:r>
                      </m:den>
                    </m:f>
                  </m:oMath>
                </a14:m>
                <a:r>
                  <a:rPr lang="en-US" altLang="zh-CN" dirty="0">
                    <a:latin typeface="Times New Roman" panose="02020503050405090304" pitchFamily="18" charset="0"/>
                    <a:cs typeface="Times New Roman" panose="02020503050405090304" pitchFamily="18" charset="0"/>
                  </a:rPr>
                  <a:t> as targets when </a:t>
                </a:r>
                <a:r>
                  <a:rPr lang="en-US" altLang="zh-CN" b="1" i="1" dirty="0">
                    <a:latin typeface="Times New Roman" panose="02020503050405090304" pitchFamily="18" charset="0"/>
                    <a:cs typeface="Times New Roman" panose="02020503050405090304" pitchFamily="18" charset="0"/>
                  </a:rPr>
                  <a:t>y</a:t>
                </a:r>
                <a:r>
                  <a:rPr lang="en-US" altLang="zh-CN" dirty="0">
                    <a:latin typeface="Times New Roman" panose="02020503050405090304" pitchFamily="18" charset="0"/>
                    <a:cs typeface="Times New Roman" panose="02020503050405090304" pitchFamily="18" charset="0"/>
                  </a:rPr>
                  <a:t> is sampled from </a:t>
                </a:r>
                <a:r>
                  <a:rPr lang="en-US" altLang="zh-CN" i="1" dirty="0">
                    <a:latin typeface="Times New Roman" panose="02020503050405090304" pitchFamily="18" charset="0"/>
                    <a:cs typeface="Times New Roman" panose="02020503050405090304" pitchFamily="18" charset="0"/>
                  </a:rPr>
                  <a:t>p</a:t>
                </a:r>
                <a:r>
                  <a:rPr lang="en-US" altLang="zh-CN" dirty="0">
                    <a:latin typeface="Times New Roman" panose="02020503050405090304" pitchFamily="18" charset="0"/>
                    <a:cs typeface="Times New Roman" panose="02020503050405090304" pitchFamily="18" charset="0"/>
                  </a:rPr>
                  <a:t>(</a:t>
                </a:r>
                <a:r>
                  <a:rPr lang="en-US" altLang="zh-CN" b="1" i="1" dirty="0">
                    <a:latin typeface="Times New Roman" panose="02020503050405090304" pitchFamily="18" charset="0"/>
                    <a:cs typeface="Times New Roman" panose="02020503050405090304" pitchFamily="18" charset="0"/>
                  </a:rPr>
                  <a:t>y</a:t>
                </a:r>
                <a:r>
                  <a:rPr lang="en-US" altLang="zh-CN" dirty="0">
                    <a:latin typeface="Times New Roman" panose="02020503050405090304" pitchFamily="18" charset="0"/>
                    <a:cs typeface="Times New Roman" panose="02020503050405090304" pitchFamily="18" charset="0"/>
                  </a:rPr>
                  <a:t>), for a given </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The estimate </a:t>
                </a:r>
                <a:r>
                  <a:rPr lang="en-US" altLang="zh-CN" i="1" dirty="0">
                    <a:latin typeface="Times New Roman" panose="02020503050405090304" pitchFamily="18" charset="0"/>
                    <a:cs typeface="Times New Roman" panose="02020503050405090304" pitchFamily="18" charset="0"/>
                  </a:rPr>
                  <a:t>b</a:t>
                </a:r>
                <a:r>
                  <a:rPr lang="en-US" altLang="zh-CN" dirty="0">
                    <a:latin typeface="Times New Roman" panose="02020503050405090304" pitchFamily="18" charset="0"/>
                    <a:cs typeface="Times New Roman" panose="02020503050405090304" pitchFamily="18" charset="0"/>
                  </a:rPr>
                  <a:t> may then be recovered by substituting these estimates into Eq. </a:t>
                </a:r>
                <a:r>
                  <a:rPr lang="en-US" altLang="zh-CN" dirty="0">
                    <a:solidFill>
                      <a:srgbClr val="FF0000"/>
                    </a:solidFill>
                    <a:latin typeface="Times New Roman" panose="02020503050405090304" pitchFamily="18" charset="0"/>
                    <a:cs typeface="Times New Roman" panose="02020503050405090304" pitchFamily="18" charset="0"/>
                  </a:rPr>
                  <a:t>20.69</a:t>
                </a:r>
                <a:r>
                  <a:rPr lang="en-US" altLang="zh-CN" dirty="0">
                    <a:latin typeface="Times New Roman" panose="02020503050405090304" pitchFamily="18" charset="0"/>
                    <a:cs typeface="Times New Roman" panose="02020503050405090304" pitchFamily="18" charset="0"/>
                  </a:rPr>
                  <a:t>. </a:t>
                </a:r>
                <a:r>
                  <a:rPr lang="en-US" altLang="zh-CN" dirty="0" err="1">
                    <a:solidFill>
                      <a:srgbClr val="00FF00"/>
                    </a:solidFill>
                    <a:latin typeface="Times New Roman" panose="02020503050405090304" pitchFamily="18" charset="0"/>
                    <a:cs typeface="Times New Roman" panose="02020503050405090304" pitchFamily="18" charset="0"/>
                  </a:rPr>
                  <a:t>Mnih</a:t>
                </a:r>
                <a:r>
                  <a:rPr lang="en-US" altLang="zh-CN" dirty="0">
                    <a:solidFill>
                      <a:srgbClr val="00FF00"/>
                    </a:solidFill>
                    <a:latin typeface="Times New Roman" panose="02020503050405090304" pitchFamily="18" charset="0"/>
                    <a:cs typeface="Times New Roman" panose="02020503050405090304" pitchFamily="18" charset="0"/>
                  </a:rPr>
                  <a:t> and Gregor </a:t>
                </a:r>
                <a:r>
                  <a:rPr lang="en-US" altLang="zh-CN" dirty="0">
                    <a:latin typeface="Times New Roman" panose="02020503050405090304" pitchFamily="18" charset="0"/>
                    <a:cs typeface="Times New Roman" panose="02020503050405090304" pitchFamily="18" charset="0"/>
                  </a:rPr>
                  <a:t>(</a:t>
                </a:r>
                <a:r>
                  <a:rPr lang="en-US" altLang="zh-CN" dirty="0">
                    <a:solidFill>
                      <a:srgbClr val="00FF00"/>
                    </a:solidFill>
                    <a:latin typeface="Times New Roman" panose="02020503050405090304" pitchFamily="18" charset="0"/>
                    <a:cs typeface="Times New Roman" panose="02020503050405090304" pitchFamily="18" charset="0"/>
                  </a:rPr>
                  <a:t>2014</a:t>
                </a:r>
                <a:r>
                  <a:rPr lang="en-US" altLang="zh-CN" dirty="0">
                    <a:latin typeface="Times New Roman" panose="02020503050405090304" pitchFamily="18" charset="0"/>
                    <a:cs typeface="Times New Roman" panose="02020503050405090304" pitchFamily="18" charset="0"/>
                  </a:rPr>
                  <a:t>) preferred to use a single shared output (across all elements </a:t>
                </a:r>
                <a:r>
                  <a:rPr lang="en-US" altLang="zh-CN" i="1" dirty="0" err="1">
                    <a:latin typeface="Times New Roman" panose="02020503050405090304" pitchFamily="18" charset="0"/>
                    <a:cs typeface="Times New Roman" panose="02020503050405090304" pitchFamily="18" charset="0"/>
                  </a:rPr>
                  <a:t>i</a:t>
                </a:r>
                <a:r>
                  <a:rPr lang="en-US" altLang="zh-CN" i="1"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of </a:t>
                </a:r>
                <a:r>
                  <a:rPr lang="en-US" altLang="zh-CN"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trained with the target </a:t>
                </a:r>
                <a:r>
                  <a:rPr lang="en-US" altLang="zh-CN" i="1" dirty="0">
                    <a:latin typeface="Times New Roman" panose="02020503050405090304" pitchFamily="18" charset="0"/>
                    <a:cs typeface="Times New Roman" panose="02020503050405090304" pitchFamily="18" charset="0"/>
                  </a:rPr>
                  <a:t>J</a:t>
                </a:r>
                <a:r>
                  <a:rPr lang="en-US" altLang="zh-CN" dirty="0">
                    <a:latin typeface="Times New Roman" panose="02020503050405090304" pitchFamily="18" charset="0"/>
                    <a:cs typeface="Times New Roman" panose="02020503050405090304" pitchFamily="18" charset="0"/>
                  </a:rPr>
                  <a:t>(</a:t>
                </a:r>
                <a:r>
                  <a:rPr lang="en-US" altLang="zh-CN" b="1" i="1" dirty="0">
                    <a:latin typeface="Times New Roman" panose="02020503050405090304" pitchFamily="18" charset="0"/>
                    <a:cs typeface="Times New Roman" panose="02020503050405090304" pitchFamily="18" charset="0"/>
                  </a:rPr>
                  <a:t>y</a:t>
                </a:r>
                <a:r>
                  <a:rPr lang="en-US" altLang="zh-CN" dirty="0">
                    <a:latin typeface="Times New Roman" panose="02020503050405090304" pitchFamily="18" charset="0"/>
                    <a:cs typeface="Times New Roman" panose="02020503050405090304" pitchFamily="18" charset="0"/>
                  </a:rPr>
                  <a:t>), using as baseline </a:t>
                </a:r>
                <a:r>
                  <a:rPr lang="en-US" altLang="zh-CN" i="1" dirty="0">
                    <a:latin typeface="Times New Roman" panose="02020503050405090304" pitchFamily="18" charset="0"/>
                    <a:cs typeface="Times New Roman" panose="02020503050405090304" pitchFamily="18" charset="0"/>
                  </a:rPr>
                  <a:t>b</a:t>
                </a:r>
                <a:r>
                  <a:rPr lang="en-US" altLang="zh-CN" dirty="0">
                    <a:latin typeface="Times New Roman" panose="02020503050405090304" pitchFamily="18" charset="0"/>
                    <a:cs typeface="Times New Roman" panose="02020503050405090304" pitchFamily="18" charset="0"/>
                  </a:rPr>
                  <a:t>(</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 E</a:t>
                </a:r>
                <a:r>
                  <a:rPr lang="en-US" altLang="zh-CN" i="1" baseline="-25000" dirty="0">
                    <a:latin typeface="Times New Roman" panose="02020503050405090304" pitchFamily="18" charset="0"/>
                    <a:cs typeface="Times New Roman" panose="02020503050405090304" pitchFamily="18" charset="0"/>
                  </a:rPr>
                  <a:t>p</a:t>
                </a:r>
                <a:r>
                  <a:rPr lang="en-US" altLang="zh-CN" baseline="-25000" dirty="0">
                    <a:latin typeface="Times New Roman" panose="02020503050405090304" pitchFamily="18" charset="0"/>
                    <a:cs typeface="Times New Roman" panose="02020503050405090304" pitchFamily="18" charset="0"/>
                  </a:rPr>
                  <a:t>(</a:t>
                </a:r>
                <a:r>
                  <a:rPr lang="en-US" altLang="zh-CN" i="1" baseline="-25000" dirty="0">
                    <a:latin typeface="Times New Roman" panose="02020503050405090304" pitchFamily="18" charset="0"/>
                    <a:cs typeface="Times New Roman" panose="02020503050405090304" pitchFamily="18" charset="0"/>
                  </a:rPr>
                  <a:t>y</a:t>
                </a:r>
                <a:r>
                  <a:rPr lang="en-US" altLang="zh-CN" baseline="-25000" dirty="0">
                    <a:latin typeface="Times New Roman" panose="02020503050405090304" pitchFamily="18" charset="0"/>
                    <a:cs typeface="Times New Roman" panose="02020503050405090304" pitchFamily="18" charset="0"/>
                  </a:rPr>
                  <a:t>)</a:t>
                </a:r>
                <a:r>
                  <a:rPr lang="en-US" altLang="zh-CN" dirty="0">
                    <a:latin typeface="Times New Roman" panose="02020503050405090304" pitchFamily="18" charset="0"/>
                    <a:cs typeface="Times New Roman" panose="02020503050405090304" pitchFamily="18" charset="0"/>
                  </a:rPr>
                  <a:t>[</a:t>
                </a:r>
                <a:r>
                  <a:rPr lang="en-US" altLang="zh-CN" i="1" dirty="0">
                    <a:latin typeface="Times New Roman" panose="02020503050405090304" pitchFamily="18" charset="0"/>
                    <a:cs typeface="Times New Roman" panose="02020503050405090304" pitchFamily="18" charset="0"/>
                  </a:rPr>
                  <a:t>J</a:t>
                </a:r>
                <a:r>
                  <a:rPr lang="en-US" altLang="zh-CN" dirty="0">
                    <a:latin typeface="Times New Roman" panose="02020503050405090304" pitchFamily="18" charset="0"/>
                    <a:cs typeface="Times New Roman" panose="02020503050405090304" pitchFamily="18" charset="0"/>
                  </a:rPr>
                  <a:t>(</a:t>
                </a:r>
                <a:r>
                  <a:rPr lang="en-US" altLang="zh-CN" b="1" i="1" dirty="0">
                    <a:latin typeface="Times New Roman" panose="02020503050405090304" pitchFamily="18" charset="0"/>
                    <a:cs typeface="Times New Roman" panose="02020503050405090304" pitchFamily="18" charset="0"/>
                  </a:rPr>
                  <a:t>y</a:t>
                </a:r>
                <a:r>
                  <a:rPr lang="en-US" altLang="zh-CN" dirty="0">
                    <a:latin typeface="Times New Roman" panose="02020503050405090304" pitchFamily="18" charset="0"/>
                    <a:cs typeface="Times New Roman" panose="0202050305040509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sp>
        <p:nvSpPr>
          <p:cNvPr id="8" name="标题 1">
            <a:extLst>
              <a:ext uri="{FF2B5EF4-FFF2-40B4-BE49-F238E27FC236}">
                <a16:creationId xmlns:a16="http://schemas.microsoft.com/office/drawing/2014/main" id="{A4DEA025-68CC-49D4-B707-435FDA141065}"/>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20.9.1 Back-Propagating through Discrete Stochastic Operations</a:t>
            </a:r>
            <a:endParaRPr lang="zh-CN" altLang="en-US" sz="32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3" name="内容占位符 2"/>
          <p:cNvSpPr>
            <a:spLocks noGrp="1"/>
          </p:cNvSpPr>
          <p:nvPr>
            <p:ph idx="1"/>
          </p:nvPr>
        </p:nvSpPr>
        <p:spPr/>
        <p:txBody>
          <a:bodyPr>
            <a:normAutofit lnSpcReduction="10000"/>
          </a:bodyPr>
          <a:lstStyle/>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        Variance reduction methods have been introduced in the reinforcement learning context (</a:t>
            </a:r>
            <a:r>
              <a:rPr lang="en-US" altLang="zh-CN" sz="2600" dirty="0">
                <a:solidFill>
                  <a:srgbClr val="00FF00"/>
                </a:solidFill>
                <a:latin typeface="Times New Roman" panose="02020503050405090304" pitchFamily="18" charset="0"/>
                <a:cs typeface="Times New Roman" panose="02020503050405090304" pitchFamily="18" charset="0"/>
              </a:rPr>
              <a:t>Sutton </a:t>
            </a:r>
            <a:r>
              <a:rPr lang="en-US" altLang="zh-CN" sz="2600" i="1" dirty="0">
                <a:solidFill>
                  <a:srgbClr val="00FF00"/>
                </a:solidFill>
                <a:latin typeface="Times New Roman" panose="02020503050405090304" pitchFamily="18" charset="0"/>
                <a:cs typeface="Times New Roman" panose="02020503050405090304" pitchFamily="18" charset="0"/>
              </a:rPr>
              <a:t>et al.</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2000</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Weaver and Tao</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2001</a:t>
            </a:r>
            <a:r>
              <a:rPr lang="en-US" altLang="zh-CN" sz="2600" dirty="0">
                <a:latin typeface="Times New Roman" panose="02020503050405090304" pitchFamily="18" charset="0"/>
                <a:cs typeface="Times New Roman" panose="02020503050405090304" pitchFamily="18" charset="0"/>
              </a:rPr>
              <a:t>), generalizing previous work on the case of binary reward by </a:t>
            </a:r>
            <a:r>
              <a:rPr lang="en-US" altLang="zh-CN" sz="2600" dirty="0">
                <a:solidFill>
                  <a:srgbClr val="00FF00"/>
                </a:solidFill>
                <a:latin typeface="Times New Roman" panose="02020503050405090304" pitchFamily="18" charset="0"/>
                <a:cs typeface="Times New Roman" panose="02020503050405090304" pitchFamily="18" charset="0"/>
              </a:rPr>
              <a:t>Dayan</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1990</a:t>
            </a:r>
            <a:r>
              <a:rPr lang="en-US" altLang="zh-CN" sz="2600" dirty="0">
                <a:latin typeface="Times New Roman" panose="02020503050405090304" pitchFamily="18" charset="0"/>
                <a:cs typeface="Times New Roman" panose="02020503050405090304" pitchFamily="18" charset="0"/>
              </a:rPr>
              <a:t>). See </a:t>
            </a:r>
            <a:r>
              <a:rPr lang="en-US" altLang="zh-CN" sz="2600" dirty="0" err="1">
                <a:solidFill>
                  <a:srgbClr val="00FF00"/>
                </a:solidFill>
                <a:latin typeface="Times New Roman" panose="02020503050405090304" pitchFamily="18" charset="0"/>
                <a:cs typeface="Times New Roman" panose="02020503050405090304" pitchFamily="18" charset="0"/>
              </a:rPr>
              <a:t>Bengio</a:t>
            </a:r>
            <a:r>
              <a:rPr lang="en-US" altLang="zh-CN" sz="2600" dirty="0">
                <a:solidFill>
                  <a:srgbClr val="00FF00"/>
                </a:solidFill>
                <a:latin typeface="Times New Roman" panose="02020503050405090304" pitchFamily="18" charset="0"/>
                <a:cs typeface="Times New Roman" panose="02020503050405090304" pitchFamily="18" charset="0"/>
              </a:rPr>
              <a:t> </a:t>
            </a:r>
            <a:r>
              <a:rPr lang="en-US" altLang="zh-CN" sz="2600" i="1" dirty="0">
                <a:solidFill>
                  <a:srgbClr val="00FF00"/>
                </a:solidFill>
                <a:latin typeface="Times New Roman" panose="02020503050405090304" pitchFamily="18" charset="0"/>
                <a:cs typeface="Times New Roman" panose="02020503050405090304" pitchFamily="18" charset="0"/>
              </a:rPr>
              <a:t>et al. </a:t>
            </a:r>
            <a:r>
              <a:rPr lang="en-US" altLang="zh-CN" sz="2600" dirty="0">
                <a:latin typeface="Times New Roman" panose="02020503050405090304" pitchFamily="18" charset="0"/>
                <a:cs typeface="Times New Roman" panose="02020503050405090304" pitchFamily="18" charset="0"/>
              </a:rPr>
              <a:t>(</a:t>
            </a:r>
            <a:r>
              <a:rPr lang="en-US" altLang="zh-CN" sz="2600" dirty="0">
                <a:solidFill>
                  <a:srgbClr val="00FF00"/>
                </a:solidFill>
                <a:latin typeface="Times New Roman" panose="02020503050405090304" pitchFamily="18" charset="0"/>
                <a:cs typeface="Times New Roman" panose="02020503050405090304" pitchFamily="18" charset="0"/>
              </a:rPr>
              <a:t>2013b</a:t>
            </a:r>
            <a:r>
              <a:rPr lang="en-US" altLang="zh-CN" sz="2600" dirty="0">
                <a:latin typeface="Times New Roman" panose="02020503050405090304" pitchFamily="18" charset="0"/>
                <a:cs typeface="Times New Roman" panose="02020503050405090304" pitchFamily="18" charset="0"/>
              </a:rPr>
              <a:t>), </a:t>
            </a:r>
            <a:r>
              <a:rPr lang="en-US" altLang="zh-CN" sz="2600" dirty="0" err="1">
                <a:solidFill>
                  <a:srgbClr val="00FF00"/>
                </a:solidFill>
                <a:latin typeface="Times New Roman" panose="02020503050405090304" pitchFamily="18" charset="0"/>
                <a:cs typeface="Times New Roman" panose="02020503050405090304" pitchFamily="18" charset="0"/>
              </a:rPr>
              <a:t>Mnih</a:t>
            </a:r>
            <a:r>
              <a:rPr lang="en-US" altLang="zh-CN" sz="2600" dirty="0">
                <a:solidFill>
                  <a:srgbClr val="00FF00"/>
                </a:solidFill>
                <a:latin typeface="Times New Roman" panose="02020503050405090304" pitchFamily="18" charset="0"/>
                <a:cs typeface="Times New Roman" panose="02020503050405090304" pitchFamily="18" charset="0"/>
              </a:rPr>
              <a:t> and Gregor</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2014</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Ba </a:t>
            </a:r>
            <a:r>
              <a:rPr lang="en-US" altLang="zh-CN" sz="2600" i="1" dirty="0">
                <a:solidFill>
                  <a:srgbClr val="00FF00"/>
                </a:solidFill>
                <a:latin typeface="Times New Roman" panose="02020503050405090304" pitchFamily="18" charset="0"/>
                <a:cs typeface="Times New Roman" panose="02020503050405090304" pitchFamily="18" charset="0"/>
              </a:rPr>
              <a:t>et al. </a:t>
            </a:r>
            <a:r>
              <a:rPr lang="en-US" altLang="zh-CN" sz="2600" dirty="0">
                <a:latin typeface="Times New Roman" panose="02020503050405090304" pitchFamily="18" charset="0"/>
                <a:cs typeface="Times New Roman" panose="02020503050405090304" pitchFamily="18" charset="0"/>
              </a:rPr>
              <a:t>(</a:t>
            </a:r>
            <a:r>
              <a:rPr lang="en-US" altLang="zh-CN" sz="2600" dirty="0">
                <a:solidFill>
                  <a:srgbClr val="00FF00"/>
                </a:solidFill>
                <a:latin typeface="Times New Roman" panose="02020503050405090304" pitchFamily="18" charset="0"/>
                <a:cs typeface="Times New Roman" panose="02020503050405090304" pitchFamily="18" charset="0"/>
              </a:rPr>
              <a:t>2014</a:t>
            </a:r>
            <a:r>
              <a:rPr lang="en-US" altLang="zh-CN" sz="2600" dirty="0">
                <a:latin typeface="Times New Roman" panose="02020503050405090304" pitchFamily="18" charset="0"/>
                <a:cs typeface="Times New Roman" panose="02020503050405090304" pitchFamily="18" charset="0"/>
              </a:rPr>
              <a:t>), </a:t>
            </a:r>
            <a:r>
              <a:rPr lang="en-US" altLang="zh-CN" sz="2600" dirty="0" err="1">
                <a:solidFill>
                  <a:srgbClr val="00FF00"/>
                </a:solidFill>
                <a:latin typeface="Times New Roman" panose="02020503050405090304" pitchFamily="18" charset="0"/>
                <a:cs typeface="Times New Roman" panose="02020503050405090304" pitchFamily="18" charset="0"/>
              </a:rPr>
              <a:t>Mnih</a:t>
            </a:r>
            <a:r>
              <a:rPr lang="en-US" altLang="zh-CN" sz="2600" dirty="0">
                <a:solidFill>
                  <a:srgbClr val="00FF00"/>
                </a:solidFill>
                <a:latin typeface="Times New Roman" panose="02020503050405090304" pitchFamily="18" charset="0"/>
                <a:cs typeface="Times New Roman" panose="02020503050405090304" pitchFamily="18" charset="0"/>
              </a:rPr>
              <a:t> </a:t>
            </a:r>
            <a:r>
              <a:rPr lang="en-US" altLang="zh-CN" sz="2600" i="1" dirty="0">
                <a:solidFill>
                  <a:srgbClr val="00FF00"/>
                </a:solidFill>
                <a:latin typeface="Times New Roman" panose="02020503050405090304" pitchFamily="18" charset="0"/>
                <a:cs typeface="Times New Roman" panose="02020503050405090304" pitchFamily="18" charset="0"/>
              </a:rPr>
              <a:t>et al. </a:t>
            </a:r>
            <a:r>
              <a:rPr lang="en-US" altLang="zh-CN" sz="2600" dirty="0">
                <a:latin typeface="Times New Roman" panose="02020503050405090304" pitchFamily="18" charset="0"/>
                <a:cs typeface="Times New Roman" panose="02020503050405090304" pitchFamily="18" charset="0"/>
              </a:rPr>
              <a:t>(</a:t>
            </a:r>
            <a:r>
              <a:rPr lang="en-US" altLang="zh-CN" sz="2600" dirty="0">
                <a:solidFill>
                  <a:srgbClr val="00FF00"/>
                </a:solidFill>
                <a:latin typeface="Times New Roman" panose="02020503050405090304" pitchFamily="18" charset="0"/>
                <a:cs typeface="Times New Roman" panose="02020503050405090304" pitchFamily="18" charset="0"/>
              </a:rPr>
              <a:t>2014</a:t>
            </a:r>
            <a:r>
              <a:rPr lang="en-US" altLang="zh-CN" sz="2600" dirty="0">
                <a:latin typeface="Times New Roman" panose="02020503050405090304" pitchFamily="18" charset="0"/>
                <a:cs typeface="Times New Roman" panose="02020503050405090304" pitchFamily="18" charset="0"/>
              </a:rPr>
              <a:t>), or </a:t>
            </a:r>
            <a:r>
              <a:rPr lang="en-US" altLang="zh-CN" sz="2600" dirty="0">
                <a:solidFill>
                  <a:srgbClr val="00FF00"/>
                </a:solidFill>
                <a:latin typeface="Times New Roman" panose="02020503050405090304" pitchFamily="18" charset="0"/>
                <a:cs typeface="Times New Roman" panose="02020503050405090304" pitchFamily="18" charset="0"/>
              </a:rPr>
              <a:t>Xu </a:t>
            </a:r>
            <a:r>
              <a:rPr lang="en-US" altLang="zh-CN" sz="2600" i="1" dirty="0">
                <a:solidFill>
                  <a:srgbClr val="00FF00"/>
                </a:solidFill>
                <a:latin typeface="Times New Roman" panose="02020503050405090304" pitchFamily="18" charset="0"/>
                <a:cs typeface="Times New Roman" panose="02020503050405090304" pitchFamily="18" charset="0"/>
              </a:rPr>
              <a:t>et al. </a:t>
            </a:r>
            <a:r>
              <a:rPr lang="en-US" altLang="zh-CN" sz="2600" dirty="0">
                <a:latin typeface="Times New Roman" panose="02020503050405090304" pitchFamily="18" charset="0"/>
                <a:cs typeface="Times New Roman" panose="02020503050405090304" pitchFamily="18" charset="0"/>
              </a:rPr>
              <a:t>(</a:t>
            </a:r>
            <a:r>
              <a:rPr lang="en-US" altLang="zh-CN" sz="2600" dirty="0">
                <a:solidFill>
                  <a:srgbClr val="00FF00"/>
                </a:solidFill>
                <a:latin typeface="Times New Roman" panose="02020503050405090304" pitchFamily="18" charset="0"/>
                <a:cs typeface="Times New Roman" panose="02020503050405090304" pitchFamily="18" charset="0"/>
              </a:rPr>
              <a:t>2015</a:t>
            </a:r>
            <a:r>
              <a:rPr lang="en-US" altLang="zh-CN" sz="2600" dirty="0">
                <a:latin typeface="Times New Roman" panose="02020503050405090304" pitchFamily="18" charset="0"/>
                <a:cs typeface="Times New Roman" panose="02020503050405090304" pitchFamily="18" charset="0"/>
              </a:rPr>
              <a:t>) for examples of modern uses of the REINFORCE algorithm with reduced variance in the context of deep learning. In addition to the use of an input-dependent baseline </a:t>
            </a:r>
            <a:r>
              <a:rPr lang="en-US" altLang="zh-CN" sz="2600" i="1" dirty="0">
                <a:latin typeface="Times New Roman" panose="02020503050405090304" pitchFamily="18" charset="0"/>
                <a:cs typeface="Times New Roman" panose="02020503050405090304" pitchFamily="18" charset="0"/>
              </a:rPr>
              <a:t>b</a:t>
            </a:r>
            <a:r>
              <a:rPr lang="en-US" altLang="zh-CN" sz="2600" dirty="0">
                <a:latin typeface="Times New Roman" panose="02020503050405090304" pitchFamily="18" charset="0"/>
                <a:cs typeface="Times New Roman" panose="02020503050405090304" pitchFamily="18" charset="0"/>
              </a:rPr>
              <a:t>(</a:t>
            </a:r>
            <a:r>
              <a:rPr lang="en-US" altLang="zh-CN" sz="2600" b="1" i="1" dirty="0">
                <a:latin typeface="Times New Roman" panose="02020503050405090304" pitchFamily="18" charset="0"/>
                <a:cs typeface="Times New Roman" panose="02020503050405090304" pitchFamily="18" charset="0"/>
              </a:rPr>
              <a:t>ω</a:t>
            </a:r>
            <a:r>
              <a:rPr lang="en-US" altLang="zh-CN" sz="2600" dirty="0">
                <a:latin typeface="Times New Roman" panose="02020503050405090304" pitchFamily="18" charset="0"/>
                <a:cs typeface="Times New Roman" panose="02020503050405090304" pitchFamily="18" charset="0"/>
              </a:rPr>
              <a:t>), </a:t>
            </a:r>
            <a:r>
              <a:rPr lang="en-US" altLang="zh-CN" sz="2600" dirty="0" err="1">
                <a:solidFill>
                  <a:srgbClr val="00FF00"/>
                </a:solidFill>
                <a:latin typeface="Times New Roman" panose="02020503050405090304" pitchFamily="18" charset="0"/>
                <a:cs typeface="Times New Roman" panose="02020503050405090304" pitchFamily="18" charset="0"/>
              </a:rPr>
              <a:t>Mnih</a:t>
            </a:r>
            <a:r>
              <a:rPr lang="en-US" altLang="zh-CN" sz="2600" dirty="0">
                <a:solidFill>
                  <a:srgbClr val="00FF00"/>
                </a:solidFill>
                <a:latin typeface="Times New Roman" panose="02020503050405090304" pitchFamily="18" charset="0"/>
                <a:cs typeface="Times New Roman" panose="02020503050405090304" pitchFamily="18" charset="0"/>
              </a:rPr>
              <a:t> and Gregor</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2014</a:t>
            </a:r>
            <a:r>
              <a:rPr lang="en-US" altLang="zh-CN" sz="2600" dirty="0">
                <a:latin typeface="Times New Roman" panose="02020503050405090304" pitchFamily="18" charset="0"/>
                <a:cs typeface="Times New Roman" panose="02020503050405090304" pitchFamily="18" charset="0"/>
              </a:rPr>
              <a:t>) found that the scale of (</a:t>
            </a:r>
            <a:r>
              <a:rPr lang="en-US" altLang="zh-CN" sz="2600" i="1" dirty="0">
                <a:latin typeface="Times New Roman" panose="02020503050405090304" pitchFamily="18" charset="0"/>
                <a:cs typeface="Times New Roman" panose="02020503050405090304" pitchFamily="18" charset="0"/>
              </a:rPr>
              <a:t>J</a:t>
            </a:r>
            <a:r>
              <a:rPr lang="en-US" altLang="zh-CN" sz="2600" dirty="0">
                <a:latin typeface="Times New Roman" panose="02020503050405090304" pitchFamily="18" charset="0"/>
                <a:cs typeface="Times New Roman" panose="02020503050405090304" pitchFamily="18" charset="0"/>
              </a:rPr>
              <a:t>(</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 </a:t>
            </a:r>
            <a:r>
              <a:rPr lang="en-US" altLang="zh-CN" sz="2600" i="1" dirty="0">
                <a:latin typeface="Times New Roman" panose="02020503050405090304" pitchFamily="18" charset="0"/>
                <a:cs typeface="Times New Roman" panose="02020503050405090304" pitchFamily="18" charset="0"/>
              </a:rPr>
              <a:t>b</a:t>
            </a:r>
            <a:r>
              <a:rPr lang="en-US" altLang="zh-CN" sz="2600" dirty="0">
                <a:latin typeface="Times New Roman" panose="02020503050405090304" pitchFamily="18" charset="0"/>
                <a:cs typeface="Times New Roman" panose="02020503050405090304" pitchFamily="18" charset="0"/>
              </a:rPr>
              <a:t>(</a:t>
            </a:r>
            <a:r>
              <a:rPr lang="en-US" altLang="zh-CN" sz="2600" b="1" i="1" dirty="0">
                <a:latin typeface="Times New Roman" panose="02020503050405090304" pitchFamily="18" charset="0"/>
                <a:cs typeface="Times New Roman" panose="02020503050405090304" pitchFamily="18" charset="0"/>
              </a:rPr>
              <a:t>ω</a:t>
            </a:r>
            <a:r>
              <a:rPr lang="en-US" altLang="zh-CN" sz="2600" dirty="0">
                <a:latin typeface="Times New Roman" panose="02020503050405090304" pitchFamily="18" charset="0"/>
                <a:cs typeface="Times New Roman" panose="02020503050405090304" pitchFamily="18" charset="0"/>
              </a:rPr>
              <a:t>)) could be adjusted during training by dividing it by its standard deviation estimated by a moving average during training, as a kind of adaptive learning rate, to counter the effect of important variations that occur during the course of training in the magnitude of this quantity. </a:t>
            </a:r>
            <a:r>
              <a:rPr lang="en-US" altLang="zh-CN" sz="2600" dirty="0" err="1">
                <a:solidFill>
                  <a:srgbClr val="00FF00"/>
                </a:solidFill>
                <a:latin typeface="Times New Roman" panose="02020503050405090304" pitchFamily="18" charset="0"/>
                <a:cs typeface="Times New Roman" panose="02020503050405090304" pitchFamily="18" charset="0"/>
              </a:rPr>
              <a:t>Mnih</a:t>
            </a:r>
            <a:r>
              <a:rPr lang="en-US" altLang="zh-CN" sz="2600" dirty="0">
                <a:solidFill>
                  <a:srgbClr val="00FF00"/>
                </a:solidFill>
                <a:latin typeface="Times New Roman" panose="02020503050405090304" pitchFamily="18" charset="0"/>
                <a:cs typeface="Times New Roman" panose="02020503050405090304" pitchFamily="18" charset="0"/>
              </a:rPr>
              <a:t> and Gregor </a:t>
            </a:r>
            <a:r>
              <a:rPr lang="en-US" altLang="zh-CN" sz="2600" dirty="0">
                <a:latin typeface="Times New Roman" panose="02020503050405090304" pitchFamily="18" charset="0"/>
                <a:cs typeface="Times New Roman" panose="02020503050405090304" pitchFamily="18" charset="0"/>
              </a:rPr>
              <a:t>(</a:t>
            </a:r>
            <a:r>
              <a:rPr lang="en-US" altLang="zh-CN" sz="2600" dirty="0">
                <a:solidFill>
                  <a:srgbClr val="00FF00"/>
                </a:solidFill>
                <a:latin typeface="Times New Roman" panose="02020503050405090304" pitchFamily="18" charset="0"/>
                <a:cs typeface="Times New Roman" panose="02020503050405090304" pitchFamily="18" charset="0"/>
              </a:rPr>
              <a:t>2014</a:t>
            </a:r>
            <a:r>
              <a:rPr lang="en-US" altLang="zh-CN" sz="2600" dirty="0">
                <a:latin typeface="Times New Roman" panose="02020503050405090304" pitchFamily="18" charset="0"/>
                <a:cs typeface="Times New Roman" panose="02020503050405090304" pitchFamily="18" charset="0"/>
              </a:rPr>
              <a:t>) called this heuristic </a:t>
            </a:r>
            <a:r>
              <a:rPr lang="en-US" altLang="zh-CN" sz="2600" i="1" dirty="0">
                <a:latin typeface="Times New Roman" panose="02020503050405090304" pitchFamily="18" charset="0"/>
                <a:cs typeface="Times New Roman" panose="02020503050405090304" pitchFamily="18" charset="0"/>
              </a:rPr>
              <a:t>variance normalization</a:t>
            </a:r>
            <a:r>
              <a:rPr lang="en-US" altLang="zh-CN" sz="2600" dirty="0">
                <a:latin typeface="Times New Roman" panose="02020503050405090304" pitchFamily="18" charset="0"/>
                <a:cs typeface="Times New Roman" panose="02020503050405090304" pitchFamily="18" charset="0"/>
              </a:rPr>
              <a:t>.</a:t>
            </a:r>
          </a:p>
        </p:txBody>
      </p:sp>
      <p:sp>
        <p:nvSpPr>
          <p:cNvPr id="7" name="标题 1">
            <a:extLst>
              <a:ext uri="{FF2B5EF4-FFF2-40B4-BE49-F238E27FC236}">
                <a16:creationId xmlns:a16="http://schemas.microsoft.com/office/drawing/2014/main" id="{7A250455-2323-4F88-B80C-4A2441F6DB86}"/>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20.9.1 Back-Propagating through Discrete Stochastic Operations</a:t>
            </a:r>
            <a:endParaRPr lang="zh-CN" altLang="en-US" sz="32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80019AA2-106B-49B9-A0F0-DAA246E750D5}"/>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20.2 Restricted Boltzmann Machines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Invented under the name </a:t>
            </a:r>
            <a:r>
              <a:rPr lang="en-US" altLang="zh-CN" sz="2600" i="1" dirty="0">
                <a:latin typeface="Times New Roman" panose="02020603050405020304" pitchFamily="18" charset="0"/>
                <a:cs typeface="Times New Roman" panose="02020603050405020304" pitchFamily="18" charset="0"/>
              </a:rPr>
              <a:t>harmonium</a:t>
            </a:r>
            <a:r>
              <a:rPr lang="en-US" altLang="zh-CN" sz="2600" dirty="0">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Smolensky</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1986</a:t>
            </a:r>
            <a:r>
              <a:rPr lang="en-US" altLang="zh-CN" sz="2600" dirty="0">
                <a:latin typeface="Times New Roman" panose="02020603050405020304" pitchFamily="18" charset="0"/>
                <a:cs typeface="Times New Roman" panose="02020603050405020304" pitchFamily="18" charset="0"/>
              </a:rPr>
              <a:t>), restricted Boltzmann machines are some of the most common building blocks of deep probabilistic models. We have brieﬂy described RBMs previously, in Sec. </a:t>
            </a:r>
            <a:r>
              <a:rPr lang="en-US" altLang="zh-CN" sz="2600" dirty="0">
                <a:solidFill>
                  <a:srgbClr val="FF0000"/>
                </a:solidFill>
                <a:latin typeface="Times New Roman" panose="02020603050405020304" pitchFamily="18" charset="0"/>
                <a:cs typeface="Times New Roman" panose="02020603050405020304" pitchFamily="18" charset="0"/>
              </a:rPr>
              <a:t>16.7.1</a:t>
            </a:r>
            <a:r>
              <a:rPr lang="en-US" altLang="zh-CN" sz="2600" dirty="0">
                <a:latin typeface="Times New Roman" panose="02020603050405020304" pitchFamily="18" charset="0"/>
                <a:cs typeface="Times New Roman" panose="02020603050405020304" pitchFamily="18" charset="0"/>
              </a:rPr>
              <a:t>. Here we review the previous information and go into more detail. RBMs are undirected probabilistic graphical models containing a layer of observable variables and a single layer of latent variables. RBMs may be stacked (one on top of the other) to form deeper models. See Fig. </a:t>
            </a:r>
            <a:r>
              <a:rPr lang="en-US" altLang="zh-CN" sz="2600" dirty="0">
                <a:solidFill>
                  <a:srgbClr val="FF0000"/>
                </a:solidFill>
                <a:latin typeface="Times New Roman" panose="02020603050405020304" pitchFamily="18" charset="0"/>
                <a:cs typeface="Times New Roman" panose="02020603050405020304" pitchFamily="18" charset="0"/>
              </a:rPr>
              <a:t>20.1 </a:t>
            </a:r>
            <a:r>
              <a:rPr lang="en-US" altLang="zh-CN" sz="2600" dirty="0">
                <a:latin typeface="Times New Roman" panose="02020603050405020304" pitchFamily="18" charset="0"/>
                <a:cs typeface="Times New Roman" panose="02020603050405020304" pitchFamily="18" charset="0"/>
              </a:rPr>
              <a:t>for some examples. In particular, Fig. </a:t>
            </a:r>
            <a:r>
              <a:rPr lang="en-US" altLang="zh-CN" sz="2600" dirty="0">
                <a:solidFill>
                  <a:srgbClr val="FF0000"/>
                </a:solidFill>
                <a:latin typeface="Times New Roman" panose="02020603050405020304" pitchFamily="18" charset="0"/>
                <a:cs typeface="Times New Roman" panose="02020603050405020304" pitchFamily="18" charset="0"/>
              </a:rPr>
              <a:t>20.1a</a:t>
            </a:r>
            <a:r>
              <a:rPr lang="en-US" altLang="zh-CN" sz="2600" dirty="0">
                <a:latin typeface="Times New Roman" panose="02020603050405020304" pitchFamily="18" charset="0"/>
                <a:cs typeface="Times New Roman" panose="02020603050405020304" pitchFamily="18" charset="0"/>
              </a:rPr>
              <a:t> shows the graph structure of the RBM itself. It is a bipartite graph, with no connections permitted between any variables in the observed layer or between any units in the latent layer.</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b="1" dirty="0">
              <a:latin typeface="Times New Roman" panose="02020603050405020304" pitchFamily="18" charset="0"/>
              <a:cs typeface="Times New Roman" panose="02020603050405020304" pitchFamily="18" charset="0"/>
            </a:endParaRPr>
          </a:p>
        </p:txBody>
      </p:sp>
      <p:pic>
        <p:nvPicPr>
          <p:cNvPr id="5" name="图片 4" descr="u=1907756794,293736522&amp;fm=21&amp;gp=0.jpg">
            <a:extLst>
              <a:ext uri="{FF2B5EF4-FFF2-40B4-BE49-F238E27FC236}">
                <a16:creationId xmlns:a16="http://schemas.microsoft.com/office/drawing/2014/main" id="{E112691D-8849-4BB7-B8F8-06ACF9C45C3A}"/>
              </a:ext>
            </a:extLst>
          </p:cNvPr>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17159459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        REINFORCE-based estimators can be understood as estimating the gradient by correlating choices of </a:t>
            </a:r>
            <a:r>
              <a:rPr lang="en-US" altLang="zh-CN" b="1" i="1" dirty="0">
                <a:latin typeface="Times New Roman" panose="02020503050405090304" pitchFamily="18" charset="0"/>
                <a:cs typeface="Times New Roman" panose="02020503050405090304" pitchFamily="18" charset="0"/>
              </a:rPr>
              <a:t>y</a:t>
            </a:r>
            <a:r>
              <a:rPr lang="en-US" altLang="zh-CN" dirty="0">
                <a:latin typeface="Times New Roman" panose="02020503050405090304" pitchFamily="18" charset="0"/>
                <a:cs typeface="Times New Roman" panose="02020503050405090304" pitchFamily="18" charset="0"/>
              </a:rPr>
              <a:t> with corresponding values of </a:t>
            </a:r>
            <a:r>
              <a:rPr lang="en-US" altLang="zh-CN" i="1" dirty="0">
                <a:latin typeface="Times New Roman" panose="02020503050405090304" pitchFamily="18" charset="0"/>
                <a:cs typeface="Times New Roman" panose="02020503050405090304" pitchFamily="18" charset="0"/>
              </a:rPr>
              <a:t>J</a:t>
            </a:r>
            <a:r>
              <a:rPr lang="en-US" altLang="zh-CN" dirty="0">
                <a:latin typeface="Times New Roman" panose="02020503050405090304" pitchFamily="18" charset="0"/>
                <a:cs typeface="Times New Roman" panose="02020503050405090304" pitchFamily="18" charset="0"/>
              </a:rPr>
              <a:t>(</a:t>
            </a:r>
            <a:r>
              <a:rPr lang="en-US" altLang="zh-CN" b="1" i="1" dirty="0">
                <a:latin typeface="Times New Roman" panose="02020503050405090304" pitchFamily="18" charset="0"/>
                <a:cs typeface="Times New Roman" panose="02020503050405090304" pitchFamily="18" charset="0"/>
              </a:rPr>
              <a:t>y</a:t>
            </a:r>
            <a:r>
              <a:rPr lang="en-US" altLang="zh-CN" dirty="0">
                <a:latin typeface="Times New Roman" panose="02020503050405090304" pitchFamily="18" charset="0"/>
                <a:cs typeface="Times New Roman" panose="02020503050405090304" pitchFamily="18" charset="0"/>
              </a:rPr>
              <a:t>). If a good value of </a:t>
            </a:r>
            <a:r>
              <a:rPr lang="en-US" altLang="zh-CN" b="1" i="1" dirty="0">
                <a:latin typeface="Times New Roman" panose="02020503050405090304" pitchFamily="18" charset="0"/>
                <a:cs typeface="Times New Roman" panose="02020503050405090304" pitchFamily="18" charset="0"/>
              </a:rPr>
              <a:t>y </a:t>
            </a:r>
            <a:r>
              <a:rPr lang="en-US" altLang="zh-CN" dirty="0">
                <a:latin typeface="Times New Roman" panose="02020503050405090304" pitchFamily="18" charset="0"/>
                <a:cs typeface="Times New Roman" panose="02020503050405090304" pitchFamily="18" charset="0"/>
              </a:rPr>
              <a:t>is unlikely under the current parametrization, it might take a long time to obtain it by chance, and get the required signal that this configuration should be reinforced.</a:t>
            </a:r>
          </a:p>
        </p:txBody>
      </p:sp>
      <p:sp>
        <p:nvSpPr>
          <p:cNvPr id="7" name="标题 1">
            <a:extLst>
              <a:ext uri="{FF2B5EF4-FFF2-40B4-BE49-F238E27FC236}">
                <a16:creationId xmlns:a16="http://schemas.microsoft.com/office/drawing/2014/main" id="{3AD6B239-4305-4EA4-B17C-DB2740D9FBE3}"/>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20.9.1 Back-Propagating through Discrete Stochastic Operations</a:t>
            </a:r>
            <a:endParaRPr lang="zh-CN" altLang="en-US" sz="32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a:t>
            </a:r>
            <a:r>
              <a:rPr lang="en-US" altLang="zh-CN" sz="2400" dirty="0" err="1"/>
              <a:t>Zhenlin</a:t>
            </a:r>
            <a:r>
              <a:rPr lang="en-US" altLang="zh-CN" sz="2400" dirty="0"/>
              <a:t> Fan, Wei Gao</a:t>
            </a:r>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a:spLocks/>
          </p:cNvSpPr>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20.10 Directed Generative Nets</a:t>
            </a:r>
            <a:endParaRPr lang="zh-CN" altLang="en-US" sz="3600" dirty="0"/>
          </a:p>
        </p:txBody>
      </p:sp>
      <p:sp>
        <p:nvSpPr>
          <p:cNvPr id="8" name="文本框 7"/>
          <p:cNvSpPr txBox="1"/>
          <p:nvPr/>
        </p:nvSpPr>
        <p:spPr>
          <a:xfrm>
            <a:off x="1526891" y="544852"/>
            <a:ext cx="9138218"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20 Deep Generative Models</a:t>
            </a:r>
            <a:endParaRPr lang="zh-CN" altLang="en-US" sz="4400" b="1"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12603111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 Directed Generative Nets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As discussed in Chapter </a:t>
            </a:r>
            <a:r>
              <a:rPr lang="en-US" altLang="zh-CN" sz="2600" dirty="0">
                <a:solidFill>
                  <a:srgbClr val="FF0000"/>
                </a:solidFill>
                <a:latin typeface="Times New Roman" panose="02020603050405020304" pitchFamily="18" charset="0"/>
                <a:cs typeface="Times New Roman" panose="02020603050405020304" pitchFamily="18" charset="0"/>
              </a:rPr>
              <a:t>16</a:t>
            </a:r>
            <a:r>
              <a:rPr lang="en-US" altLang="zh-CN" sz="2600" dirty="0">
                <a:latin typeface="Times New Roman" panose="02020603050405020304" pitchFamily="18" charset="0"/>
                <a:cs typeface="Times New Roman" panose="02020603050405020304" pitchFamily="18" charset="0"/>
              </a:rPr>
              <a:t>, directed graphical models make up a prominent class of graphical models. While directed graphical models have been very popular within the greater machine learning community, within the smaller deep learning community they have until roughly 2013 been overshadowed by undirected models</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such as the RBM.</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In this section we review some of the standard directed graphical models that</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have traditionally been associated with the deep learning community.</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5456426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 Directed Generative Nets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We have already described deep belief networks, which are a partially directed model. We have also already described sparse coding models, which can be thought of as shallow directed generative models. They are often used as feature learners in the context of deep learning, though they tend to perform poorly at sample generation and density estimation. We now describe a variety of deep, fully directed models.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46323941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20.10.1 Sigmoid Belief Nets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Sigmoid belief networks (</a:t>
                </a:r>
                <a:r>
                  <a:rPr lang="en-US" altLang="zh-CN" sz="2600" dirty="0">
                    <a:solidFill>
                      <a:srgbClr val="00FF00"/>
                    </a:solidFill>
                    <a:latin typeface="Times New Roman" panose="02020603050405020304" pitchFamily="18" charset="0"/>
                    <a:cs typeface="Times New Roman" panose="02020603050405020304" pitchFamily="18" charset="0"/>
                  </a:rPr>
                  <a:t>Neal</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1990</a:t>
                </a:r>
                <a:r>
                  <a:rPr lang="en-US" altLang="zh-CN" sz="2600" dirty="0">
                    <a:latin typeface="Times New Roman" panose="02020603050405020304" pitchFamily="18" charset="0"/>
                    <a:cs typeface="Times New Roman" panose="02020603050405020304" pitchFamily="18" charset="0"/>
                  </a:rPr>
                  <a:t>) are a simple form of directed graphical model with a specific kind of conditional probability distribution. In general, we can think of a sigmoid belief network as having a vector of binary states </a:t>
                </a:r>
                <a14:m>
                  <m:oMath xmlns:m="http://schemas.openxmlformats.org/officeDocument/2006/math">
                    <m:r>
                      <a:rPr lang="en-US" altLang="zh-CN" sz="2600" b="1" i="1" dirty="0" smtClean="0">
                        <a:latin typeface="Cambria Math" panose="02040503050406030204" pitchFamily="18" charset="0"/>
                        <a:cs typeface="Times New Roman" panose="02020603050405020304" pitchFamily="18" charset="0"/>
                      </a:rPr>
                      <m:t>𝒔</m:t>
                    </m:r>
                  </m:oMath>
                </a14:m>
                <a:r>
                  <a:rPr lang="en-US" altLang="zh-CN" sz="2600" dirty="0">
                    <a:latin typeface="Times New Roman" panose="02020603050405020304" pitchFamily="18" charset="0"/>
                    <a:cs typeface="Times New Roman" panose="02020603050405020304" pitchFamily="18" charset="0"/>
                  </a:rPr>
                  <a:t>, with each element of the state influenced by its ancestors:</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The most common structure of sigmoid belief network is one that is divided into many layers, with ancestral sampling proceeding through a series of many hidden layers and then ultimately generating the visible layer. </a:t>
                </a:r>
                <a:endParaRPr lang="en-US" altLang="zh-CN"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BFB8EAD0-0198-4E09-9309-B2E47CD7A82B}"/>
              </a:ext>
            </a:extLst>
          </p:cNvPr>
          <p:cNvPicPr>
            <a:picLocks noChangeAspect="1"/>
          </p:cNvPicPr>
          <p:nvPr/>
        </p:nvPicPr>
        <p:blipFill>
          <a:blip r:embed="rId4"/>
          <a:stretch>
            <a:fillRect/>
          </a:stretch>
        </p:blipFill>
        <p:spPr>
          <a:xfrm>
            <a:off x="4077311" y="3235906"/>
            <a:ext cx="7613040" cy="1249788"/>
          </a:xfrm>
          <a:prstGeom prst="rect">
            <a:avLst/>
          </a:prstGeom>
        </p:spPr>
      </p:pic>
    </p:spTree>
    <p:extLst>
      <p:ext uri="{BB962C8B-B14F-4D97-AF65-F5344CB8AC3E}">
        <p14:creationId xmlns:p14="http://schemas.microsoft.com/office/powerpoint/2010/main" val="290134982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20.10.1 Sigmoid Belief Nets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lvl="0">
              <a:spcBef>
                <a:spcPts val="0"/>
              </a:spcBef>
              <a:buClr>
                <a:srgbClr val="FF0000"/>
              </a:buClr>
            </a:pPr>
            <a:r>
              <a:rPr lang="en-US" altLang="zh-CN" dirty="0"/>
              <a:t>This structure is </a:t>
            </a:r>
            <a:r>
              <a:rPr lang="en-US" altLang="zh-CN" sz="2600" dirty="0">
                <a:latin typeface="Times New Roman" panose="02020603050405020304" pitchFamily="18" charset="0"/>
                <a:cs typeface="Times New Roman" panose="02020603050405020304" pitchFamily="18" charset="0"/>
              </a:rPr>
              <a:t>very similar to the deep belief network, except that the units at the beginning of the sampling process are independent from each other, rather than sampled from a restricted Boltzmann machine. Such a structure is interesting for a variety of  reasons. One reason is that the structure is a universal approximator of probability distributions over the visible units, in the sense that it can approximate any probability distribution over binary variables arbitrarily well, given enough depth, even if the width of the individual layers is restricted to the dimensionality of the visible layer (</a:t>
            </a:r>
            <a:r>
              <a:rPr lang="en-US" altLang="zh-CN" sz="2600" dirty="0" err="1">
                <a:solidFill>
                  <a:srgbClr val="00FF00"/>
                </a:solidFill>
                <a:latin typeface="Times New Roman" panose="02020603050405020304" pitchFamily="18" charset="0"/>
                <a:cs typeface="Times New Roman" panose="02020603050405020304" pitchFamily="18" charset="0"/>
              </a:rPr>
              <a:t>Sutskever</a:t>
            </a:r>
            <a:r>
              <a:rPr lang="en-US" altLang="zh-CN" sz="2600" dirty="0">
                <a:solidFill>
                  <a:srgbClr val="00FF00"/>
                </a:solidFill>
                <a:latin typeface="Times New Roman" panose="02020603050405020304" pitchFamily="18" charset="0"/>
                <a:cs typeface="Times New Roman" panose="02020603050405020304" pitchFamily="18" charset="0"/>
              </a:rPr>
              <a:t> and Hinton</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2008</a:t>
            </a:r>
            <a:r>
              <a:rPr lang="en-US" altLang="zh-CN" sz="2600" dirty="0">
                <a:latin typeface="Times New Roman" panose="02020603050405020304" pitchFamily="18" charset="0"/>
                <a:cs typeface="Times New Roman" panose="02020603050405020304" pitchFamily="18" charset="0"/>
              </a:rPr>
              <a:t>).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578528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20.10.1 Sigmoid Belief Nets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While generating a sample of the visible units is very efficient in a sigmoid belief network, most other operations are not. Inference over the hidden units given the visible units is intractable. Mean field inference is also intractable because the variational lower bound involves taking expectations of cliques that encompass entire layers. This problem has remained difficult enough to restrict the popularity of directed discrete networks.</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One approach for performing inference in a sigmoid belief network is to construct a different lower bound that is specialized for sigmoid belief networks (</a:t>
            </a:r>
            <a:r>
              <a:rPr lang="en-US" altLang="zh-CN" sz="2600" dirty="0">
                <a:solidFill>
                  <a:srgbClr val="00FF00"/>
                </a:solidFill>
                <a:latin typeface="Times New Roman" panose="02020603050405020304" pitchFamily="18" charset="0"/>
                <a:cs typeface="Times New Roman" panose="02020603050405020304" pitchFamily="18" charset="0"/>
              </a:rPr>
              <a:t>Saul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1996</a:t>
            </a:r>
            <a:r>
              <a:rPr lang="en-US" altLang="zh-CN" sz="2600" dirty="0">
                <a:latin typeface="Times New Roman" panose="02020603050405020304" pitchFamily="18" charset="0"/>
                <a:cs typeface="Times New Roman" panose="02020603050405020304" pitchFamily="18" charset="0"/>
              </a:rPr>
              <a:t>). This approach has only been applied to very small networks.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5138323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20.10.1 Sigmoid Belief Nets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Another approach is to use learned inference mechanisms as described in Sec. </a:t>
            </a:r>
            <a:r>
              <a:rPr lang="en-US" altLang="zh-CN" sz="2600" dirty="0">
                <a:solidFill>
                  <a:srgbClr val="FF0000"/>
                </a:solidFill>
                <a:latin typeface="Times New Roman" panose="02020603050405020304" pitchFamily="18" charset="0"/>
                <a:cs typeface="Times New Roman" panose="02020603050405020304" pitchFamily="18" charset="0"/>
              </a:rPr>
              <a:t>19.5</a:t>
            </a:r>
            <a:r>
              <a:rPr lang="en-US" altLang="zh-CN" sz="2600" dirty="0">
                <a:latin typeface="Times New Roman" panose="02020603050405020304" pitchFamily="18" charset="0"/>
                <a:cs typeface="Times New Roman" panose="02020603050405020304" pitchFamily="18" charset="0"/>
              </a:rPr>
              <a:t>. The Helmholtz machine (</a:t>
            </a:r>
            <a:r>
              <a:rPr lang="en-US" altLang="zh-CN" sz="2600" dirty="0">
                <a:solidFill>
                  <a:srgbClr val="00FF00"/>
                </a:solidFill>
                <a:latin typeface="Times New Roman" panose="02020603050405020304" pitchFamily="18" charset="0"/>
                <a:cs typeface="Times New Roman" panose="02020603050405020304" pitchFamily="18" charset="0"/>
              </a:rPr>
              <a:t>Dayan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1995</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Dayan and Hinton</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1996</a:t>
            </a:r>
            <a:r>
              <a:rPr lang="en-US" altLang="zh-CN" sz="2600" dirty="0">
                <a:latin typeface="Times New Roman" panose="02020603050405020304" pitchFamily="18" charset="0"/>
                <a:cs typeface="Times New Roman" panose="02020603050405020304" pitchFamily="18" charset="0"/>
              </a:rPr>
              <a:t>) is a sigmoid belief network combined with an inference network that predicts the parameters of the mean field distribution over the hidden units. Modern approaches (</a:t>
            </a:r>
            <a:r>
              <a:rPr lang="en-US" altLang="zh-CN" sz="2600" dirty="0">
                <a:solidFill>
                  <a:srgbClr val="00FF00"/>
                </a:solidFill>
                <a:latin typeface="Times New Roman" panose="02020603050405020304" pitchFamily="18" charset="0"/>
                <a:cs typeface="Times New Roman" panose="02020603050405020304" pitchFamily="18" charset="0"/>
              </a:rPr>
              <a:t>Gregor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2014</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Mnih</a:t>
            </a:r>
            <a:r>
              <a:rPr lang="en-US" altLang="zh-CN" sz="2600" dirty="0">
                <a:solidFill>
                  <a:srgbClr val="00FF00"/>
                </a:solidFill>
                <a:latin typeface="Times New Roman" panose="02020603050405020304" pitchFamily="18" charset="0"/>
                <a:cs typeface="Times New Roman" panose="02020603050405020304" pitchFamily="18" charset="0"/>
              </a:rPr>
              <a:t> and Gregor</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2014</a:t>
            </a:r>
            <a:r>
              <a:rPr lang="en-US" altLang="zh-CN" sz="2600" dirty="0">
                <a:latin typeface="Times New Roman" panose="02020603050405020304" pitchFamily="18" charset="0"/>
                <a:cs typeface="Times New Roman" panose="02020603050405020304" pitchFamily="18" charset="0"/>
              </a:rPr>
              <a:t>) to sigmoid belief networks still use this inference network approach. These techniques remain difficult due to the discrete nature of the latent variables. One cannot simply back-propagate through the output of the inference network, but instead must use the relatively unreliable machinery for backpropagating through discrete sampling processes, described in Sec. </a:t>
            </a:r>
            <a:r>
              <a:rPr lang="en-US" altLang="zh-CN" sz="2600" dirty="0">
                <a:solidFill>
                  <a:srgbClr val="FF0000"/>
                </a:solidFill>
                <a:latin typeface="Times New Roman" panose="02020603050405020304" pitchFamily="18" charset="0"/>
                <a:cs typeface="Times New Roman" panose="02020603050405020304" pitchFamily="18" charset="0"/>
              </a:rPr>
              <a:t>20.9.1</a:t>
            </a:r>
            <a:r>
              <a:rPr lang="en-US" altLang="zh-CN" sz="2600"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4247422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20.10.1 Sigmoid Belief Nets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Recent approaches based on importance sampling, reweighted wake-sleep (</a:t>
            </a:r>
            <a:r>
              <a:rPr lang="en-US" altLang="zh-CN" sz="2600" dirty="0" err="1">
                <a:solidFill>
                  <a:srgbClr val="00FF00"/>
                </a:solidFill>
                <a:latin typeface="Times New Roman" panose="02020603050405020304" pitchFamily="18" charset="0"/>
                <a:cs typeface="Times New Roman" panose="02020603050405020304" pitchFamily="18" charset="0"/>
              </a:rPr>
              <a:t>Bornschein</a:t>
            </a:r>
            <a:r>
              <a:rPr lang="en-US" altLang="zh-CN" sz="2600" dirty="0">
                <a:solidFill>
                  <a:srgbClr val="00FF00"/>
                </a:solidFill>
                <a:latin typeface="Times New Roman" panose="02020603050405020304" pitchFamily="18" charset="0"/>
                <a:cs typeface="Times New Roman" panose="02020603050405020304" pitchFamily="18" charset="0"/>
              </a:rPr>
              <a:t> and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2015</a:t>
            </a:r>
            <a:r>
              <a:rPr lang="en-US" altLang="zh-CN" sz="2600" dirty="0">
                <a:latin typeface="Times New Roman" panose="02020603050405020304" pitchFamily="18" charset="0"/>
                <a:cs typeface="Times New Roman" panose="02020603050405020304" pitchFamily="18" charset="0"/>
              </a:rPr>
              <a:t>) and bidirectional Helmholtz machines (</a:t>
            </a:r>
            <a:r>
              <a:rPr lang="en-US" altLang="zh-CN" sz="2600" dirty="0" err="1">
                <a:solidFill>
                  <a:srgbClr val="00FF00"/>
                </a:solidFill>
                <a:latin typeface="Times New Roman" panose="02020603050405020304" pitchFamily="18" charset="0"/>
                <a:cs typeface="Times New Roman" panose="02020603050405020304" pitchFamily="18" charset="0"/>
              </a:rPr>
              <a:t>Bornschein</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latin typeface="Times New Roman" panose="02020603050405020304" pitchFamily="18" charset="0"/>
                <a:cs typeface="Times New Roman" panose="02020603050405020304" pitchFamily="18" charset="0"/>
              </a:rPr>
              <a:t>) make it possible to quickly train sigmoid belief networks and reach state-of-the-art performance on benchmark tasks.</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 special case of sigmoid belief networks is the case where there are no latent variables. Learning in this case is efficient, because there is no need to marginalize latent variables out of the likelihood. A family of models called auto-regressive networks generalize this fully visible belief network to other kinds of variables besides binary variables and other structures of conditional distributions besides loglinear relationships. Auto-regressive networks are described later, in Sec. </a:t>
            </a:r>
            <a:r>
              <a:rPr lang="en-US" altLang="zh-CN" sz="2600" dirty="0">
                <a:solidFill>
                  <a:srgbClr val="FF0000"/>
                </a:solidFill>
                <a:latin typeface="Times New Roman" panose="02020603050405020304" pitchFamily="18" charset="0"/>
                <a:cs typeface="Times New Roman" panose="02020603050405020304" pitchFamily="18" charset="0"/>
              </a:rPr>
              <a:t>20.10.7</a:t>
            </a:r>
            <a:r>
              <a:rPr lang="en-US" altLang="zh-CN" sz="2600"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256507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20.10.2 Differentiable Generator Nets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0" lvl="0" indent="0" algn="just">
                  <a:lnSpc>
                    <a:spcPct val="125000"/>
                  </a:lnSpc>
                  <a:spcBef>
                    <a:spcPts val="0"/>
                  </a:spcBef>
                  <a:buClr>
                    <a:srgbClr val="FF0000"/>
                  </a:buClr>
                  <a:buNone/>
                </a:pPr>
                <a:r>
                  <a:rPr lang="en-US" altLang="zh-CN" dirty="0">
                    <a:latin typeface="Times New Roman" panose="02020603050405020304" pitchFamily="18" charset="0"/>
                    <a:cs typeface="Times New Roman" panose="02020603050405020304" pitchFamily="18" charset="0"/>
                  </a:rPr>
                  <a:t>Many generative models are based on the idea of using a differentiable </a:t>
                </a:r>
                <a:r>
                  <a:rPr lang="en-US" altLang="zh-CN" i="1" dirty="0">
                    <a:latin typeface="Times New Roman" panose="02020603050405020304" pitchFamily="18" charset="0"/>
                    <a:cs typeface="Times New Roman" panose="02020603050405020304" pitchFamily="18" charset="0"/>
                  </a:rPr>
                  <a:t>generator network</a:t>
                </a:r>
                <a:r>
                  <a:rPr lang="en-US" altLang="zh-CN" dirty="0">
                    <a:latin typeface="Times New Roman" panose="02020603050405020304" pitchFamily="18" charset="0"/>
                    <a:cs typeface="Times New Roman" panose="02020603050405020304" pitchFamily="18" charset="0"/>
                  </a:rPr>
                  <a:t>. The model transforms samples of latent variables </a:t>
                </a:r>
                <a14:m>
                  <m:oMath xmlns:m="http://schemas.openxmlformats.org/officeDocument/2006/math">
                    <m:r>
                      <a:rPr lang="en-US" altLang="zh-CN" b="1" i="0" dirty="0" smtClean="0">
                        <a:latin typeface="Cambria Math" panose="02040503050406030204" pitchFamily="18" charset="0"/>
                        <a:cs typeface="Times New Roman" panose="02020603050405020304" pitchFamily="18" charset="0"/>
                      </a:rPr>
                      <m:t>𝐳</m:t>
                    </m:r>
                  </m:oMath>
                </a14:m>
                <a:r>
                  <a:rPr lang="en-US" altLang="zh-CN" dirty="0">
                    <a:latin typeface="Times New Roman" panose="02020603050405020304" pitchFamily="18" charset="0"/>
                    <a:cs typeface="Times New Roman" panose="02020603050405020304" pitchFamily="18" charset="0"/>
                  </a:rPr>
                  <a:t> to samples </a:t>
                </a:r>
                <a14:m>
                  <m:oMath xmlns:m="http://schemas.openxmlformats.org/officeDocument/2006/math">
                    <m:r>
                      <a:rPr lang="en-US" altLang="zh-CN" b="1" i="0" dirty="0" smtClean="0">
                        <a:latin typeface="Cambria Math" panose="02040503050406030204" pitchFamily="18" charset="0"/>
                        <a:cs typeface="Times New Roman" panose="02020603050405020304" pitchFamily="18" charset="0"/>
                      </a:rPr>
                      <m:t>𝐱</m:t>
                    </m:r>
                  </m:oMath>
                </a14:m>
                <a:r>
                  <a:rPr lang="en-US" altLang="zh-CN" dirty="0">
                    <a:latin typeface="Times New Roman" panose="02020603050405020304" pitchFamily="18" charset="0"/>
                    <a:cs typeface="Times New Roman" panose="02020603050405020304" pitchFamily="18" charset="0"/>
                  </a:rPr>
                  <a:t> or to distributions over samples </a:t>
                </a:r>
                <a14:m>
                  <m:oMath xmlns:m="http://schemas.openxmlformats.org/officeDocument/2006/math">
                    <m:r>
                      <a:rPr lang="en-US" altLang="zh-CN" b="1" i="0" dirty="0" smtClean="0">
                        <a:latin typeface="Cambria Math" panose="02040503050406030204" pitchFamily="18" charset="0"/>
                        <a:cs typeface="Times New Roman" panose="02020603050405020304" pitchFamily="18" charset="0"/>
                      </a:rPr>
                      <m:t>𝐱</m:t>
                    </m:r>
                  </m:oMath>
                </a14:m>
                <a:r>
                  <a:rPr lang="en-US" altLang="zh-CN" dirty="0">
                    <a:latin typeface="Times New Roman" panose="02020603050405020304" pitchFamily="18" charset="0"/>
                    <a:cs typeface="Times New Roman" panose="02020603050405020304" pitchFamily="18" charset="0"/>
                  </a:rPr>
                  <a:t> using a differentiable function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𝑔</m:t>
                    </m:r>
                    <m:r>
                      <a:rPr lang="en-US" altLang="zh-CN" i="1" dirty="0" smtClean="0">
                        <a:latin typeface="Cambria Math" panose="02040503050406030204" pitchFamily="18" charset="0"/>
                        <a:cs typeface="Times New Roman" panose="02020603050405020304" pitchFamily="18" charset="0"/>
                      </a:rPr>
                      <m:t>(</m:t>
                    </m:r>
                    <m:r>
                      <a:rPr lang="en-US" altLang="zh-CN" b="1" i="1" dirty="0">
                        <a:latin typeface="Cambria Math" panose="02040503050406030204" pitchFamily="18" charset="0"/>
                        <a:cs typeface="Times New Roman" panose="02020603050405020304" pitchFamily="18" charset="0"/>
                      </a:rPr>
                      <m:t>𝒛</m:t>
                    </m:r>
                    <m:r>
                      <a:rPr lang="en-US" altLang="zh-CN" i="1" dirty="0" smtClean="0">
                        <a:latin typeface="Cambria Math" panose="02040503050406030204" pitchFamily="18" charset="0"/>
                        <a:cs typeface="Times New Roman" panose="02020603050405020304" pitchFamily="18" charset="0"/>
                      </a:rPr>
                      <m:t>;</m:t>
                    </m:r>
                    <m:sSup>
                      <m:sSupPr>
                        <m:ctrlPr>
                          <a:rPr lang="en-US" altLang="zh-CN" i="1" smtClean="0">
                            <a:latin typeface="Cambria Math" panose="02040503050406030204" pitchFamily="18" charset="0"/>
                            <a:cs typeface="Times New Roman" panose="02020603050405020304" pitchFamily="18" charset="0"/>
                          </a:rPr>
                        </m:ctrlPr>
                      </m:sSupPr>
                      <m:e>
                        <m:r>
                          <a:rPr lang="zh-CN" altLang="en-US" b="1" i="1" smtClean="0">
                            <a:latin typeface="Cambria Math" panose="02040503050406030204" pitchFamily="18" charset="0"/>
                            <a:cs typeface="Times New Roman" panose="02020603050405020304" pitchFamily="18" charset="0"/>
                          </a:rPr>
                          <m:t>𝜽</m:t>
                        </m:r>
                      </m:e>
                      <m:sup>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𝑔</m:t>
                        </m:r>
                        <m:r>
                          <a:rPr lang="en-US" altLang="zh-CN" b="0" i="1" smtClean="0">
                            <a:latin typeface="Cambria Math" panose="02040503050406030204" pitchFamily="18" charset="0"/>
                            <a:cs typeface="Times New Roman" panose="02020603050405020304" pitchFamily="18" charset="0"/>
                          </a:rPr>
                          <m:t>)</m:t>
                        </m:r>
                      </m:sup>
                    </m:sSup>
                    <m:r>
                      <a:rPr lang="en-US" altLang="zh-CN" i="1" dirty="0" smtClean="0">
                        <a:latin typeface="Cambria Math" panose="02040503050406030204" pitchFamily="18" charset="0"/>
                        <a:cs typeface="Times New Roman" panose="02020603050405020304" pitchFamily="18" charset="0"/>
                      </a:rPr>
                      <m:t>) </m:t>
                    </m:r>
                  </m:oMath>
                </a14:m>
                <a:r>
                  <a:rPr lang="en-US" altLang="zh-CN" dirty="0">
                    <a:latin typeface="Times New Roman" panose="02020603050405020304" pitchFamily="18" charset="0"/>
                    <a:cs typeface="Times New Roman" panose="02020603050405020304" pitchFamily="18" charset="0"/>
                  </a:rPr>
                  <a:t>which is typically represented by a neural network. This model class includes variational autoencoders, which pair the generator net with an inference net, generative adversarial networks, which pair the generator network with a discriminator network, and techniques that train generator networks in isolation.</a:t>
                </a:r>
              </a:p>
              <a:p>
                <a:pPr marL="0" lvl="0" indent="0" algn="just">
                  <a:lnSpc>
                    <a:spcPct val="125000"/>
                  </a:lnSpc>
                  <a:spcBef>
                    <a:spcPts val="0"/>
                  </a:spcBef>
                  <a:buClr>
                    <a:srgbClr val="FF0000"/>
                  </a:buClr>
                  <a:buNone/>
                </a:pPr>
                <a:r>
                  <a:rPr lang="en-US" altLang="zh-CN" dirty="0">
                    <a:latin typeface="Times New Roman" panose="02020603050405020304" pitchFamily="18" charset="0"/>
                    <a:cs typeface="Times New Roman" panose="02020603050405020304" pitchFamily="18" charset="0"/>
                  </a:rPr>
                  <a:t>        Generator networks are essentially just parametrized computational procedures for generating samples, where the architecture provides the family of possible distributions to sample from and the parameters select a distribution from within that family.</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t="-594" r="-1710" b="-2257"/>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205933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E112691D-8849-4BB7-B8F8-06ACF9C45C3A}"/>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8" name="标题 1">
            <a:extLst>
              <a:ext uri="{FF2B5EF4-FFF2-40B4-BE49-F238E27FC236}">
                <a16:creationId xmlns:a16="http://schemas.microsoft.com/office/drawing/2014/main" id="{4D3A8136-E444-4794-BE5E-1D66745344FF}"/>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20.2 Restricted Boltzmann Machines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4294967295"/>
          </p:nvPr>
        </p:nvSpPr>
        <p:spPr>
          <a:xfrm>
            <a:off x="5983704" y="1500389"/>
            <a:ext cx="5813343" cy="4321292"/>
          </a:xfrm>
        </p:spPr>
        <p:txBody>
          <a:bodyPr>
            <a:noAutofit/>
          </a:bodyPr>
          <a:lstStyle/>
          <a:p>
            <a:pPr lvl="0">
              <a:spcBef>
                <a:spcPts val="0"/>
              </a:spcBef>
              <a:buClr>
                <a:srgbClr val="FF0000"/>
              </a:buClr>
            </a:pPr>
            <a:r>
              <a:rPr lang="en-US" altLang="zh-CN" sz="2000" dirty="0">
                <a:latin typeface="Times New Roman" panose="02020603050405020304" pitchFamily="18" charset="0"/>
                <a:cs typeface="Times New Roman" panose="02020603050405020304" pitchFamily="18" charset="0"/>
              </a:rPr>
              <a:t>Figure </a:t>
            </a:r>
            <a:r>
              <a:rPr lang="en-US" altLang="zh-CN" sz="2000" dirty="0">
                <a:solidFill>
                  <a:srgbClr val="FF0000"/>
                </a:solidFill>
                <a:latin typeface="Times New Roman" panose="02020603050405020304" pitchFamily="18" charset="0"/>
                <a:cs typeface="Times New Roman" panose="02020603050405020304" pitchFamily="18" charset="0"/>
              </a:rPr>
              <a:t>20.1</a:t>
            </a:r>
            <a:r>
              <a:rPr lang="en-US" altLang="zh-CN" sz="2000" dirty="0">
                <a:latin typeface="Times New Roman" panose="02020603050405020304" pitchFamily="18" charset="0"/>
                <a:cs typeface="Times New Roman" panose="02020603050405020304" pitchFamily="18" charset="0"/>
              </a:rPr>
              <a:t>: Examples of models that may be built with restricted Boltzmann machines.</a:t>
            </a:r>
            <a:r>
              <a:rPr lang="en-US" altLang="zh-CN" sz="2000" dirty="0"/>
              <a:t> (</a:t>
            </a:r>
            <a:r>
              <a:rPr lang="en-US" altLang="zh-CN" sz="2000" i="1" dirty="0"/>
              <a:t>a</a:t>
            </a:r>
            <a:r>
              <a:rPr lang="en-US" altLang="zh-CN" sz="2000" dirty="0"/>
              <a:t>) The restricted Boltzmann machine itself is an undirected graphical model based on a bipartite graph, with visible units in one part of the graph and hidden units in the other part. There are no connections among the visible units, nor any connections among the hidden units. Typically every visible unit is connected to every hidden unit but it is possible to construct sparsely connected RBMs such as convolutional RBMs. </a:t>
            </a:r>
            <a:endParaRPr lang="en-US" altLang="zh-CN" sz="20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B8FF3CC6-6BED-492A-A07B-851CBC035D4B}"/>
              </a:ext>
            </a:extLst>
          </p:cNvPr>
          <p:cNvPicPr>
            <a:picLocks noChangeAspect="1"/>
          </p:cNvPicPr>
          <p:nvPr/>
        </p:nvPicPr>
        <p:blipFill>
          <a:blip r:embed="rId3"/>
          <a:stretch>
            <a:fillRect/>
          </a:stretch>
        </p:blipFill>
        <p:spPr>
          <a:xfrm>
            <a:off x="150386" y="1635932"/>
            <a:ext cx="5646128" cy="4579668"/>
          </a:xfrm>
          <a:prstGeom prst="rect">
            <a:avLst/>
          </a:prstGeom>
        </p:spPr>
      </p:pic>
    </p:spTree>
    <p:extLst>
      <p:ext uri="{BB962C8B-B14F-4D97-AF65-F5344CB8AC3E}">
        <p14:creationId xmlns:p14="http://schemas.microsoft.com/office/powerpoint/2010/main" val="257461203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20.10.2 Differentiable Generator Nets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As an example, the standard procedure for drawing samples from a normal distribution with mean </a:t>
                </a:r>
                <a14:m>
                  <m:oMath xmlns:m="http://schemas.openxmlformats.org/officeDocument/2006/math">
                    <m:r>
                      <a:rPr lang="zh-CN" altLang="en-US" sz="2600" i="1" dirty="0" smtClean="0">
                        <a:latin typeface="Cambria Math" panose="02040503050406030204" pitchFamily="18" charset="0"/>
                        <a:cs typeface="Times New Roman" panose="02020603050405020304" pitchFamily="18" charset="0"/>
                      </a:rPr>
                      <m:t>𝜇</m:t>
                    </m:r>
                  </m:oMath>
                </a14:m>
                <a:r>
                  <a:rPr lang="en-US" altLang="zh-CN" sz="2600" dirty="0">
                    <a:latin typeface="Times New Roman" panose="02020603050405020304" pitchFamily="18" charset="0"/>
                    <a:cs typeface="Times New Roman" panose="02020603050405020304" pitchFamily="18" charset="0"/>
                  </a:rPr>
                  <a:t> and covariance </a:t>
                </a:r>
                <a:r>
                  <a:rPr lang="en-US" altLang="zh-CN" sz="2600" b="1" dirty="0">
                    <a:latin typeface="Times New Roman" panose="02020603050405020304" pitchFamily="18" charset="0"/>
                    <a:cs typeface="Times New Roman" panose="02020603050405020304" pitchFamily="18" charset="0"/>
                  </a:rPr>
                  <a:t>Σ </a:t>
                </a:r>
                <a:r>
                  <a:rPr lang="en-US" altLang="zh-CN" sz="2600" dirty="0">
                    <a:latin typeface="Times New Roman" panose="02020603050405020304" pitchFamily="18" charset="0"/>
                    <a:cs typeface="Times New Roman" panose="02020603050405020304" pitchFamily="18" charset="0"/>
                  </a:rPr>
                  <a:t>is to feed samples </a:t>
                </a:r>
                <a14:m>
                  <m:oMath xmlns:m="http://schemas.openxmlformats.org/officeDocument/2006/math">
                    <m:r>
                      <a:rPr lang="en-US" altLang="zh-CN" sz="2600" b="1" i="1" dirty="0" smtClean="0">
                        <a:latin typeface="Cambria Math" panose="02040503050406030204" pitchFamily="18" charset="0"/>
                        <a:cs typeface="Times New Roman" panose="02020603050405020304" pitchFamily="18" charset="0"/>
                      </a:rPr>
                      <m:t>𝒛</m:t>
                    </m:r>
                  </m:oMath>
                </a14:m>
                <a:r>
                  <a:rPr lang="en-US" altLang="zh-CN" sz="2600" dirty="0">
                    <a:latin typeface="Times New Roman" panose="02020603050405020304" pitchFamily="18" charset="0"/>
                    <a:cs typeface="Times New Roman" panose="02020603050405020304" pitchFamily="18" charset="0"/>
                  </a:rPr>
                  <a:t> from a normal distribution with zero mean and identity covariance into a very simple generator network. This generator network contains just one affine layer:</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where </a:t>
                </a:r>
                <a:r>
                  <a:rPr lang="en-US" altLang="zh-CN" sz="2600" b="1" i="1" dirty="0">
                    <a:latin typeface="Times New Roman" panose="02020603050405020304" pitchFamily="18" charset="0"/>
                    <a:cs typeface="Times New Roman" panose="02020603050405020304" pitchFamily="18" charset="0"/>
                  </a:rPr>
                  <a:t>L</a:t>
                </a:r>
                <a:r>
                  <a:rPr lang="en-US" altLang="zh-CN" sz="2600" dirty="0">
                    <a:latin typeface="Times New Roman" panose="02020603050405020304" pitchFamily="18" charset="0"/>
                    <a:cs typeface="Times New Roman" panose="02020603050405020304" pitchFamily="18" charset="0"/>
                  </a:rPr>
                  <a:t> is given by the Cholesky decomposition of </a:t>
                </a:r>
                <a:r>
                  <a:rPr lang="en-US" altLang="zh-CN" sz="2600" b="1" dirty="0">
                    <a:latin typeface="Times New Roman" panose="02020603050405020304" pitchFamily="18" charset="0"/>
                    <a:cs typeface="Times New Roman" panose="02020603050405020304" pitchFamily="18" charset="0"/>
                  </a:rPr>
                  <a:t>Σ</a:t>
                </a:r>
                <a:r>
                  <a:rPr lang="en-US" altLang="zh-CN" sz="2600" dirty="0">
                    <a:latin typeface="Times New Roman" panose="02020603050405020304" pitchFamily="18" charset="0"/>
                    <a:cs typeface="Times New Roman" panose="02020603050405020304" pitchFamily="18" charset="0"/>
                  </a:rPr>
                  <a:t>.</a:t>
                </a:r>
              </a:p>
              <a:p>
                <a:pPr lvl="0">
                  <a:spcBef>
                    <a:spcPts val="0"/>
                  </a:spcBef>
                  <a:buClr>
                    <a:srgbClr val="FF0000"/>
                  </a:buClr>
                </a:pPr>
                <a:r>
                  <a:rPr lang="en-US" altLang="zh-CN" sz="2600" dirty="0">
                    <a:latin typeface="Times New Roman" panose="02020603050405020304" pitchFamily="18" charset="0"/>
                    <a:cs typeface="Times New Roman" panose="02020603050405020304" pitchFamily="18" charset="0"/>
                  </a:rPr>
                  <a:t>        Pseudorandom number generators can also use nonlinear transformations of simple distributions. For example, inverse transform sampling (</a:t>
                </a:r>
                <a:r>
                  <a:rPr lang="en-US" altLang="zh-CN" sz="2600" dirty="0" err="1">
                    <a:solidFill>
                      <a:srgbClr val="00FF00"/>
                    </a:solidFill>
                    <a:latin typeface="Times New Roman" panose="02020603050405020304" pitchFamily="18" charset="0"/>
                    <a:cs typeface="Times New Roman" panose="02020603050405020304" pitchFamily="18" charset="0"/>
                  </a:rPr>
                  <a:t>Devroye</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2013</a:t>
                </a:r>
                <a:r>
                  <a:rPr lang="en-US" altLang="zh-CN" sz="2600" dirty="0">
                    <a:latin typeface="Times New Roman" panose="02020603050405020304" pitchFamily="18" charset="0"/>
                    <a:cs typeface="Times New Roman" panose="02020603050405020304" pitchFamily="18" charset="0"/>
                  </a:rPr>
                  <a:t>)</a:t>
                </a:r>
                <a:r>
                  <a:rPr lang="en-US" altLang="zh-CN" dirty="0"/>
                  <a:t> draws a scalar </a:t>
                </a:r>
                <a14:m>
                  <m:oMath xmlns:m="http://schemas.openxmlformats.org/officeDocument/2006/math">
                    <m:r>
                      <a:rPr lang="en-US" altLang="zh-CN" i="1" dirty="0">
                        <a:latin typeface="Cambria Math" panose="02040503050406030204" pitchFamily="18" charset="0"/>
                      </a:rPr>
                      <m:t>𝑧</m:t>
                    </m:r>
                  </m:oMath>
                </a14:m>
                <a:r>
                  <a:rPr lang="en-US" altLang="zh-CN" dirty="0"/>
                  <a:t> from </a:t>
                </a:r>
                <a:r>
                  <a:rPr lang="en-US" altLang="zh-CN" i="1" dirty="0"/>
                  <a:t>U</a:t>
                </a:r>
                <a:r>
                  <a:rPr lang="en-US" altLang="zh-CN" dirty="0"/>
                  <a:t>(0,1) and applies a nonlinear transformation to a scalar </a:t>
                </a:r>
                <a14:m>
                  <m:oMath xmlns:m="http://schemas.openxmlformats.org/officeDocument/2006/math">
                    <m:r>
                      <a:rPr lang="en-US" altLang="zh-CN" i="1" dirty="0">
                        <a:latin typeface="Cambria Math" panose="02040503050406030204" pitchFamily="18" charset="0"/>
                      </a:rPr>
                      <m:t>𝑥</m:t>
                    </m:r>
                  </m:oMath>
                </a14:m>
                <a:r>
                  <a:rPr lang="en-US" altLang="zh-CN" dirty="0"/>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47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6BDBED90-BCBB-4D2E-8105-CC06CB702A93}"/>
              </a:ext>
            </a:extLst>
          </p:cNvPr>
          <p:cNvPicPr>
            <a:picLocks noChangeAspect="1"/>
          </p:cNvPicPr>
          <p:nvPr/>
        </p:nvPicPr>
        <p:blipFill>
          <a:blip r:embed="rId4"/>
          <a:stretch>
            <a:fillRect/>
          </a:stretch>
        </p:blipFill>
        <p:spPr>
          <a:xfrm>
            <a:off x="5032312" y="3385266"/>
            <a:ext cx="6698560" cy="449619"/>
          </a:xfrm>
          <a:prstGeom prst="rect">
            <a:avLst/>
          </a:prstGeom>
        </p:spPr>
      </p:pic>
    </p:spTree>
    <p:extLst>
      <p:ext uri="{BB962C8B-B14F-4D97-AF65-F5344CB8AC3E}">
        <p14:creationId xmlns:p14="http://schemas.microsoft.com/office/powerpoint/2010/main" val="249375412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20.10.2 Differentiable Generator Nets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 this case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𝑔</m:t>
                    </m:r>
                    <m:r>
                      <a:rPr lang="en-US" altLang="zh-CN" sz="2600" i="1" dirty="0" smtClean="0">
                        <a:latin typeface="Cambria Math" panose="02040503050406030204" pitchFamily="18" charset="0"/>
                        <a:cs typeface="Times New Roman" panose="02020603050405020304" pitchFamily="18" charset="0"/>
                      </a:rPr>
                      <m:t>(</m:t>
                    </m:r>
                    <m:r>
                      <a:rPr lang="en-US" altLang="zh-CN" sz="2600" i="1" dirty="0">
                        <a:latin typeface="Cambria Math" panose="02040503050406030204" pitchFamily="18" charset="0"/>
                        <a:cs typeface="Times New Roman" panose="02020603050405020304" pitchFamily="18" charset="0"/>
                      </a:rPr>
                      <m:t>𝑧</m:t>
                    </m:r>
                    <m:r>
                      <a:rPr lang="en-US" altLang="zh-CN" sz="2600" i="1" dirty="0"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is given by the inverse of the cumulative distribution function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𝐹</m:t>
                    </m:r>
                    <m:r>
                      <a:rPr lang="en-US" altLang="zh-CN" sz="2600" i="1" dirty="0" smtClean="0">
                        <a:latin typeface="Cambria Math" panose="02040503050406030204" pitchFamily="18" charset="0"/>
                        <a:cs typeface="Times New Roman" panose="02020603050405020304" pitchFamily="18" charset="0"/>
                      </a:rPr>
                      <m:t>(</m:t>
                    </m:r>
                    <m:r>
                      <a:rPr lang="en-US" altLang="zh-CN" sz="2600" i="1" dirty="0" smtClean="0">
                        <a:latin typeface="Cambria Math" panose="02040503050406030204" pitchFamily="18" charset="0"/>
                        <a:cs typeface="Times New Roman" panose="02020603050405020304" pitchFamily="18" charset="0"/>
                      </a:rPr>
                      <m:t>𝑥</m:t>
                    </m:r>
                    <m:r>
                      <a:rPr lang="en-US" altLang="zh-CN" sz="2600" i="1" dirty="0"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 </a:t>
                </a:r>
                <a14:m>
                  <m:oMath xmlns:m="http://schemas.openxmlformats.org/officeDocument/2006/math">
                    <m:nary>
                      <m:naryPr>
                        <m:ctrlPr>
                          <a:rPr lang="en-US" altLang="zh-CN" sz="2600" i="1" dirty="0" smtClean="0">
                            <a:latin typeface="Cambria Math" panose="02040503050406030204" pitchFamily="18" charset="0"/>
                            <a:cs typeface="Times New Roman" panose="02020603050405020304" pitchFamily="18" charset="0"/>
                          </a:rPr>
                        </m:ctrlPr>
                      </m:naryPr>
                      <m:sub>
                        <m:r>
                          <m:rPr>
                            <m:brk m:alnAt="23"/>
                          </m:rPr>
                          <a:rPr lang="en-US" altLang="zh-CN" sz="2600" b="0" i="1" dirty="0" smtClean="0">
                            <a:latin typeface="Cambria Math" panose="02040503050406030204" pitchFamily="18" charset="0"/>
                            <a:cs typeface="Times New Roman" panose="02020603050405020304" pitchFamily="18" charset="0"/>
                          </a:rPr>
                          <m:t>−</m:t>
                        </m:r>
                        <m:r>
                          <a:rPr lang="en-US" altLang="zh-CN" sz="2600" i="1" dirty="0">
                            <a:latin typeface="Cambria Math" panose="02040503050406030204" pitchFamily="18" charset="0"/>
                            <a:cs typeface="Times New Roman" panose="02020603050405020304" pitchFamily="18" charset="0"/>
                          </a:rPr>
                          <m:t>∞</m:t>
                        </m:r>
                      </m:sub>
                      <m:sup>
                        <m:r>
                          <a:rPr lang="en-US" altLang="zh-CN" sz="2600" b="0" i="1" dirty="0" smtClean="0">
                            <a:latin typeface="Cambria Math" panose="02040503050406030204" pitchFamily="18" charset="0"/>
                            <a:cs typeface="Times New Roman" panose="02020603050405020304" pitchFamily="18" charset="0"/>
                          </a:rPr>
                          <m:t>𝑥</m:t>
                        </m:r>
                      </m:sup>
                      <m:e>
                        <m:r>
                          <a:rPr lang="en-US" altLang="zh-CN" sz="2600" b="0" i="1" dirty="0" smtClean="0">
                            <a:latin typeface="Cambria Math" panose="02040503050406030204" pitchFamily="18" charset="0"/>
                            <a:cs typeface="Times New Roman" panose="02020603050405020304" pitchFamily="18" charset="0"/>
                          </a:rPr>
                          <m:t>𝑝</m:t>
                        </m:r>
                        <m:d>
                          <m:dPr>
                            <m:ctrlPr>
                              <a:rPr lang="en-US" altLang="zh-CN" sz="2600" b="0" i="1" dirty="0" smtClean="0">
                                <a:latin typeface="Cambria Math" panose="02040503050406030204" pitchFamily="18" charset="0"/>
                                <a:cs typeface="Times New Roman" panose="02020603050405020304" pitchFamily="18" charset="0"/>
                              </a:rPr>
                            </m:ctrlPr>
                          </m:dPr>
                          <m:e>
                            <m:r>
                              <a:rPr lang="en-US" altLang="zh-CN" sz="2600" b="0" i="1" dirty="0" smtClean="0">
                                <a:latin typeface="Cambria Math" panose="02040503050406030204" pitchFamily="18" charset="0"/>
                                <a:cs typeface="Times New Roman" panose="02020603050405020304" pitchFamily="18" charset="0"/>
                              </a:rPr>
                              <m:t>𝑣</m:t>
                            </m:r>
                          </m:e>
                        </m:d>
                        <m:r>
                          <a:rPr lang="en-US" altLang="zh-CN" sz="2600" b="0" i="1" dirty="0" smtClean="0">
                            <a:latin typeface="Cambria Math" panose="02040503050406030204" pitchFamily="18" charset="0"/>
                            <a:cs typeface="Times New Roman" panose="02020603050405020304" pitchFamily="18" charset="0"/>
                          </a:rPr>
                          <m:t>𝑑𝑣</m:t>
                        </m:r>
                      </m:e>
                    </m:nary>
                  </m:oMath>
                </a14:m>
                <a:r>
                  <a:rPr lang="en-US" altLang="zh-CN" sz="2600" dirty="0">
                    <a:latin typeface="Times New Roman" panose="02020603050405020304" pitchFamily="18" charset="0"/>
                    <a:cs typeface="Times New Roman" panose="02020603050405020304" pitchFamily="18" charset="0"/>
                  </a:rPr>
                  <a:t>. If we are able to specify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𝑝</m:t>
                    </m:r>
                    <m:r>
                      <a:rPr lang="en-US" altLang="zh-CN" sz="2600" i="1" dirty="0" smtClean="0">
                        <a:latin typeface="Cambria Math" panose="02040503050406030204" pitchFamily="18" charset="0"/>
                        <a:cs typeface="Times New Roman" panose="02020603050405020304" pitchFamily="18" charset="0"/>
                      </a:rPr>
                      <m:t>(</m:t>
                    </m:r>
                    <m:r>
                      <a:rPr lang="en-US" altLang="zh-CN" sz="2600" i="1" dirty="0" smtClean="0">
                        <a:latin typeface="Cambria Math" panose="02040503050406030204" pitchFamily="18" charset="0"/>
                        <a:cs typeface="Times New Roman" panose="02020603050405020304" pitchFamily="18" charset="0"/>
                      </a:rPr>
                      <m:t>𝑥</m:t>
                    </m:r>
                    <m:r>
                      <a:rPr lang="en-US" altLang="zh-CN" sz="2600" i="1" dirty="0"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integrate over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𝑥</m:t>
                    </m:r>
                  </m:oMath>
                </a14:m>
                <a:r>
                  <a:rPr lang="en-US" altLang="zh-CN" sz="2600" dirty="0">
                    <a:latin typeface="Times New Roman" panose="02020603050405020304" pitchFamily="18" charset="0"/>
                    <a:cs typeface="Times New Roman" panose="02020603050405020304" pitchFamily="18" charset="0"/>
                  </a:rPr>
                  <a:t>, and invert the resulting function, we can sample from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𝑝</m:t>
                    </m:r>
                    <m:r>
                      <a:rPr lang="en-US" altLang="zh-CN" sz="2600" i="1" dirty="0" smtClean="0">
                        <a:latin typeface="Cambria Math" panose="02040503050406030204" pitchFamily="18" charset="0"/>
                        <a:cs typeface="Times New Roman" panose="02020603050405020304" pitchFamily="18" charset="0"/>
                      </a:rPr>
                      <m:t>(</m:t>
                    </m:r>
                    <m:r>
                      <a:rPr lang="en-US" altLang="zh-CN" sz="2600" i="1" dirty="0" smtClean="0">
                        <a:latin typeface="Cambria Math" panose="02040503050406030204" pitchFamily="18" charset="0"/>
                        <a:cs typeface="Times New Roman" panose="02020603050405020304" pitchFamily="18" charset="0"/>
                      </a:rPr>
                      <m:t>𝑥</m:t>
                    </m:r>
                    <m:r>
                      <a:rPr lang="en-US" altLang="zh-CN" sz="2600" i="1" dirty="0"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without using machine learning.</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To generate samples from more complicated distributions that are difficult to specify directly, difficult to integrate over, or whose resulting integrals are difficult to invert, we use a feedforward network to represent a parametric family of nonlinear functions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𝑔</m:t>
                    </m:r>
                  </m:oMath>
                </a14:m>
                <a:r>
                  <a:rPr lang="en-US" altLang="zh-CN" sz="2600" dirty="0">
                    <a:latin typeface="Times New Roman" panose="02020603050405020304" pitchFamily="18" charset="0"/>
                    <a:cs typeface="Times New Roman" panose="02020603050405020304" pitchFamily="18" charset="0"/>
                  </a:rPr>
                  <a:t> , and use training data to infer the parameters selecting the desired function.</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60986381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20.10.2 Differentiable Generator Nets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We can think of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𝑔</m:t>
                    </m:r>
                  </m:oMath>
                </a14:m>
                <a:r>
                  <a:rPr lang="en-US" altLang="zh-CN" sz="2600" dirty="0">
                    <a:latin typeface="Times New Roman" panose="02020603050405020304" pitchFamily="18" charset="0"/>
                    <a:cs typeface="Times New Roman" panose="02020603050405020304" pitchFamily="18" charset="0"/>
                  </a:rPr>
                  <a:t> as providing a nonlinear change of variables that transforms the distribution over </a:t>
                </a:r>
                <a:r>
                  <a:rPr lang="en-US" altLang="zh-CN" sz="2600" b="1" dirty="0">
                    <a:latin typeface="Times New Roman" panose="02020603050405020304" pitchFamily="18" charset="0"/>
                    <a:cs typeface="Times New Roman" panose="02020603050405020304" pitchFamily="18" charset="0"/>
                  </a:rPr>
                  <a:t>z</a:t>
                </a:r>
                <a:r>
                  <a:rPr lang="en-US" altLang="zh-CN" sz="2600" dirty="0">
                    <a:latin typeface="Times New Roman" panose="02020603050405020304" pitchFamily="18" charset="0"/>
                    <a:cs typeface="Times New Roman" panose="02020603050405020304" pitchFamily="18" charset="0"/>
                  </a:rPr>
                  <a:t> into the desired distribution over </a:t>
                </a:r>
                <a:r>
                  <a:rPr lang="en-US" altLang="zh-CN" sz="2600" b="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Recall from Eq. </a:t>
                </a:r>
                <a:r>
                  <a:rPr lang="en-US" altLang="zh-CN" sz="2600" dirty="0">
                    <a:solidFill>
                      <a:srgbClr val="FF0000"/>
                    </a:solidFill>
                    <a:latin typeface="Times New Roman" panose="02020603050405020304" pitchFamily="18" charset="0"/>
                    <a:cs typeface="Times New Roman" panose="02020603050405020304" pitchFamily="18" charset="0"/>
                  </a:rPr>
                  <a:t>3.47</a:t>
                </a:r>
                <a:r>
                  <a:rPr lang="en-US" altLang="zh-CN" sz="2600" dirty="0">
                    <a:latin typeface="Times New Roman" panose="02020603050405020304" pitchFamily="18" charset="0"/>
                    <a:cs typeface="Times New Roman" panose="02020603050405020304" pitchFamily="18" charset="0"/>
                  </a:rPr>
                  <a:t> that, for invertible, differentiable, continuous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𝑔</m:t>
                    </m:r>
                  </m:oMath>
                </a14:m>
                <a:r>
                  <a:rPr lang="en-US" altLang="zh-CN" sz="2600" dirty="0">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This implicitly imposes a probability distribution over </a:t>
                </a:r>
                <a:r>
                  <a:rPr lang="en-US" altLang="zh-CN" sz="2600" b="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r>
                  <a:rPr lang="en-US" altLang="zh-CN" sz="2600" dirty="0">
                    <a:cs typeface="Times New Roman" panose="02020603050405020304" pitchFamily="18" charset="0"/>
                  </a:rPr>
                  <a:t>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𝑝</m:t>
                        </m:r>
                      </m:e>
                      <m:sub>
                        <m:r>
                          <a:rPr lang="en-US" altLang="zh-CN" sz="2600" b="0" i="1" smtClean="0">
                            <a:latin typeface="Cambria Math" panose="02040503050406030204" pitchFamily="18" charset="0"/>
                            <a:cs typeface="Times New Roman" panose="02020603050405020304" pitchFamily="18" charset="0"/>
                          </a:rPr>
                          <m:t>𝑥</m:t>
                        </m:r>
                      </m:sub>
                    </m:sSub>
                    <m:r>
                      <a:rPr lang="en-US" altLang="zh-CN" sz="2600" i="1" dirty="0" smtClean="0">
                        <a:latin typeface="Cambria Math" panose="02040503050406030204" pitchFamily="18" charset="0"/>
                        <a:cs typeface="Times New Roman" panose="02020603050405020304" pitchFamily="18" charset="0"/>
                      </a:rPr>
                      <m:t>(</m:t>
                    </m:r>
                    <m:r>
                      <a:rPr lang="en-US" altLang="zh-CN" sz="2600" b="1" i="1" dirty="0" smtClean="0">
                        <a:latin typeface="Cambria Math" panose="02040503050406030204" pitchFamily="18" charset="0"/>
                        <a:cs typeface="Times New Roman" panose="02020603050405020304" pitchFamily="18" charset="0"/>
                      </a:rPr>
                      <m:t>𝒙</m:t>
                    </m:r>
                    <m:r>
                      <a:rPr lang="en-US" altLang="zh-CN" sz="2600" i="1" dirty="0" smtClean="0">
                        <a:latin typeface="Cambria Math" panose="02040503050406030204" pitchFamily="18" charset="0"/>
                        <a:cs typeface="Times New Roman" panose="02020603050405020304" pitchFamily="18" charset="0"/>
                      </a:rPr>
                      <m:t>)=</m:t>
                    </m:r>
                    <m:f>
                      <m:fPr>
                        <m:ctrlPr>
                          <a:rPr lang="en-US" altLang="zh-CN" sz="2600" i="1" dirty="0" smtClean="0">
                            <a:latin typeface="Cambria Math" panose="02040503050406030204" pitchFamily="18" charset="0"/>
                            <a:cs typeface="Times New Roman" panose="02020603050405020304" pitchFamily="18" charset="0"/>
                          </a:rPr>
                        </m:ctrlPr>
                      </m:fPr>
                      <m:num>
                        <m:sSub>
                          <m:sSubPr>
                            <m:ctrlPr>
                              <a:rPr lang="en-US" altLang="zh-CN" sz="2600" i="1" dirty="0" smtClean="0">
                                <a:latin typeface="Cambria Math" panose="02040503050406030204" pitchFamily="18" charset="0"/>
                                <a:cs typeface="Times New Roman" panose="02020603050405020304" pitchFamily="18" charset="0"/>
                              </a:rPr>
                            </m:ctrlPr>
                          </m:sSubPr>
                          <m:e>
                            <m:r>
                              <a:rPr lang="en-US" altLang="zh-CN" sz="2600" i="1" dirty="0">
                                <a:latin typeface="Cambria Math" panose="02040503050406030204" pitchFamily="18" charset="0"/>
                                <a:cs typeface="Times New Roman" panose="02020603050405020304" pitchFamily="18" charset="0"/>
                              </a:rPr>
                              <m:t>𝑝</m:t>
                            </m:r>
                          </m:e>
                          <m:sub>
                            <m:r>
                              <a:rPr lang="en-US" altLang="zh-CN" sz="2600" b="0" i="1" dirty="0" smtClean="0">
                                <a:latin typeface="Cambria Math" panose="02040503050406030204" pitchFamily="18" charset="0"/>
                                <a:cs typeface="Times New Roman" panose="02020603050405020304" pitchFamily="18" charset="0"/>
                              </a:rPr>
                              <m:t>𝑧</m:t>
                            </m:r>
                          </m:sub>
                        </m:sSub>
                        <m:d>
                          <m:dPr>
                            <m:ctrlPr>
                              <a:rPr lang="en-US" altLang="zh-CN" sz="2600" b="0" i="1" dirty="0" smtClean="0">
                                <a:latin typeface="Cambria Math" panose="02040503050406030204" pitchFamily="18" charset="0"/>
                                <a:cs typeface="Times New Roman" panose="02020603050405020304" pitchFamily="18" charset="0"/>
                              </a:rPr>
                            </m:ctrlPr>
                          </m:dPr>
                          <m:e>
                            <m:sSup>
                              <m:sSupPr>
                                <m:ctrlPr>
                                  <a:rPr lang="en-US" altLang="zh-CN" sz="2600" b="0" i="1" dirty="0" smtClean="0">
                                    <a:latin typeface="Cambria Math" panose="02040503050406030204" pitchFamily="18" charset="0"/>
                                    <a:cs typeface="Times New Roman" panose="02020603050405020304" pitchFamily="18" charset="0"/>
                                  </a:rPr>
                                </m:ctrlPr>
                              </m:sSupPr>
                              <m:e>
                                <m:r>
                                  <a:rPr lang="en-US" altLang="zh-CN" sz="2600" b="0" i="1" dirty="0" smtClean="0">
                                    <a:latin typeface="Cambria Math" panose="02040503050406030204" pitchFamily="18" charset="0"/>
                                    <a:cs typeface="Times New Roman" panose="02020603050405020304" pitchFamily="18" charset="0"/>
                                  </a:rPr>
                                  <m:t>𝑔</m:t>
                                </m:r>
                              </m:e>
                              <m:sup>
                                <m:r>
                                  <a:rPr lang="en-US" altLang="zh-CN" sz="2600" b="0" i="1" dirty="0" smtClean="0">
                                    <a:latin typeface="Cambria Math" panose="02040503050406030204" pitchFamily="18" charset="0"/>
                                    <a:cs typeface="Times New Roman" panose="02020603050405020304" pitchFamily="18" charset="0"/>
                                  </a:rPr>
                                  <m:t>−</m:t>
                                </m:r>
                                <m:r>
                                  <a:rPr lang="en-US" altLang="zh-CN" sz="2600" b="0" i="1" dirty="0" smtClean="0">
                                    <a:latin typeface="Cambria Math" panose="02040503050406030204" pitchFamily="18" charset="0"/>
                                    <a:cs typeface="Times New Roman" panose="02020603050405020304" pitchFamily="18" charset="0"/>
                                  </a:rPr>
                                  <m:t>1</m:t>
                                </m:r>
                              </m:sup>
                            </m:sSup>
                            <m:d>
                              <m:dPr>
                                <m:ctrlPr>
                                  <a:rPr lang="en-US" altLang="zh-CN" sz="2600" b="0" i="1" dirty="0" smtClean="0">
                                    <a:latin typeface="Cambria Math" panose="02040503050406030204" pitchFamily="18" charset="0"/>
                                    <a:cs typeface="Times New Roman" panose="02020603050405020304" pitchFamily="18" charset="0"/>
                                  </a:rPr>
                                </m:ctrlPr>
                              </m:dPr>
                              <m:e>
                                <m:r>
                                  <a:rPr lang="en-US" altLang="zh-CN" sz="2600" b="1" i="1" dirty="0" smtClean="0">
                                    <a:latin typeface="Cambria Math" panose="02040503050406030204" pitchFamily="18" charset="0"/>
                                    <a:cs typeface="Times New Roman" panose="02020603050405020304" pitchFamily="18" charset="0"/>
                                  </a:rPr>
                                  <m:t>𝒙</m:t>
                                </m:r>
                              </m:e>
                            </m:d>
                          </m:e>
                        </m:d>
                      </m:num>
                      <m:den>
                        <m:r>
                          <a:rPr lang="en-US" altLang="zh-CN" sz="2600" b="0" i="1" dirty="0" smtClean="0">
                            <a:latin typeface="Cambria Math" panose="02040503050406030204" pitchFamily="18" charset="0"/>
                            <a:cs typeface="Times New Roman" panose="02020603050405020304" pitchFamily="18" charset="0"/>
                          </a:rPr>
                          <m:t>|</m:t>
                        </m:r>
                        <m:r>
                          <m:rPr>
                            <m:sty m:val="p"/>
                          </m:rPr>
                          <a:rPr lang="en-US" altLang="zh-CN" sz="2600" b="0" i="0" dirty="0" smtClean="0">
                            <a:latin typeface="Cambria Math" panose="02040503050406030204" pitchFamily="18" charset="0"/>
                            <a:cs typeface="Times New Roman" panose="02020603050405020304" pitchFamily="18" charset="0"/>
                          </a:rPr>
                          <m:t>det</m:t>
                        </m:r>
                        <m:r>
                          <a:rPr lang="en-US" altLang="zh-CN" sz="2600" b="0" i="1" dirty="0" smtClean="0">
                            <a:latin typeface="Cambria Math" panose="02040503050406030204" pitchFamily="18" charset="0"/>
                            <a:cs typeface="Times New Roman" panose="02020603050405020304" pitchFamily="18" charset="0"/>
                          </a:rPr>
                          <m:t>⁡(</m:t>
                        </m:r>
                        <m:f>
                          <m:fPr>
                            <m:ctrlPr>
                              <a:rPr lang="en-US" altLang="zh-CN" sz="2600" b="0" i="1" dirty="0" smtClean="0">
                                <a:latin typeface="Cambria Math" panose="02040503050406030204" pitchFamily="18" charset="0"/>
                                <a:cs typeface="Times New Roman" panose="02020603050405020304" pitchFamily="18" charset="0"/>
                              </a:rPr>
                            </m:ctrlPr>
                          </m:fPr>
                          <m:num>
                            <m:r>
                              <a:rPr lang="zh-CN" altLang="en-US" sz="2600" b="0" i="1" dirty="0" smtClean="0">
                                <a:latin typeface="Cambria Math" panose="02040503050406030204" pitchFamily="18" charset="0"/>
                                <a:cs typeface="Times New Roman" panose="02020603050405020304" pitchFamily="18" charset="0"/>
                              </a:rPr>
                              <m:t>𝜕</m:t>
                            </m:r>
                            <m:r>
                              <a:rPr lang="en-US" altLang="zh-CN" sz="2600" b="0" i="1" dirty="0" smtClean="0">
                                <a:latin typeface="Cambria Math" panose="02040503050406030204" pitchFamily="18" charset="0"/>
                                <a:cs typeface="Times New Roman" panose="02020603050405020304" pitchFamily="18" charset="0"/>
                              </a:rPr>
                              <m:t>𝑔</m:t>
                            </m:r>
                          </m:num>
                          <m:den>
                            <m:r>
                              <a:rPr lang="zh-CN" altLang="en-US" sz="2600" b="0" i="1" dirty="0" smtClean="0">
                                <a:latin typeface="Cambria Math" panose="02040503050406030204" pitchFamily="18" charset="0"/>
                                <a:cs typeface="Times New Roman" panose="02020603050405020304" pitchFamily="18" charset="0"/>
                              </a:rPr>
                              <m:t>𝜕</m:t>
                            </m:r>
                            <m:r>
                              <a:rPr lang="en-US" altLang="zh-CN" sz="2600" b="0" i="1" dirty="0" smtClean="0">
                                <a:latin typeface="Cambria Math" panose="02040503050406030204" pitchFamily="18" charset="0"/>
                                <a:cs typeface="Times New Roman" panose="02020603050405020304" pitchFamily="18" charset="0"/>
                              </a:rPr>
                              <m:t>𝑧</m:t>
                            </m:r>
                          </m:den>
                        </m:f>
                        <m:r>
                          <a:rPr lang="en-US" altLang="zh-CN" sz="2600" b="0" i="1" dirty="0" smtClean="0">
                            <a:latin typeface="Cambria Math" panose="02040503050406030204" pitchFamily="18" charset="0"/>
                            <a:cs typeface="Times New Roman" panose="02020603050405020304" pitchFamily="18" charset="0"/>
                          </a:rPr>
                          <m:t>)|</m:t>
                        </m:r>
                      </m:den>
                    </m:f>
                  </m:oMath>
                </a14:m>
                <a:r>
                  <a:rPr lang="en-US" altLang="zh-CN" sz="2600" dirty="0">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3170BBA5-289F-404E-913D-AA9B9EB2738F}"/>
              </a:ext>
            </a:extLst>
          </p:cNvPr>
          <p:cNvPicPr>
            <a:picLocks noChangeAspect="1"/>
          </p:cNvPicPr>
          <p:nvPr/>
        </p:nvPicPr>
        <p:blipFill>
          <a:blip r:embed="rId4"/>
          <a:stretch>
            <a:fillRect/>
          </a:stretch>
        </p:blipFill>
        <p:spPr>
          <a:xfrm>
            <a:off x="4336421" y="2680362"/>
            <a:ext cx="7460627" cy="853514"/>
          </a:xfrm>
          <a:prstGeom prst="rect">
            <a:avLst/>
          </a:prstGeom>
        </p:spPr>
      </p:pic>
      <p:pic>
        <p:nvPicPr>
          <p:cNvPr id="7" name="图片 6">
            <a:extLst>
              <a:ext uri="{FF2B5EF4-FFF2-40B4-BE49-F238E27FC236}">
                <a16:creationId xmlns:a16="http://schemas.microsoft.com/office/drawing/2014/main" id="{938DBB3F-8978-47F5-A924-CAEFE9A6129C}"/>
              </a:ext>
            </a:extLst>
          </p:cNvPr>
          <p:cNvPicPr>
            <a:picLocks noChangeAspect="1"/>
          </p:cNvPicPr>
          <p:nvPr/>
        </p:nvPicPr>
        <p:blipFill>
          <a:blip r:embed="rId5"/>
          <a:stretch>
            <a:fillRect/>
          </a:stretch>
        </p:blipFill>
        <p:spPr>
          <a:xfrm>
            <a:off x="10624806" y="4502852"/>
            <a:ext cx="1204064" cy="678239"/>
          </a:xfrm>
          <a:prstGeom prst="rect">
            <a:avLst/>
          </a:prstGeom>
        </p:spPr>
      </p:pic>
    </p:spTree>
    <p:extLst>
      <p:ext uri="{BB962C8B-B14F-4D97-AF65-F5344CB8AC3E}">
        <p14:creationId xmlns:p14="http://schemas.microsoft.com/office/powerpoint/2010/main" val="3972879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20.10.2 Differentiable Generator Nets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Of course, this formula may be difficult to evaluate, depending on the choice of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𝑔</m:t>
                    </m:r>
                  </m:oMath>
                </a14:m>
                <a:r>
                  <a:rPr lang="en-US" altLang="zh-CN" sz="2600" dirty="0">
                    <a:latin typeface="Times New Roman" panose="02020603050405020304" pitchFamily="18" charset="0"/>
                    <a:cs typeface="Times New Roman" panose="02020603050405020304" pitchFamily="18" charset="0"/>
                  </a:rPr>
                  <a:t>, so we often use indirect means of learning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𝑔</m:t>
                    </m:r>
                  </m:oMath>
                </a14:m>
                <a:r>
                  <a:rPr lang="en-US" altLang="zh-CN" sz="2600" dirty="0">
                    <a:latin typeface="Times New Roman" panose="02020603050405020304" pitchFamily="18" charset="0"/>
                    <a:cs typeface="Times New Roman" panose="02020603050405020304" pitchFamily="18" charset="0"/>
                  </a:rPr>
                  <a:t>, rather than trying to maximize log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𝑝</m:t>
                    </m:r>
                    <m:r>
                      <a:rPr lang="en-US" altLang="zh-CN" sz="2600" i="1" dirty="0" smtClean="0">
                        <a:latin typeface="Cambria Math" panose="02040503050406030204" pitchFamily="18" charset="0"/>
                        <a:cs typeface="Times New Roman" panose="02020603050405020304" pitchFamily="18" charset="0"/>
                      </a:rPr>
                      <m:t>(</m:t>
                    </m:r>
                    <m:r>
                      <a:rPr lang="en-US" altLang="zh-CN" sz="2600" b="1" i="1" dirty="0" smtClean="0">
                        <a:latin typeface="Cambria Math" panose="02040503050406030204" pitchFamily="18" charset="0"/>
                        <a:cs typeface="Times New Roman" panose="02020603050405020304" pitchFamily="18" charset="0"/>
                      </a:rPr>
                      <m:t>𝒙</m:t>
                    </m:r>
                    <m:r>
                      <a:rPr lang="en-US" altLang="zh-CN" sz="2600" i="1" dirty="0"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directly.</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In some cases, rather than using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𝑔</m:t>
                    </m:r>
                  </m:oMath>
                </a14:m>
                <a:r>
                  <a:rPr lang="en-US" altLang="zh-CN" sz="2600" dirty="0">
                    <a:latin typeface="Times New Roman" panose="02020603050405020304" pitchFamily="18" charset="0"/>
                    <a:cs typeface="Times New Roman" panose="02020603050405020304" pitchFamily="18" charset="0"/>
                  </a:rPr>
                  <a:t> to provide a sample of </a:t>
                </a:r>
                <a14:m>
                  <m:oMath xmlns:m="http://schemas.openxmlformats.org/officeDocument/2006/math">
                    <m:r>
                      <a:rPr lang="en-US" altLang="zh-CN" sz="2600" b="1" i="1" dirty="0" smtClean="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directly, we use </a:t>
                </a:r>
                <a14:m>
                  <m:oMath xmlns:m="http://schemas.openxmlformats.org/officeDocument/2006/math">
                    <m:r>
                      <a:rPr lang="en-US" altLang="zh-CN" sz="2600" i="1" dirty="0">
                        <a:latin typeface="Cambria Math" panose="02040503050406030204" pitchFamily="18" charset="0"/>
                        <a:cs typeface="Times New Roman" panose="02020603050405020304" pitchFamily="18" charset="0"/>
                      </a:rPr>
                      <m:t>𝑔</m:t>
                    </m:r>
                  </m:oMath>
                </a14:m>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to define a conditional distribution over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For example, we could use a generator net whose final layer consists of sigmoid outputs to provide the mean parameters of Bernoulli distributions: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58F6EDE6-AE12-482D-88BD-B84913FDCD60}"/>
              </a:ext>
            </a:extLst>
          </p:cNvPr>
          <p:cNvPicPr>
            <a:picLocks noChangeAspect="1"/>
          </p:cNvPicPr>
          <p:nvPr/>
        </p:nvPicPr>
        <p:blipFill>
          <a:blip r:embed="rId4"/>
          <a:stretch>
            <a:fillRect/>
          </a:stretch>
        </p:blipFill>
        <p:spPr>
          <a:xfrm>
            <a:off x="4907971" y="4760569"/>
            <a:ext cx="6889077" cy="594412"/>
          </a:xfrm>
          <a:prstGeom prst="rect">
            <a:avLst/>
          </a:prstGeom>
        </p:spPr>
      </p:pic>
    </p:spTree>
    <p:extLst>
      <p:ext uri="{BB962C8B-B14F-4D97-AF65-F5344CB8AC3E}">
        <p14:creationId xmlns:p14="http://schemas.microsoft.com/office/powerpoint/2010/main" val="238121006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20.10.2 Differentiable Generator Nets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 this case, when we use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𝑔</m:t>
                    </m:r>
                  </m:oMath>
                </a14:m>
                <a:r>
                  <a:rPr lang="en-US" altLang="zh-CN" sz="2600" dirty="0">
                    <a:latin typeface="Times New Roman" panose="02020603050405020304" pitchFamily="18" charset="0"/>
                    <a:cs typeface="Times New Roman" panose="02020603050405020304" pitchFamily="18" charset="0"/>
                  </a:rPr>
                  <a:t> to define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𝑝</m:t>
                    </m:r>
                    <m:r>
                      <a:rPr lang="en-US" altLang="zh-CN" sz="2600" i="1" dirty="0" smtClean="0">
                        <a:latin typeface="Cambria Math" panose="02040503050406030204" pitchFamily="18" charset="0"/>
                        <a:cs typeface="Times New Roman" panose="02020603050405020304" pitchFamily="18" charset="0"/>
                      </a:rPr>
                      <m:t>(</m:t>
                    </m:r>
                    <m:r>
                      <a:rPr lang="en-US" altLang="zh-CN" sz="2600" b="1" i="1" dirty="0" smtClean="0">
                        <a:latin typeface="Cambria Math" panose="02040503050406030204" pitchFamily="18" charset="0"/>
                        <a:cs typeface="Times New Roman" panose="02020603050405020304" pitchFamily="18" charset="0"/>
                      </a:rPr>
                      <m:t>𝒙</m:t>
                    </m:r>
                    <m:r>
                      <a:rPr lang="en-US" altLang="zh-CN" sz="2600" i="1" dirty="0" smtClean="0">
                        <a:latin typeface="Cambria Math" panose="02040503050406030204" pitchFamily="18" charset="0"/>
                        <a:cs typeface="Times New Roman" panose="02020603050405020304" pitchFamily="18" charset="0"/>
                      </a:rPr>
                      <m:t> | </m:t>
                    </m:r>
                    <m:r>
                      <a:rPr lang="en-US" altLang="zh-CN" sz="2600" b="1" i="1" dirty="0" smtClean="0">
                        <a:latin typeface="Cambria Math" panose="02040503050406030204" pitchFamily="18" charset="0"/>
                        <a:cs typeface="Times New Roman" panose="02020603050405020304" pitchFamily="18" charset="0"/>
                      </a:rPr>
                      <m:t>𝒛</m:t>
                    </m:r>
                    <m:r>
                      <a:rPr lang="en-US" altLang="zh-CN" sz="2600" i="1" dirty="0"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,we impose a distribution over </a:t>
                </a:r>
                <a14:m>
                  <m:oMath xmlns:m="http://schemas.openxmlformats.org/officeDocument/2006/math">
                    <m:r>
                      <a:rPr lang="en-US" altLang="zh-CN" sz="2600" b="1" i="1" dirty="0" smtClean="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by marginalizing </a:t>
                </a:r>
                <a14:m>
                  <m:oMath xmlns:m="http://schemas.openxmlformats.org/officeDocument/2006/math">
                    <m:r>
                      <a:rPr lang="en-US" altLang="zh-CN" sz="2600" b="1" i="1" dirty="0" smtClean="0">
                        <a:latin typeface="Cambria Math" panose="02040503050406030204" pitchFamily="18" charset="0"/>
                        <a:cs typeface="Times New Roman" panose="02020603050405020304" pitchFamily="18" charset="0"/>
                      </a:rPr>
                      <m:t>𝒛</m:t>
                    </m:r>
                  </m:oMath>
                </a14:m>
                <a:r>
                  <a:rPr lang="en-US" altLang="zh-CN" sz="2600" dirty="0">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Both approaches define a distribution </a:t>
                </a:r>
                <a14:m>
                  <m:oMath xmlns:m="http://schemas.openxmlformats.org/officeDocument/2006/math">
                    <m:sSub>
                      <m:sSubPr>
                        <m:ctrlPr>
                          <a:rPr lang="en-US" altLang="zh-CN" sz="2600" i="1" dirty="0" smtClean="0">
                            <a:latin typeface="Cambria Math" panose="02040503050406030204" pitchFamily="18" charset="0"/>
                            <a:cs typeface="Times New Roman" panose="02020603050405020304" pitchFamily="18" charset="0"/>
                          </a:rPr>
                        </m:ctrlPr>
                      </m:sSubPr>
                      <m:e>
                        <m:r>
                          <a:rPr lang="en-US" altLang="zh-CN" sz="2600" b="0" i="1" dirty="0" smtClean="0">
                            <a:latin typeface="Cambria Math" panose="02040503050406030204" pitchFamily="18" charset="0"/>
                            <a:cs typeface="Times New Roman" panose="02020603050405020304" pitchFamily="18" charset="0"/>
                          </a:rPr>
                          <m:t>𝑝</m:t>
                        </m:r>
                      </m:e>
                      <m:sub>
                        <m:r>
                          <a:rPr lang="en-US" altLang="zh-CN" sz="2600" b="0" i="1" dirty="0" smtClean="0">
                            <a:latin typeface="Cambria Math" panose="02040503050406030204" pitchFamily="18" charset="0"/>
                            <a:cs typeface="Times New Roman" panose="02020603050405020304" pitchFamily="18" charset="0"/>
                          </a:rPr>
                          <m:t>𝑔</m:t>
                        </m:r>
                      </m:sub>
                    </m:sSub>
                    <m:r>
                      <a:rPr lang="en-US" altLang="zh-CN" sz="2600" b="0" i="1" dirty="0" smtClean="0">
                        <a:latin typeface="Cambria Math" panose="02040503050406030204" pitchFamily="18" charset="0"/>
                        <a:cs typeface="Times New Roman" panose="02020603050405020304" pitchFamily="18" charset="0"/>
                      </a:rPr>
                      <m:t>(</m:t>
                    </m:r>
                    <m:r>
                      <a:rPr lang="en-US" altLang="zh-CN" sz="2600" b="1" i="1" dirty="0" smtClean="0">
                        <a:latin typeface="Cambria Math" panose="02040503050406030204" pitchFamily="18" charset="0"/>
                        <a:cs typeface="Times New Roman" panose="02020603050405020304" pitchFamily="18" charset="0"/>
                      </a:rPr>
                      <m:t>𝒙</m:t>
                    </m:r>
                    <m:r>
                      <a:rPr lang="en-US" altLang="zh-CN" sz="2600" b="0" i="1" dirty="0"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and allow us to train various criteria of </a:t>
                </a:r>
                <a14:m>
                  <m:oMath xmlns:m="http://schemas.openxmlformats.org/officeDocument/2006/math">
                    <m:sSub>
                      <m:sSubPr>
                        <m:ctrlPr>
                          <a:rPr lang="en-US" altLang="zh-CN" sz="2600" i="1" dirty="0">
                            <a:latin typeface="Cambria Math" panose="02040503050406030204" pitchFamily="18" charset="0"/>
                            <a:cs typeface="Times New Roman" panose="02020603050405020304" pitchFamily="18" charset="0"/>
                          </a:rPr>
                        </m:ctrlPr>
                      </m:sSubPr>
                      <m:e>
                        <m:r>
                          <a:rPr lang="en-US" altLang="zh-CN" sz="2600" i="1" dirty="0">
                            <a:latin typeface="Cambria Math" panose="02040503050406030204" pitchFamily="18" charset="0"/>
                            <a:cs typeface="Times New Roman" panose="02020603050405020304" pitchFamily="18" charset="0"/>
                          </a:rPr>
                          <m:t>𝑝</m:t>
                        </m:r>
                      </m:e>
                      <m:sub>
                        <m:r>
                          <a:rPr lang="en-US" altLang="zh-CN" sz="2600" i="1" dirty="0">
                            <a:latin typeface="Cambria Math" panose="02040503050406030204" pitchFamily="18" charset="0"/>
                            <a:cs typeface="Times New Roman" panose="02020603050405020304" pitchFamily="18" charset="0"/>
                          </a:rPr>
                          <m:t>𝑔</m:t>
                        </m:r>
                      </m:sub>
                    </m:sSub>
                  </m:oMath>
                </a14:m>
                <a:r>
                  <a:rPr lang="en-US" altLang="zh-CN" sz="2600" dirty="0">
                    <a:latin typeface="Times New Roman" panose="02020603050405020304" pitchFamily="18" charset="0"/>
                    <a:cs typeface="Times New Roman" panose="02020603050405020304" pitchFamily="18" charset="0"/>
                  </a:rPr>
                  <a:t> using the </a:t>
                </a:r>
                <a:r>
                  <a:rPr lang="en-US" altLang="zh-CN" sz="2600" dirty="0" err="1">
                    <a:latin typeface="Times New Roman" panose="02020603050405020304" pitchFamily="18" charset="0"/>
                    <a:cs typeface="Times New Roman" panose="02020603050405020304" pitchFamily="18" charset="0"/>
                  </a:rPr>
                  <a:t>reparametrization</a:t>
                </a:r>
                <a:r>
                  <a:rPr lang="en-US" altLang="zh-CN" sz="2600" dirty="0">
                    <a:latin typeface="Times New Roman" panose="02020603050405020304" pitchFamily="18" charset="0"/>
                    <a:cs typeface="Times New Roman" panose="02020603050405020304" pitchFamily="18" charset="0"/>
                  </a:rPr>
                  <a:t> trick of Sec. </a:t>
                </a:r>
                <a:r>
                  <a:rPr lang="en-US" altLang="zh-CN" sz="2600" dirty="0">
                    <a:solidFill>
                      <a:srgbClr val="FF0000"/>
                    </a:solidFill>
                    <a:latin typeface="Times New Roman" panose="02020603050405020304" pitchFamily="18" charset="0"/>
                    <a:cs typeface="Times New Roman" panose="02020603050405020304" pitchFamily="18" charset="0"/>
                  </a:rPr>
                  <a:t>20.9</a:t>
                </a:r>
                <a:r>
                  <a:rPr lang="en-US" altLang="zh-CN" sz="2600" dirty="0">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The two different approaches to formulating generator nets—emitting the parameters of a conditional distribution versus directly emitting samples—have complementary strengths and weaknesses. </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01EBCD64-A8FE-49F1-93B6-5A05A873FAAE}"/>
              </a:ext>
            </a:extLst>
          </p:cNvPr>
          <p:cNvPicPr>
            <a:picLocks noChangeAspect="1"/>
          </p:cNvPicPr>
          <p:nvPr/>
        </p:nvPicPr>
        <p:blipFill>
          <a:blip r:embed="rId4"/>
          <a:stretch>
            <a:fillRect/>
          </a:stretch>
        </p:blipFill>
        <p:spPr>
          <a:xfrm>
            <a:off x="5098380" y="2232635"/>
            <a:ext cx="6706181" cy="563929"/>
          </a:xfrm>
          <a:prstGeom prst="rect">
            <a:avLst/>
          </a:prstGeom>
        </p:spPr>
      </p:pic>
    </p:spTree>
    <p:extLst>
      <p:ext uri="{BB962C8B-B14F-4D97-AF65-F5344CB8AC3E}">
        <p14:creationId xmlns:p14="http://schemas.microsoft.com/office/powerpoint/2010/main" val="41289045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20.10.2 Differentiable Generator Nets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lvl="0">
                  <a:spcBef>
                    <a:spcPts val="0"/>
                  </a:spcBef>
                  <a:buClr>
                    <a:srgbClr val="FF0000"/>
                  </a:buClr>
                </a:pPr>
                <a:r>
                  <a:rPr lang="en-US" altLang="zh-CN" dirty="0"/>
                  <a:t>When the generator net defines a conditional </a:t>
                </a:r>
                <a:r>
                  <a:rPr lang="en-US" altLang="zh-CN" sz="2600" dirty="0">
                    <a:latin typeface="Times New Roman" panose="02020603050405020304" pitchFamily="18" charset="0"/>
                    <a:cs typeface="Times New Roman" panose="02020603050405020304" pitchFamily="18" charset="0"/>
                  </a:rPr>
                  <a:t>distribution over </a:t>
                </a:r>
                <a14:m>
                  <m:oMath xmlns:m="http://schemas.openxmlformats.org/officeDocument/2006/math">
                    <m:r>
                      <a:rPr lang="en-US" altLang="zh-CN" sz="2600" b="1" i="1" dirty="0" smtClean="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it is capable of generating discrete data as well as continuous data. When the generator net provides samples directly, it is capable of generating only continuous data (we could introduce discretization in the forward propagation, but this would lose the ability to learn the model using back-propagation). The advantage to direct sampling is that we are no longer forced to use conditional distributions whose form can be easily written down and algebraically manipulated by a human designer.</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7205364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20.10.2 Differentiable Generator Nets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lvl="0">
              <a:lnSpc>
                <a:spcPct val="114000"/>
              </a:lnSpc>
              <a:spcBef>
                <a:spcPts val="0"/>
              </a:spcBef>
              <a:buClr>
                <a:srgbClr val="FF0000"/>
              </a:buClr>
            </a:pPr>
            <a:r>
              <a:rPr lang="en-US" altLang="zh-CN" dirty="0"/>
              <a:t>        Approaches based on differentiable generator networks are motivated by the success of gradient descent applied to differentiable feedforward networks for classification. In the context of supervised learning, deep feedforward networks </a:t>
            </a:r>
            <a:r>
              <a:rPr lang="en-US" altLang="zh-CN" sz="2600" dirty="0">
                <a:latin typeface="Times New Roman" panose="02020603050405020304" pitchFamily="18" charset="0"/>
                <a:cs typeface="Times New Roman" panose="02020603050405020304" pitchFamily="18" charset="0"/>
              </a:rPr>
              <a:t>trained with gradient-based learning seem practically guaranteed to succeed given enough hidden units and enough training data. Can this same recipe for success transfer to generative modeling?</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33935188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3634AB-E4A4-4B96-917B-A3E1A7072E68}"/>
              </a:ext>
            </a:extLst>
          </p:cNvPr>
          <p:cNvSpPr>
            <a:spLocks noGrp="1"/>
          </p:cNvSpPr>
          <p:nvPr>
            <p:ph type="title"/>
          </p:nvPr>
        </p:nvSpPr>
        <p:spPr/>
        <p:txBody>
          <a:bodyPr/>
          <a:lstStyle/>
          <a:p>
            <a:r>
              <a:rPr lang="en-US" altLang="zh-CN" dirty="0"/>
              <a:t>20.10.2 Differentiable Generator Nets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A9BBB93-9804-45C2-9080-9D296E95D53F}"/>
                  </a:ext>
                </a:extLst>
              </p:cNvPr>
              <p:cNvSpPr>
                <a:spLocks noGrp="1"/>
              </p:cNvSpPr>
              <p:nvPr>
                <p:ph idx="1"/>
              </p:nvPr>
            </p:nvSpPr>
            <p:spPr/>
            <p:txBody>
              <a:bodyPr/>
              <a:lstStyle/>
              <a:p>
                <a:r>
                  <a:rPr lang="en-US" altLang="zh-CN" dirty="0"/>
                  <a:t>        Generative modeling seems to be more difficult than classification or regression because the learning process requires optimizing intractable criteria. In the context of differentiable generator nets, the criteria are intractable because the data does not specify both the inputs </a:t>
                </a:r>
                <a14:m>
                  <m:oMath xmlns:m="http://schemas.openxmlformats.org/officeDocument/2006/math">
                    <m:r>
                      <a:rPr lang="en-US" altLang="zh-CN" b="1" i="1" dirty="0">
                        <a:latin typeface="Cambria Math" panose="02040503050406030204" pitchFamily="18" charset="0"/>
                      </a:rPr>
                      <m:t>𝒛</m:t>
                    </m:r>
                  </m:oMath>
                </a14:m>
                <a:r>
                  <a:rPr lang="en-US" altLang="zh-CN" dirty="0"/>
                  <a:t> and the outputs </a:t>
                </a:r>
                <a14:m>
                  <m:oMath xmlns:m="http://schemas.openxmlformats.org/officeDocument/2006/math">
                    <m:r>
                      <a:rPr lang="en-US" altLang="zh-CN" b="1" i="1" dirty="0">
                        <a:latin typeface="Cambria Math" panose="02040503050406030204" pitchFamily="18" charset="0"/>
                      </a:rPr>
                      <m:t>𝒙</m:t>
                    </m:r>
                  </m:oMath>
                </a14:m>
                <a:r>
                  <a:rPr lang="en-US" altLang="zh-CN" dirty="0"/>
                  <a:t> of the generator net. In the case of supervised learning, both the inputs </a:t>
                </a:r>
                <a14:m>
                  <m:oMath xmlns:m="http://schemas.openxmlformats.org/officeDocument/2006/math">
                    <m:r>
                      <a:rPr lang="en-US" altLang="zh-CN" b="1" i="1" dirty="0">
                        <a:latin typeface="Cambria Math" panose="02040503050406030204" pitchFamily="18" charset="0"/>
                      </a:rPr>
                      <m:t>𝒙</m:t>
                    </m:r>
                  </m:oMath>
                </a14:m>
                <a:r>
                  <a:rPr lang="en-US" altLang="zh-CN" dirty="0"/>
                  <a:t> and the outputs </a:t>
                </a:r>
                <a14:m>
                  <m:oMath xmlns:m="http://schemas.openxmlformats.org/officeDocument/2006/math">
                    <m:r>
                      <a:rPr lang="en-US" altLang="zh-CN" b="1" i="1" dirty="0">
                        <a:latin typeface="Cambria Math" panose="02040503050406030204" pitchFamily="18" charset="0"/>
                      </a:rPr>
                      <m:t>𝒚</m:t>
                    </m:r>
                  </m:oMath>
                </a14:m>
                <a:r>
                  <a:rPr lang="en-US" altLang="zh-CN" dirty="0"/>
                  <a:t> were given, and the optimization procedure needs only to learn how to produce the specified mapping. In the case of generative modeling, the learning procedure needs to determine how to arrange </a:t>
                </a:r>
                <a14:m>
                  <m:oMath xmlns:m="http://schemas.openxmlformats.org/officeDocument/2006/math">
                    <m:r>
                      <a:rPr lang="en-US" altLang="zh-CN" b="1" i="1" dirty="0">
                        <a:latin typeface="Cambria Math" panose="02040503050406030204" pitchFamily="18" charset="0"/>
                      </a:rPr>
                      <m:t>𝒛</m:t>
                    </m:r>
                  </m:oMath>
                </a14:m>
                <a:r>
                  <a:rPr lang="en-US" altLang="zh-CN" dirty="0"/>
                  <a:t> space in a useful way and additionally how to map from </a:t>
                </a:r>
                <a14:m>
                  <m:oMath xmlns:m="http://schemas.openxmlformats.org/officeDocument/2006/math">
                    <m:r>
                      <a:rPr lang="en-US" altLang="zh-CN" b="1" i="1" dirty="0">
                        <a:latin typeface="Cambria Math" panose="02040503050406030204" pitchFamily="18" charset="0"/>
                      </a:rPr>
                      <m:t>𝒛</m:t>
                    </m:r>
                  </m:oMath>
                </a14:m>
                <a:r>
                  <a:rPr lang="en-US" altLang="zh-CN" dirty="0"/>
                  <a:t> to </a:t>
                </a:r>
                <a14:m>
                  <m:oMath xmlns:m="http://schemas.openxmlformats.org/officeDocument/2006/math">
                    <m:r>
                      <a:rPr lang="en-US" altLang="zh-CN" b="1" i="1" dirty="0">
                        <a:latin typeface="Cambria Math" panose="02040503050406030204" pitchFamily="18" charset="0"/>
                      </a:rPr>
                      <m:t>𝒙</m:t>
                    </m:r>
                  </m:oMath>
                </a14:m>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5A9BBB93-9804-45C2-9080-9D296E95D53F}"/>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a:extLst>
              <a:ext uri="{FF2B5EF4-FFF2-40B4-BE49-F238E27FC236}">
                <a16:creationId xmlns:a16="http://schemas.microsoft.com/office/drawing/2014/main" id="{E6C57B70-0CC3-414A-9FC0-04B21C8DDE58}"/>
              </a:ext>
            </a:extLst>
          </p:cNvPr>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51556856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20.10.2 Differentiable Generator Nets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dirty="0">
                    <a:solidFill>
                      <a:srgbClr val="00FF00"/>
                    </a:solidFill>
                  </a:rPr>
                  <a:t>        </a:t>
                </a:r>
                <a:r>
                  <a:rPr lang="en-US" altLang="zh-CN" sz="2600" dirty="0" err="1">
                    <a:solidFill>
                      <a:srgbClr val="00FF00"/>
                    </a:solidFill>
                    <a:latin typeface="Times New Roman" panose="02020603050405020304" pitchFamily="18" charset="0"/>
                    <a:cs typeface="Times New Roman" panose="02020603050405020304" pitchFamily="18" charset="0"/>
                  </a:rPr>
                  <a:t>Dosovitskiy</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latin typeface="Times New Roman" panose="02020603050405020304" pitchFamily="18" charset="0"/>
                    <a:cs typeface="Times New Roman" panose="02020603050405020304" pitchFamily="18" charset="0"/>
                  </a:rPr>
                  <a:t>) studied a simplified problem, where the correspondence between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𝒛</m:t>
                    </m:r>
                  </m:oMath>
                </a14:m>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is given. Specifically, the training data is computer-rendered imagery of chairs. The latent variables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𝒛</m:t>
                    </m:r>
                  </m:oMath>
                </a14:m>
                <a:r>
                  <a:rPr lang="en-US" altLang="zh-CN" sz="2600" dirty="0">
                    <a:latin typeface="Times New Roman" panose="02020603050405020304" pitchFamily="18" charset="0"/>
                    <a:cs typeface="Times New Roman" panose="02020603050405020304" pitchFamily="18" charset="0"/>
                  </a:rPr>
                  <a:t> are parameters given to the rendering engine describing the choice of which chair model to use, the position of the chair, and other configuration details that affect the rendering of the image. Using this synthetically generated data, a convolutional network is able to learn to map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𝒛</m:t>
                    </m:r>
                    <m:r>
                      <a:rPr lang="en-US" altLang="zh-CN" sz="2600" b="0" i="0" dirty="0"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descriptions of the content of an image to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approximations of rendered images. This suggests that contemporary differentiable generator networks have sufficient model capacity to be good generative models, and that contemporary optimization algorithms have the ability to fit them.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682974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20.10.2 Differentiable Generator Nets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lvl="0">
                  <a:spcBef>
                    <a:spcPts val="0"/>
                  </a:spcBef>
                  <a:buClr>
                    <a:srgbClr val="FF0000"/>
                  </a:buClr>
                </a:pPr>
                <a:r>
                  <a:rPr lang="en-US" altLang="zh-CN" dirty="0"/>
                  <a:t>The difficulty lies in determining </a:t>
                </a:r>
                <a:r>
                  <a:rPr lang="en-US" altLang="zh-CN" sz="2600" dirty="0">
                    <a:latin typeface="Times New Roman" panose="02020603050405020304" pitchFamily="18" charset="0"/>
                    <a:cs typeface="Times New Roman" panose="02020603050405020304" pitchFamily="18" charset="0"/>
                  </a:rPr>
                  <a:t>how to train generator networks when the value of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𝒛</m:t>
                    </m:r>
                  </m:oMath>
                </a14:m>
                <a:r>
                  <a:rPr lang="en-US" altLang="zh-CN" sz="2600" dirty="0">
                    <a:latin typeface="Times New Roman" panose="02020603050405020304" pitchFamily="18" charset="0"/>
                    <a:cs typeface="Times New Roman" panose="02020603050405020304" pitchFamily="18" charset="0"/>
                  </a:rPr>
                  <a:t> for each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is not fixed and known ahead of each time.</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The following sections describe several approaches to training differentiable generator nets given only training samples of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689491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E112691D-8849-4BB7-B8F8-06ACF9C45C3A}"/>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8" name="标题 1">
            <a:extLst>
              <a:ext uri="{FF2B5EF4-FFF2-40B4-BE49-F238E27FC236}">
                <a16:creationId xmlns:a16="http://schemas.microsoft.com/office/drawing/2014/main" id="{4D3A8136-E444-4794-BE5E-1D66745344FF}"/>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20.2 Restricted Boltzmann Machines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4294967295"/>
          </p:nvPr>
        </p:nvSpPr>
        <p:spPr>
          <a:xfrm>
            <a:off x="5983704" y="1081826"/>
            <a:ext cx="5813343" cy="5133774"/>
          </a:xfrm>
        </p:spPr>
        <p:txBody>
          <a:bodyPr>
            <a:noAutofit/>
          </a:bodyPr>
          <a:lstStyle/>
          <a:p>
            <a:pPr lvl="0">
              <a:spcBef>
                <a:spcPts val="0"/>
              </a:spcBef>
              <a:buClr>
                <a:srgbClr val="FF0000"/>
              </a:buClr>
            </a:pPr>
            <a:r>
              <a:rPr lang="en-US" altLang="zh-CN" sz="2000" dirty="0"/>
              <a:t>Figure 20.1: (</a:t>
            </a:r>
            <a:r>
              <a:rPr lang="en-US" altLang="zh-CN" sz="2000" i="1" dirty="0"/>
              <a:t>b</a:t>
            </a:r>
            <a:r>
              <a:rPr lang="en-US" altLang="zh-CN" sz="2000" dirty="0"/>
              <a:t>) A deep belief network is a hybrid graphical model involving both directed and undirected connections. Like an RBM, it has no intra-layer connections. However, a DBN has multiple hidden layers, and thus there are connections between hidden units that are in separate layers. All of the local conditional probability distributions needed by the deep belief network are copied directly from the local conditional probability distributions of its constituent RBMs. Alternatively, we could also represent the deep belief network with a completely undirected graph, but it would need intra-layer connections to capture the dependencies between parents. </a:t>
            </a:r>
            <a:endParaRPr lang="en-US" altLang="zh-CN" sz="2000" b="1" dirty="0"/>
          </a:p>
        </p:txBody>
      </p:sp>
      <p:pic>
        <p:nvPicPr>
          <p:cNvPr id="4" name="图片 3">
            <a:extLst>
              <a:ext uri="{FF2B5EF4-FFF2-40B4-BE49-F238E27FC236}">
                <a16:creationId xmlns:a16="http://schemas.microsoft.com/office/drawing/2014/main" id="{B8FF3CC6-6BED-492A-A07B-851CBC035D4B}"/>
              </a:ext>
            </a:extLst>
          </p:cNvPr>
          <p:cNvPicPr>
            <a:picLocks noChangeAspect="1"/>
          </p:cNvPicPr>
          <p:nvPr/>
        </p:nvPicPr>
        <p:blipFill>
          <a:blip r:embed="rId3"/>
          <a:stretch>
            <a:fillRect/>
          </a:stretch>
        </p:blipFill>
        <p:spPr>
          <a:xfrm>
            <a:off x="150386" y="1635932"/>
            <a:ext cx="5646128" cy="4579668"/>
          </a:xfrm>
          <a:prstGeom prst="rect">
            <a:avLst/>
          </a:prstGeom>
        </p:spPr>
      </p:pic>
    </p:spTree>
    <p:extLst>
      <p:ext uri="{BB962C8B-B14F-4D97-AF65-F5344CB8AC3E}">
        <p14:creationId xmlns:p14="http://schemas.microsoft.com/office/powerpoint/2010/main" val="18703362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20.10.3 Variational Autoencoders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a:t>
                </a:r>
                <a:r>
                  <a:rPr lang="en-US" altLang="zh-CN" sz="2600" i="1" dirty="0">
                    <a:latin typeface="Times New Roman" panose="02020603050405020304" pitchFamily="18" charset="0"/>
                    <a:cs typeface="Times New Roman" panose="02020603050405020304" pitchFamily="18" charset="0"/>
                  </a:rPr>
                  <a:t>variational autoencoder </a:t>
                </a:r>
                <a:r>
                  <a:rPr lang="en-US" altLang="zh-CN" sz="2600" dirty="0">
                    <a:latin typeface="Times New Roman" panose="02020603050405020304" pitchFamily="18" charset="0"/>
                    <a:cs typeface="Times New Roman" panose="02020603050405020304" pitchFamily="18" charset="0"/>
                  </a:rPr>
                  <a:t>or </a:t>
                </a:r>
                <a:r>
                  <a:rPr lang="en-US" altLang="zh-CN" sz="2600" i="1" dirty="0">
                    <a:latin typeface="Times New Roman" panose="02020603050405020304" pitchFamily="18" charset="0"/>
                    <a:cs typeface="Times New Roman" panose="02020603050405020304" pitchFamily="18" charset="0"/>
                  </a:rPr>
                  <a:t>VAE</a:t>
                </a:r>
                <a:r>
                  <a:rPr lang="en-US" altLang="zh-CN" sz="2600" dirty="0">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Kingma</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2013</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Rezende</a:t>
                </a:r>
                <a:r>
                  <a:rPr lang="en-US" altLang="zh-CN" sz="2600" dirty="0">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2014</a:t>
                </a:r>
                <a:r>
                  <a:rPr lang="en-US" altLang="zh-CN" sz="2600" dirty="0">
                    <a:latin typeface="Times New Roman" panose="02020603050405020304" pitchFamily="18" charset="0"/>
                    <a:cs typeface="Times New Roman" panose="02020603050405020304" pitchFamily="18" charset="0"/>
                  </a:rPr>
                  <a:t>) is a directed model that uses learned approximate inference and can be trained purely with gradient-based methods.</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To generate a sample from the model, the VAE first draws a sample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𝒛</m:t>
                    </m:r>
                  </m:oMath>
                </a14:m>
                <a:r>
                  <a:rPr lang="en-US" altLang="zh-CN" sz="2600" dirty="0">
                    <a:latin typeface="Times New Roman" panose="02020603050405020304" pitchFamily="18" charset="0"/>
                    <a:cs typeface="Times New Roman" panose="02020603050405020304" pitchFamily="18" charset="0"/>
                  </a:rPr>
                  <a:t> from the code distribution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𝑝</m:t>
                        </m:r>
                      </m:e>
                      <m:sub>
                        <m:r>
                          <m:rPr>
                            <m:sty m:val="p"/>
                          </m:rPr>
                          <a:rPr lang="en-US" altLang="zh-CN" sz="2600" b="0" i="0" smtClean="0">
                            <a:latin typeface="Cambria Math" panose="02040503050406030204" pitchFamily="18" charset="0"/>
                            <a:cs typeface="Times New Roman" panose="02020603050405020304" pitchFamily="18" charset="0"/>
                          </a:rPr>
                          <m:t>model</m:t>
                        </m:r>
                      </m:sub>
                    </m:sSub>
                    <m:r>
                      <a:rPr lang="en-US" altLang="zh-CN" sz="2600" b="0" i="1" smtClean="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𝒛</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The sample is then run through a differentiable generator network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𝑔</m:t>
                    </m:r>
                    <m:r>
                      <a:rPr lang="en-US" altLang="zh-CN" sz="2600" i="1" dirty="0" smtClean="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𝒛</m:t>
                    </m:r>
                    <m:r>
                      <a:rPr lang="en-US" altLang="zh-CN" sz="2600" i="1" dirty="0"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Finally,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is sampled from a distribution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en-US" altLang="zh-CN" sz="2600" b="0" i="1">
                            <a:latin typeface="Cambria Math" panose="02040503050406030204" pitchFamily="18" charset="0"/>
                            <a:cs typeface="Times New Roman" panose="02020603050405020304" pitchFamily="18" charset="0"/>
                          </a:rPr>
                          <m:t>𝑝</m:t>
                        </m:r>
                      </m:e>
                      <m:sub>
                        <m:r>
                          <m:rPr>
                            <m:sty m:val="p"/>
                          </m:rPr>
                          <a:rPr lang="en-US" altLang="zh-CN" sz="2600" i="0">
                            <a:latin typeface="Cambria Math" panose="02040503050406030204" pitchFamily="18" charset="0"/>
                            <a:cs typeface="Times New Roman" panose="02020603050405020304" pitchFamily="18" charset="0"/>
                          </a:rPr>
                          <m:t>model</m:t>
                        </m:r>
                      </m:sub>
                    </m:sSub>
                    <m:d>
                      <m:dPr>
                        <m:ctrlPr>
                          <a:rPr lang="en-US" altLang="zh-CN" sz="2600" i="1">
                            <a:latin typeface="Cambria Math" panose="02040503050406030204" pitchFamily="18" charset="0"/>
                            <a:cs typeface="Times New Roman" panose="02020603050405020304" pitchFamily="18" charset="0"/>
                          </a:rPr>
                        </m:ctrlPr>
                      </m:dPr>
                      <m:e>
                        <m:r>
                          <a:rPr lang="en-US" altLang="zh-CN" sz="2600" b="1" i="1" dirty="0">
                            <a:latin typeface="Cambria Math" panose="02040503050406030204" pitchFamily="18" charset="0"/>
                            <a:cs typeface="Times New Roman" panose="02020603050405020304" pitchFamily="18" charset="0"/>
                          </a:rPr>
                          <m:t>𝒙</m:t>
                        </m:r>
                        <m:r>
                          <a:rPr lang="en-US" altLang="zh-CN" sz="2600" b="0" i="1" dirty="0" smtClean="0">
                            <a:latin typeface="Cambria Math" panose="02040503050406030204" pitchFamily="18" charset="0"/>
                            <a:cs typeface="Times New Roman" panose="02020603050405020304" pitchFamily="18" charset="0"/>
                          </a:rPr>
                          <m:t>;</m:t>
                        </m:r>
                        <m:r>
                          <a:rPr lang="en-US" altLang="zh-CN" sz="2600" i="1" dirty="0">
                            <a:latin typeface="Cambria Math" panose="02040503050406030204" pitchFamily="18" charset="0"/>
                            <a:cs typeface="Times New Roman" panose="02020603050405020304" pitchFamily="18" charset="0"/>
                          </a:rPr>
                          <m:t>𝑔</m:t>
                        </m:r>
                        <m:d>
                          <m:dPr>
                            <m:ctrlPr>
                              <a:rPr lang="en-US" altLang="zh-CN" sz="2600" i="1" dirty="0">
                                <a:latin typeface="Cambria Math" panose="02040503050406030204" pitchFamily="18" charset="0"/>
                                <a:cs typeface="Times New Roman" panose="02020603050405020304" pitchFamily="18" charset="0"/>
                              </a:rPr>
                            </m:ctrlPr>
                          </m:dPr>
                          <m:e>
                            <m:r>
                              <a:rPr lang="en-US" altLang="zh-CN" sz="2600" b="1" i="1" dirty="0">
                                <a:latin typeface="Cambria Math" panose="02040503050406030204" pitchFamily="18" charset="0"/>
                                <a:cs typeface="Times New Roman" panose="02020603050405020304" pitchFamily="18" charset="0"/>
                              </a:rPr>
                              <m:t>𝒛</m:t>
                            </m:r>
                          </m:e>
                        </m:d>
                      </m:e>
                    </m:d>
                    <m:r>
                      <a:rPr lang="en-US" altLang="zh-CN" sz="2600" b="0" i="1" smtClean="0">
                        <a:latin typeface="Cambria Math" panose="02040503050406030204" pitchFamily="18" charset="0"/>
                        <a:cs typeface="Times New Roman" panose="02020603050405020304" pitchFamily="18" charset="0"/>
                      </a:rPr>
                      <m:t>=</m:t>
                    </m:r>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𝑝</m:t>
                        </m:r>
                      </m:e>
                      <m:sub>
                        <m:r>
                          <m:rPr>
                            <m:sty m:val="p"/>
                          </m:rPr>
                          <a:rPr lang="en-US" altLang="zh-CN" sz="2600" i="0">
                            <a:latin typeface="Cambria Math" panose="02040503050406030204" pitchFamily="18" charset="0"/>
                            <a:cs typeface="Times New Roman" panose="02020603050405020304" pitchFamily="18" charset="0"/>
                          </a:rPr>
                          <m:t>model</m:t>
                        </m:r>
                      </m:sub>
                    </m:sSub>
                    <m:d>
                      <m:dPr>
                        <m:ctrlPr>
                          <a:rPr lang="en-US" altLang="zh-CN" sz="2600" i="1">
                            <a:latin typeface="Cambria Math" panose="02040503050406030204" pitchFamily="18" charset="0"/>
                            <a:cs typeface="Times New Roman" panose="02020603050405020304" pitchFamily="18" charset="0"/>
                          </a:rPr>
                        </m:ctrlPr>
                      </m:dPr>
                      <m:e>
                        <m:r>
                          <a:rPr lang="en-US" altLang="zh-CN" sz="2600" b="1" i="1" dirty="0">
                            <a:latin typeface="Cambria Math" panose="02040503050406030204" pitchFamily="18" charset="0"/>
                            <a:cs typeface="Times New Roman" panose="02020603050405020304" pitchFamily="18" charset="0"/>
                          </a:rPr>
                          <m:t>𝒙</m:t>
                        </m:r>
                        <m:r>
                          <a:rPr lang="en-US" altLang="zh-CN" sz="2600" b="0" i="1" dirty="0" smtClean="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𝒛</m:t>
                        </m:r>
                      </m:e>
                    </m:d>
                  </m:oMath>
                </a14:m>
                <a:r>
                  <a:rPr lang="en-US" altLang="zh-CN" sz="2600" dirty="0">
                    <a:latin typeface="Times New Roman" panose="02020603050405020304" pitchFamily="18" charset="0"/>
                    <a:cs typeface="Times New Roman" panose="02020603050405020304" pitchFamily="18" charset="0"/>
                  </a:rPr>
                  <a:t>. However, during training, the approximate inference network (or encoder)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𝑞</m:t>
                    </m:r>
                    <m:r>
                      <a:rPr lang="en-US" altLang="zh-CN" sz="2600" i="1" dirty="0" smtClean="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𝒛</m:t>
                    </m:r>
                    <m:r>
                      <a:rPr lang="en-US" altLang="zh-CN" sz="2600" i="1" dirty="0" smtClean="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𝒙</m:t>
                    </m:r>
                    <m:r>
                      <a:rPr lang="en-US" altLang="zh-CN" sz="2600" i="1" dirty="0"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is used to obtain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𝒛</m:t>
                    </m:r>
                  </m:oMath>
                </a14:m>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𝑝</m:t>
                        </m:r>
                      </m:e>
                      <m:sub>
                        <m:r>
                          <m:rPr>
                            <m:sty m:val="p"/>
                          </m:rPr>
                          <a:rPr lang="en-US" altLang="zh-CN" sz="2600" i="0">
                            <a:latin typeface="Cambria Math" panose="02040503050406030204" pitchFamily="18" charset="0"/>
                            <a:cs typeface="Times New Roman" panose="02020603050405020304" pitchFamily="18" charset="0"/>
                          </a:rPr>
                          <m:t>model</m:t>
                        </m:r>
                      </m:sub>
                    </m:sSub>
                    <m:d>
                      <m:dPr>
                        <m:ctrlPr>
                          <a:rPr lang="en-US" altLang="zh-CN" sz="2600" i="1">
                            <a:latin typeface="Cambria Math" panose="02040503050406030204" pitchFamily="18" charset="0"/>
                            <a:cs typeface="Times New Roman" panose="02020603050405020304" pitchFamily="18" charset="0"/>
                          </a:rPr>
                        </m:ctrlPr>
                      </m:dPr>
                      <m:e>
                        <m:r>
                          <a:rPr lang="en-US" altLang="zh-CN" sz="2600" b="1" i="1" dirty="0">
                            <a:latin typeface="Cambria Math" panose="02040503050406030204" pitchFamily="18" charset="0"/>
                            <a:cs typeface="Times New Roman" panose="02020603050405020304" pitchFamily="18" charset="0"/>
                          </a:rPr>
                          <m:t>𝒙</m:t>
                        </m:r>
                        <m:r>
                          <a:rPr lang="en-US" altLang="zh-CN" sz="2600" i="1" dirty="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𝒛</m:t>
                        </m:r>
                      </m:e>
                    </m:d>
                    <m:r>
                      <a:rPr lang="en-US" altLang="zh-CN" sz="2600" b="1" i="1" dirty="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is then viewed as a decoder network.</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19265636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20.10.3 Variational Autoencoders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The key insight behind variational autoencoders is that they may be trained by maximizing the variational lower bound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𝐿</m:t>
                    </m:r>
                    <m:r>
                      <a:rPr lang="en-US" altLang="zh-CN" sz="2600" i="1" dirty="0" smtClean="0">
                        <a:latin typeface="Cambria Math" panose="02040503050406030204" pitchFamily="18" charset="0"/>
                        <a:cs typeface="Times New Roman" panose="02020603050405020304" pitchFamily="18" charset="0"/>
                      </a:rPr>
                      <m:t>(</m:t>
                    </m:r>
                    <m:r>
                      <a:rPr lang="en-US" altLang="zh-CN" sz="2600" i="1" dirty="0" smtClean="0">
                        <a:latin typeface="Cambria Math" panose="02040503050406030204" pitchFamily="18" charset="0"/>
                        <a:cs typeface="Times New Roman" panose="02020603050405020304" pitchFamily="18" charset="0"/>
                      </a:rPr>
                      <m:t>𝑞</m:t>
                    </m:r>
                    <m:r>
                      <a:rPr lang="en-US" altLang="zh-CN" sz="2600" i="1" dirty="0"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associated with data point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𝒙</m:t>
                    </m:r>
                    <m:r>
                      <a:rPr lang="en-US" altLang="zh-CN" sz="2600" b="1" i="1" dirty="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 Eq. </a:t>
                </a:r>
                <a:r>
                  <a:rPr lang="en-US" altLang="zh-CN" sz="2600" dirty="0">
                    <a:solidFill>
                      <a:srgbClr val="FF0000"/>
                    </a:solidFill>
                    <a:latin typeface="Times New Roman" panose="02020603050405020304" pitchFamily="18" charset="0"/>
                    <a:cs typeface="Times New Roman" panose="02020603050405020304" pitchFamily="18" charset="0"/>
                  </a:rPr>
                  <a:t>20.77</a:t>
                </a:r>
                <a:r>
                  <a:rPr lang="en-US" altLang="zh-CN" sz="2600" dirty="0">
                    <a:latin typeface="Times New Roman" panose="02020603050405020304" pitchFamily="18" charset="0"/>
                    <a:cs typeface="Times New Roman" panose="02020603050405020304" pitchFamily="18" charset="0"/>
                  </a:rPr>
                  <a:t>, we recognize the first term as the joint log-likelihood of the visible and hidden variables under the approximate posterior over the latent variables (just like with EM, except that we use an approximate rather than the exact posterior). We recognize also a second term, the entropy of the approximate posterior. </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1E1FB066-5274-4C21-8FE0-FB6897826DBA}"/>
              </a:ext>
            </a:extLst>
          </p:cNvPr>
          <p:cNvPicPr>
            <a:picLocks noChangeAspect="1"/>
          </p:cNvPicPr>
          <p:nvPr/>
        </p:nvPicPr>
        <p:blipFill>
          <a:blip r:embed="rId4"/>
          <a:stretch>
            <a:fillRect/>
          </a:stretch>
        </p:blipFill>
        <p:spPr>
          <a:xfrm>
            <a:off x="2057844" y="2420624"/>
            <a:ext cx="9739204" cy="1394581"/>
          </a:xfrm>
          <a:prstGeom prst="rect">
            <a:avLst/>
          </a:prstGeom>
        </p:spPr>
      </p:pic>
    </p:spTree>
    <p:extLst>
      <p:ext uri="{BB962C8B-B14F-4D97-AF65-F5344CB8AC3E}">
        <p14:creationId xmlns:p14="http://schemas.microsoft.com/office/powerpoint/2010/main" val="49653606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20.10.3 Variational Autoencoders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When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𝑞</m:t>
                    </m:r>
                  </m:oMath>
                </a14:m>
                <a:r>
                  <a:rPr lang="en-US" altLang="zh-CN" sz="2600" dirty="0">
                    <a:latin typeface="Times New Roman" panose="02020603050405020304" pitchFamily="18" charset="0"/>
                    <a:cs typeface="Times New Roman" panose="02020603050405020304" pitchFamily="18" charset="0"/>
                  </a:rPr>
                  <a:t> is chosen to be a Gaussian distribution, with noise added to a predicted mean value, maximizing this entropy term encourages increasing the standard deviation of this noise. More generally, this entropy term encourages the variational posterior to place high probability mass on many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𝒛</m:t>
                    </m:r>
                  </m:oMath>
                </a14:m>
                <a:r>
                  <a:rPr lang="en-US" altLang="zh-CN" sz="2600" dirty="0">
                    <a:latin typeface="Times New Roman" panose="02020603050405020304" pitchFamily="18" charset="0"/>
                    <a:cs typeface="Times New Roman" panose="02020603050405020304" pitchFamily="18" charset="0"/>
                  </a:rPr>
                  <a:t> values that could have generated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rather than collapsing to a single point estimate of the most likely value. In Eq. </a:t>
                </a:r>
                <a:r>
                  <a:rPr lang="en-US" altLang="zh-CN" sz="2600" dirty="0">
                    <a:solidFill>
                      <a:srgbClr val="FF0000"/>
                    </a:solidFill>
                    <a:latin typeface="Times New Roman" panose="02020603050405020304" pitchFamily="18" charset="0"/>
                    <a:cs typeface="Times New Roman" panose="02020603050405020304" pitchFamily="18" charset="0"/>
                  </a:rPr>
                  <a:t>20.78</a:t>
                </a:r>
                <a:r>
                  <a:rPr lang="en-US" altLang="zh-CN" sz="2600" dirty="0">
                    <a:latin typeface="Times New Roman" panose="02020603050405020304" pitchFamily="18" charset="0"/>
                    <a:cs typeface="Times New Roman" panose="02020603050405020304" pitchFamily="18" charset="0"/>
                  </a:rPr>
                  <a:t>, we recognize the first term as the reconstruction log-likelihood found in other autoencoders. The second term tries to make the approximate posterior distribution </a:t>
                </a:r>
                <a14:m>
                  <m:oMath xmlns:m="http://schemas.openxmlformats.org/officeDocument/2006/math">
                    <m:r>
                      <a:rPr lang="en-US" altLang="zh-CN" sz="2600" i="1" dirty="0">
                        <a:latin typeface="Cambria Math" panose="02040503050406030204" pitchFamily="18" charset="0"/>
                        <a:cs typeface="Times New Roman" panose="02020603050405020304" pitchFamily="18" charset="0"/>
                      </a:rPr>
                      <m:t>𝑞</m:t>
                    </m:r>
                    <m:r>
                      <a:rPr lang="en-US" altLang="zh-CN" sz="2600" i="1" dirty="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𝒛</m:t>
                    </m:r>
                    <m:r>
                      <a:rPr lang="en-US" altLang="zh-CN" sz="2600" i="1" dirty="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𝒙</m:t>
                    </m:r>
                    <m:r>
                      <a:rPr lang="en-US" altLang="zh-CN" sz="2600" i="1" dirty="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and the model prior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𝑝</m:t>
                        </m:r>
                      </m:e>
                      <m:sub>
                        <m:r>
                          <m:rPr>
                            <m:sty m:val="p"/>
                          </m:rPr>
                          <a:rPr lang="en-US" altLang="zh-CN" sz="2600" i="0">
                            <a:latin typeface="Cambria Math" panose="02040503050406030204" pitchFamily="18" charset="0"/>
                            <a:cs typeface="Times New Roman" panose="02020603050405020304" pitchFamily="18" charset="0"/>
                          </a:rPr>
                          <m:t>model</m:t>
                        </m:r>
                      </m:sub>
                    </m:sSub>
                    <m:r>
                      <a:rPr lang="en-US" altLang="zh-CN" sz="2600" i="1">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𝒛</m:t>
                    </m:r>
                    <m:r>
                      <a:rPr lang="en-US" altLang="zh-CN" sz="2600" i="1">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approach each other.</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5757050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20.10.3 Variational Autoencoders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Traditional approaches to variational inference and learning infer q via an optimization algorithm, typically iterated fixed point equations (Sec. </a:t>
                </a:r>
                <a:r>
                  <a:rPr lang="en-US" altLang="zh-CN" sz="2600" dirty="0">
                    <a:solidFill>
                      <a:srgbClr val="FF0000"/>
                    </a:solidFill>
                    <a:latin typeface="Times New Roman" panose="02020603050405020304" pitchFamily="18" charset="0"/>
                    <a:cs typeface="Times New Roman" panose="02020603050405020304" pitchFamily="18" charset="0"/>
                  </a:rPr>
                  <a:t>19.4</a:t>
                </a:r>
                <a:r>
                  <a:rPr lang="en-US" altLang="zh-CN" sz="2600" dirty="0">
                    <a:latin typeface="Times New Roman" panose="02020603050405020304" pitchFamily="18" charset="0"/>
                    <a:cs typeface="Times New Roman" panose="02020603050405020304" pitchFamily="18" charset="0"/>
                  </a:rPr>
                  <a:t>). These approaches are slow and often require the ability to compute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m:rPr>
                            <m:sty m:val="p"/>
                          </m:rPr>
                          <a:rPr lang="en-US" altLang="zh-CN" sz="2600" b="0" i="0" smtClean="0">
                            <a:latin typeface="Cambria Math" panose="02040503050406030204" pitchFamily="18" charset="0"/>
                            <a:cs typeface="Times New Roman" panose="02020603050405020304" pitchFamily="18" charset="0"/>
                          </a:rPr>
                          <m:t>E</m:t>
                        </m:r>
                      </m:e>
                      <m:sub>
                        <m:r>
                          <a:rPr lang="en-US" altLang="zh-CN" sz="2600" b="0" i="1" smtClean="0">
                            <a:latin typeface="Cambria Math" panose="02040503050406030204" pitchFamily="18" charset="0"/>
                            <a:cs typeface="Times New Roman" panose="02020603050405020304" pitchFamily="18" charset="0"/>
                          </a:rPr>
                          <m:t>𝑧</m:t>
                        </m:r>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𝑞</m:t>
                        </m:r>
                      </m:sub>
                    </m:sSub>
                    <m:r>
                      <a:rPr lang="en-US" altLang="zh-CN" sz="2600" b="0" i="1" smtClean="0">
                        <a:latin typeface="Cambria Math" panose="02040503050406030204" pitchFamily="18" charset="0"/>
                        <a:cs typeface="Times New Roman" panose="02020603050405020304" pitchFamily="18" charset="0"/>
                      </a:rPr>
                      <m:t>𝑙𝑜𝑔</m:t>
                    </m:r>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𝑝</m:t>
                        </m:r>
                      </m:e>
                      <m:sub>
                        <m:r>
                          <m:rPr>
                            <m:sty m:val="p"/>
                          </m:rPr>
                          <a:rPr lang="en-US" altLang="zh-CN" sz="2600" i="0">
                            <a:latin typeface="Cambria Math" panose="02040503050406030204" pitchFamily="18" charset="0"/>
                            <a:cs typeface="Times New Roman" panose="02020603050405020304" pitchFamily="18" charset="0"/>
                          </a:rPr>
                          <m:t>model</m:t>
                        </m:r>
                      </m:sub>
                    </m:sSub>
                    <m:d>
                      <m:dPr>
                        <m:ctrlPr>
                          <a:rPr lang="en-US" altLang="zh-CN" sz="2600" i="1">
                            <a:latin typeface="Cambria Math" panose="02040503050406030204" pitchFamily="18" charset="0"/>
                            <a:cs typeface="Times New Roman" panose="02020603050405020304" pitchFamily="18" charset="0"/>
                          </a:rPr>
                        </m:ctrlPr>
                      </m:dPr>
                      <m:e>
                        <m:r>
                          <a:rPr lang="en-US" altLang="zh-CN" sz="2600" b="1" i="1" dirty="0">
                            <a:latin typeface="Cambria Math" panose="02040503050406030204" pitchFamily="18" charset="0"/>
                            <a:cs typeface="Times New Roman" panose="02020603050405020304" pitchFamily="18" charset="0"/>
                          </a:rPr>
                          <m:t>𝒛</m:t>
                        </m:r>
                        <m:r>
                          <a:rPr lang="en-US" altLang="zh-CN" sz="2600" b="1" i="1" dirty="0" smtClean="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𝒙</m:t>
                        </m:r>
                      </m:e>
                    </m:d>
                  </m:oMath>
                </a14:m>
                <a:r>
                  <a:rPr lang="en-US" altLang="zh-CN" sz="2600" dirty="0">
                    <a:latin typeface="Times New Roman" panose="02020603050405020304" pitchFamily="18" charset="0"/>
                    <a:cs typeface="Times New Roman" panose="02020603050405020304" pitchFamily="18" charset="0"/>
                  </a:rPr>
                  <a:t>in closed form. The main idea behind the variational autoencoder is to train a parametric encoder (also sometimes called an inference network or recognition model) that produces the parameters of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𝑞</m:t>
                    </m:r>
                  </m:oMath>
                </a14:m>
                <a:r>
                  <a:rPr lang="en-US" altLang="zh-CN" sz="2600" dirty="0">
                    <a:latin typeface="Times New Roman" panose="02020603050405020304" pitchFamily="18" charset="0"/>
                    <a:cs typeface="Times New Roman" panose="02020603050405020304" pitchFamily="18" charset="0"/>
                  </a:rPr>
                  <a:t> . So long as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𝒛</m:t>
                    </m:r>
                  </m:oMath>
                </a14:m>
                <a:r>
                  <a:rPr lang="en-US" altLang="zh-CN" sz="2600" dirty="0">
                    <a:latin typeface="Times New Roman" panose="02020603050405020304" pitchFamily="18" charset="0"/>
                    <a:cs typeface="Times New Roman" panose="02020603050405020304" pitchFamily="18" charset="0"/>
                  </a:rPr>
                  <a:t> is a continuous variable, we can then back-propagate through samples of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𝒛</m:t>
                    </m:r>
                  </m:oMath>
                </a14:m>
                <a:r>
                  <a:rPr lang="en-US" altLang="zh-CN" sz="2600" dirty="0">
                    <a:latin typeface="Times New Roman" panose="02020603050405020304" pitchFamily="18" charset="0"/>
                    <a:cs typeface="Times New Roman" panose="02020603050405020304" pitchFamily="18" charset="0"/>
                  </a:rPr>
                  <a:t> drawn from </a:t>
                </a:r>
                <a14:m>
                  <m:oMath xmlns:m="http://schemas.openxmlformats.org/officeDocument/2006/math">
                    <m:r>
                      <a:rPr lang="en-US" altLang="zh-CN" sz="2600" i="1" dirty="0">
                        <a:latin typeface="Cambria Math" panose="02040503050406030204" pitchFamily="18" charset="0"/>
                        <a:cs typeface="Times New Roman" panose="02020603050405020304" pitchFamily="18" charset="0"/>
                      </a:rPr>
                      <m:t>𝑞</m:t>
                    </m:r>
                    <m:d>
                      <m:dPr>
                        <m:ctrlPr>
                          <a:rPr lang="en-US" altLang="zh-CN" sz="2600" i="1" dirty="0">
                            <a:latin typeface="Cambria Math" panose="02040503050406030204" pitchFamily="18" charset="0"/>
                            <a:cs typeface="Times New Roman" panose="02020603050405020304" pitchFamily="18" charset="0"/>
                          </a:rPr>
                        </m:ctrlPr>
                      </m:dPr>
                      <m:e>
                        <m:r>
                          <a:rPr lang="en-US" altLang="zh-CN" sz="2600" b="1" i="1" dirty="0">
                            <a:latin typeface="Cambria Math" panose="02040503050406030204" pitchFamily="18" charset="0"/>
                            <a:cs typeface="Times New Roman" panose="02020603050405020304" pitchFamily="18" charset="0"/>
                          </a:rPr>
                          <m:t>𝒛</m:t>
                        </m:r>
                      </m:e>
                      <m:e>
                        <m:r>
                          <a:rPr lang="en-US" altLang="zh-CN" sz="2600" b="1" i="1" dirty="0">
                            <a:latin typeface="Cambria Math" panose="02040503050406030204" pitchFamily="18" charset="0"/>
                            <a:cs typeface="Times New Roman" panose="02020603050405020304" pitchFamily="18" charset="0"/>
                          </a:rPr>
                          <m:t>𝒙</m:t>
                        </m:r>
                      </m:e>
                    </m:d>
                    <m:r>
                      <a:rPr lang="en-US" altLang="zh-CN" sz="2600" b="0" i="1" dirty="0" smtClean="0">
                        <a:latin typeface="Cambria Math" panose="02040503050406030204" pitchFamily="18" charset="0"/>
                        <a:cs typeface="Times New Roman" panose="02020603050405020304" pitchFamily="18" charset="0"/>
                      </a:rPr>
                      <m:t>=</m:t>
                    </m:r>
                    <m:r>
                      <a:rPr lang="en-US" altLang="zh-CN" sz="2600" i="1" dirty="0">
                        <a:latin typeface="Cambria Math" panose="02040503050406030204" pitchFamily="18" charset="0"/>
                        <a:cs typeface="Times New Roman" panose="02020603050405020304" pitchFamily="18" charset="0"/>
                      </a:rPr>
                      <m:t>𝑞</m:t>
                    </m:r>
                    <m:r>
                      <a:rPr lang="en-US" altLang="zh-CN" sz="2600" i="1" dirty="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𝒛</m:t>
                    </m:r>
                    <m:r>
                      <a:rPr lang="en-US" altLang="zh-CN" sz="2600" b="0" i="1" dirty="0" smtClean="0">
                        <a:latin typeface="Cambria Math" panose="02040503050406030204" pitchFamily="18" charset="0"/>
                        <a:cs typeface="Times New Roman" panose="02020603050405020304" pitchFamily="18" charset="0"/>
                      </a:rPr>
                      <m:t>;</m:t>
                    </m:r>
                    <m:r>
                      <a:rPr lang="en-US" altLang="zh-CN" sz="2600" b="0" i="1" dirty="0" smtClean="0">
                        <a:latin typeface="Cambria Math" panose="02040503050406030204" pitchFamily="18" charset="0"/>
                        <a:cs typeface="Times New Roman" panose="02020603050405020304" pitchFamily="18" charset="0"/>
                      </a:rPr>
                      <m:t>𝑓</m:t>
                    </m:r>
                    <m:r>
                      <a:rPr lang="en-US" altLang="zh-CN" sz="2600" b="1" i="1" dirty="0" smtClean="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𝒙</m:t>
                    </m:r>
                    <m:r>
                      <a:rPr lang="en-US" altLang="zh-CN" sz="2600" b="1" i="1" dirty="0" smtClean="0">
                        <a:latin typeface="Cambria Math" panose="02040503050406030204" pitchFamily="18" charset="0"/>
                        <a:cs typeface="Times New Roman" panose="02020603050405020304" pitchFamily="18" charset="0"/>
                      </a:rPr>
                      <m:t>;</m:t>
                    </m:r>
                    <m:r>
                      <a:rPr lang="zh-CN" altLang="en-US" sz="2600" b="1" i="1" dirty="0">
                        <a:latin typeface="Cambria Math" panose="02040503050406030204" pitchFamily="18" charset="0"/>
                        <a:cs typeface="Times New Roman" panose="02020603050405020304" pitchFamily="18" charset="0"/>
                      </a:rPr>
                      <m:t>𝜽</m:t>
                    </m:r>
                    <m:r>
                      <a:rPr lang="en-US" altLang="zh-CN" sz="2600" b="1" i="1" dirty="0" smtClean="0">
                        <a:latin typeface="Cambria Math" panose="02040503050406030204" pitchFamily="18" charset="0"/>
                        <a:cs typeface="Times New Roman" panose="02020603050405020304" pitchFamily="18" charset="0"/>
                      </a:rPr>
                      <m:t>)</m:t>
                    </m:r>
                    <m:r>
                      <a:rPr lang="en-US" altLang="zh-CN" sz="2600" i="1" dirty="0">
                        <a:latin typeface="Cambria Math" panose="02040503050406030204" pitchFamily="18" charset="0"/>
                        <a:cs typeface="Times New Roman" panose="02020603050405020304" pitchFamily="18" charset="0"/>
                      </a:rPr>
                      <m:t>)</m:t>
                    </m:r>
                    <m:r>
                      <a:rPr lang="zh-CN" altLang="en-US" sz="2600" i="1" dirty="0"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in order to obtain a gradient with respect to</a:t>
                </a:r>
                <a14:m>
                  <m:oMath xmlns:m="http://schemas.openxmlformats.org/officeDocument/2006/math">
                    <m:r>
                      <a:rPr lang="en-US" altLang="zh-CN" sz="2600" b="0" i="0" dirty="0" smtClean="0">
                        <a:latin typeface="Cambria Math" panose="02040503050406030204" pitchFamily="18" charset="0"/>
                        <a:cs typeface="Times New Roman" panose="02020603050405020304" pitchFamily="18" charset="0"/>
                      </a:rPr>
                      <m:t> </m:t>
                    </m:r>
                    <m:r>
                      <a:rPr lang="zh-CN" altLang="en-US" sz="2600" b="1" i="1" dirty="0">
                        <a:latin typeface="Cambria Math" panose="02040503050406030204" pitchFamily="18" charset="0"/>
                        <a:cs typeface="Times New Roman" panose="02020603050405020304" pitchFamily="18" charset="0"/>
                      </a:rPr>
                      <m:t>𝜽</m:t>
                    </m:r>
                    <m:r>
                      <a:rPr lang="en-US" altLang="zh-CN" sz="2600" b="0" i="0" dirty="0"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Learning then consists solely of maximizing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𝐿</m:t>
                    </m:r>
                  </m:oMath>
                </a14:m>
                <a:r>
                  <a:rPr lang="en-US" altLang="zh-CN" sz="2600" dirty="0">
                    <a:latin typeface="Times New Roman" panose="02020603050405020304" pitchFamily="18" charset="0"/>
                    <a:cs typeface="Times New Roman" panose="02020603050405020304" pitchFamily="18" charset="0"/>
                  </a:rPr>
                  <a:t> with respect to the parameters of the encoder and decoder. All of the expectations in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𝐿</m:t>
                    </m:r>
                  </m:oMath>
                </a14:m>
                <a:r>
                  <a:rPr lang="en-US" altLang="zh-CN" sz="2600" dirty="0">
                    <a:latin typeface="Times New Roman" panose="02020603050405020304" pitchFamily="18" charset="0"/>
                    <a:cs typeface="Times New Roman" panose="02020603050405020304" pitchFamily="18" charset="0"/>
                  </a:rPr>
                  <a:t> may be approximated by Monte Carlo sampling.</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1764" b="-1188"/>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1719771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20.10.3 Variational Autoencoders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The variational autoencoder approach is elegant, theoretically pleasing, and simple to implement. It also obtains excellent results and is among the state of the art approaches to generative modeling. Its main drawback is that samples from variational autoencoders trained on images tend to be somewhat blurry. The causes of this phenomenon are not yet known. One possibility is that the blurriness is an intrinsic effect of maximum likelihood, which minimizes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m:rPr>
                            <m:sty m:val="p"/>
                          </m:rPr>
                          <a:rPr lang="en-US" altLang="zh-CN" sz="2600" b="0" i="0" smtClean="0">
                            <a:latin typeface="Cambria Math" panose="02040503050406030204" pitchFamily="18" charset="0"/>
                            <a:cs typeface="Times New Roman" panose="02020603050405020304" pitchFamily="18" charset="0"/>
                          </a:rPr>
                          <m:t>D</m:t>
                        </m:r>
                      </m:e>
                      <m:sub>
                        <m:r>
                          <m:rPr>
                            <m:sty m:val="p"/>
                          </m:rPr>
                          <a:rPr lang="en-US" altLang="zh-CN" sz="2600" b="0" i="0" smtClean="0">
                            <a:latin typeface="Cambria Math" panose="02040503050406030204" pitchFamily="18" charset="0"/>
                            <a:cs typeface="Times New Roman" panose="02020603050405020304" pitchFamily="18" charset="0"/>
                          </a:rPr>
                          <m:t>KL</m:t>
                        </m:r>
                      </m:sub>
                    </m:sSub>
                    <m:r>
                      <a:rPr lang="en-US" altLang="zh-CN" sz="2600" b="0" i="1" smtClean="0">
                        <a:latin typeface="Cambria Math" panose="02040503050406030204" pitchFamily="18" charset="0"/>
                        <a:cs typeface="Times New Roman" panose="02020603050405020304" pitchFamily="18" charset="0"/>
                      </a:rPr>
                      <m:t>(</m:t>
                    </m:r>
                    <m:sSub>
                      <m:sSubPr>
                        <m:ctrlPr>
                          <a:rPr lang="en-US" altLang="zh-CN" sz="2600" b="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𝑝</m:t>
                        </m:r>
                      </m:e>
                      <m:sub>
                        <m:r>
                          <m:rPr>
                            <m:sty m:val="p"/>
                          </m:rPr>
                          <a:rPr lang="en-US" altLang="zh-CN" sz="2600" b="0" i="0" smtClean="0">
                            <a:latin typeface="Cambria Math" panose="02040503050406030204" pitchFamily="18" charset="0"/>
                            <a:cs typeface="Times New Roman" panose="02020603050405020304" pitchFamily="18" charset="0"/>
                          </a:rPr>
                          <m:t>data</m:t>
                        </m:r>
                      </m:sub>
                    </m:sSub>
                    <m:r>
                      <a:rPr lang="en-US" altLang="zh-CN" sz="2600" b="0" i="1" smtClean="0">
                        <a:latin typeface="Cambria Math" panose="02040503050406030204" pitchFamily="18" charset="0"/>
                        <a:cs typeface="Times New Roman" panose="02020603050405020304" pitchFamily="18" charset="0"/>
                      </a:rPr>
                      <m:t>||</m:t>
                    </m:r>
                    <m:sSub>
                      <m:sSubPr>
                        <m:ctrlPr>
                          <a:rPr lang="en-US" altLang="zh-CN" sz="2600" b="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𝑝</m:t>
                        </m:r>
                      </m:e>
                      <m:sub>
                        <m:r>
                          <m:rPr>
                            <m:sty m:val="p"/>
                          </m:rPr>
                          <a:rPr lang="en-US" altLang="zh-CN" sz="2600" b="0" i="0" smtClean="0">
                            <a:latin typeface="Cambria Math" panose="02040503050406030204" pitchFamily="18" charset="0"/>
                            <a:cs typeface="Times New Roman" panose="02020603050405020304" pitchFamily="18" charset="0"/>
                          </a:rPr>
                          <m:t>model</m:t>
                        </m:r>
                      </m:sub>
                    </m:sSub>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.As illustrated in Fig. </a:t>
                </a:r>
                <a:r>
                  <a:rPr lang="en-US" altLang="zh-CN" sz="2600" dirty="0">
                    <a:solidFill>
                      <a:srgbClr val="FF0000"/>
                    </a:solidFill>
                    <a:latin typeface="Times New Roman" panose="02020603050405020304" pitchFamily="18" charset="0"/>
                    <a:cs typeface="Times New Roman" panose="02020603050405020304" pitchFamily="18" charset="0"/>
                  </a:rPr>
                  <a:t>3.6</a:t>
                </a:r>
                <a:r>
                  <a:rPr lang="en-US" altLang="zh-CN" sz="2600" dirty="0">
                    <a:latin typeface="Times New Roman" panose="02020603050405020304" pitchFamily="18" charset="0"/>
                    <a:cs typeface="Times New Roman" panose="02020603050405020304" pitchFamily="18" charset="0"/>
                  </a:rPr>
                  <a:t>, this means that the model will assign high probability to points that occur in the training set, but may also assign high probability to other points. These other points may include blurry images.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69985294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20.10.3 Variational Autoencoders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lvl="0">
                  <a:lnSpc>
                    <a:spcPct val="114000"/>
                  </a:lnSpc>
                  <a:spcBef>
                    <a:spcPts val="0"/>
                  </a:spcBef>
                  <a:buClr>
                    <a:srgbClr val="FF0000"/>
                  </a:buClr>
                </a:pPr>
                <a:r>
                  <a:rPr lang="en-US" altLang="zh-CN" dirty="0"/>
                  <a:t>Part of the reason that the model would choose to put probability mass on blurry images rather than some </a:t>
                </a:r>
                <a:r>
                  <a:rPr lang="en-US" altLang="zh-CN" sz="2600" dirty="0">
                    <a:latin typeface="Times New Roman" panose="02020603050405020304" pitchFamily="18" charset="0"/>
                    <a:cs typeface="Times New Roman" panose="02020603050405020304" pitchFamily="18" charset="0"/>
                  </a:rPr>
                  <a:t>other part of the space is that the variational autoencoders used in practice usually have a Gaussian distribution for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𝑝</m:t>
                        </m:r>
                      </m:e>
                      <m:sub>
                        <m:r>
                          <m:rPr>
                            <m:sty m:val="p"/>
                          </m:rPr>
                          <a:rPr lang="en-US" altLang="zh-CN" sz="2600">
                            <a:latin typeface="Cambria Math" panose="02040503050406030204" pitchFamily="18" charset="0"/>
                            <a:cs typeface="Times New Roman" panose="02020603050405020304" pitchFamily="18" charset="0"/>
                          </a:rPr>
                          <m:t>model</m:t>
                        </m:r>
                      </m:sub>
                    </m:sSub>
                    <m:d>
                      <m:dPr>
                        <m:ctrlPr>
                          <a:rPr lang="en-US" altLang="zh-CN" sz="2600" i="1">
                            <a:latin typeface="Cambria Math" panose="02040503050406030204" pitchFamily="18" charset="0"/>
                            <a:cs typeface="Times New Roman" panose="02020603050405020304" pitchFamily="18" charset="0"/>
                          </a:rPr>
                        </m:ctrlPr>
                      </m:dPr>
                      <m:e>
                        <m:r>
                          <a:rPr lang="en-US" altLang="zh-CN" sz="2600" b="1" i="1" dirty="0">
                            <a:latin typeface="Cambria Math" panose="02040503050406030204" pitchFamily="18" charset="0"/>
                            <a:cs typeface="Times New Roman" panose="02020603050405020304" pitchFamily="18" charset="0"/>
                          </a:rPr>
                          <m:t>𝒙</m:t>
                        </m:r>
                        <m:r>
                          <a:rPr lang="en-US" altLang="zh-CN" sz="2600" i="1" dirty="0">
                            <a:latin typeface="Cambria Math" panose="02040503050406030204" pitchFamily="18" charset="0"/>
                            <a:cs typeface="Times New Roman" panose="02020603050405020304" pitchFamily="18" charset="0"/>
                          </a:rPr>
                          <m:t>;</m:t>
                        </m:r>
                        <m:r>
                          <a:rPr lang="en-US" altLang="zh-CN" sz="2600" i="1" dirty="0">
                            <a:latin typeface="Cambria Math" panose="02040503050406030204" pitchFamily="18" charset="0"/>
                            <a:cs typeface="Times New Roman" panose="02020603050405020304" pitchFamily="18" charset="0"/>
                          </a:rPr>
                          <m:t>𝑔</m:t>
                        </m:r>
                        <m:d>
                          <m:dPr>
                            <m:ctrlPr>
                              <a:rPr lang="en-US" altLang="zh-CN" sz="2600" i="1" dirty="0">
                                <a:latin typeface="Cambria Math" panose="02040503050406030204" pitchFamily="18" charset="0"/>
                                <a:cs typeface="Times New Roman" panose="02020603050405020304" pitchFamily="18" charset="0"/>
                              </a:rPr>
                            </m:ctrlPr>
                          </m:dPr>
                          <m:e>
                            <m:r>
                              <a:rPr lang="en-US" altLang="zh-CN" sz="2600" b="1" i="1" dirty="0">
                                <a:latin typeface="Cambria Math" panose="02040503050406030204" pitchFamily="18" charset="0"/>
                                <a:cs typeface="Times New Roman" panose="02020603050405020304" pitchFamily="18" charset="0"/>
                              </a:rPr>
                              <m:t>𝒛</m:t>
                            </m:r>
                          </m:e>
                        </m:d>
                      </m:e>
                    </m:d>
                  </m:oMath>
                </a14:m>
                <a:r>
                  <a:rPr lang="en-US" altLang="zh-CN" sz="2600" dirty="0">
                    <a:latin typeface="Times New Roman" panose="02020603050405020304" pitchFamily="18" charset="0"/>
                    <a:cs typeface="Times New Roman" panose="02020603050405020304" pitchFamily="18" charset="0"/>
                  </a:rPr>
                  <a:t>. Maximizing a lower bound on the likelihood of such a distribution is similar to training a traditional autoencoder with mean squared error, in the sense that it has a tendency to ignore features of the input that occupy few pixels or that cause only a small change in the brightness of the pixels that they occupy. This issue is not specific to VAEs and is shared with generative models that optimize a log-likelihood, or equivalently,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m:rPr>
                            <m:sty m:val="p"/>
                          </m:rPr>
                          <a:rPr lang="en-US" altLang="zh-CN" sz="2600">
                            <a:latin typeface="Cambria Math" panose="02040503050406030204" pitchFamily="18" charset="0"/>
                            <a:cs typeface="Times New Roman" panose="02020603050405020304" pitchFamily="18" charset="0"/>
                          </a:rPr>
                          <m:t>D</m:t>
                        </m:r>
                      </m:e>
                      <m:sub>
                        <m:r>
                          <m:rPr>
                            <m:sty m:val="p"/>
                          </m:rPr>
                          <a:rPr lang="en-US" altLang="zh-CN" sz="2600">
                            <a:latin typeface="Cambria Math" panose="02040503050406030204" pitchFamily="18" charset="0"/>
                            <a:cs typeface="Times New Roman" panose="02020603050405020304" pitchFamily="18" charset="0"/>
                          </a:rPr>
                          <m:t>KL</m:t>
                        </m:r>
                      </m:sub>
                    </m:sSub>
                    <m:r>
                      <a:rPr lang="en-US" altLang="zh-CN" sz="2600" i="1">
                        <a:latin typeface="Cambria Math" panose="02040503050406030204" pitchFamily="18" charset="0"/>
                        <a:cs typeface="Times New Roman" panose="02020603050405020304" pitchFamily="18" charset="0"/>
                      </a:rPr>
                      <m:t>(</m:t>
                    </m:r>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𝑝</m:t>
                        </m:r>
                      </m:e>
                      <m:sub>
                        <m:r>
                          <m:rPr>
                            <m:sty m:val="p"/>
                          </m:rPr>
                          <a:rPr lang="en-US" altLang="zh-CN" sz="2600">
                            <a:latin typeface="Cambria Math" panose="02040503050406030204" pitchFamily="18" charset="0"/>
                            <a:cs typeface="Times New Roman" panose="02020603050405020304" pitchFamily="18" charset="0"/>
                          </a:rPr>
                          <m:t>data</m:t>
                        </m:r>
                      </m:sub>
                    </m:sSub>
                    <m:r>
                      <a:rPr lang="en-US" altLang="zh-CN" sz="2600" i="1">
                        <a:latin typeface="Cambria Math" panose="02040503050406030204" pitchFamily="18" charset="0"/>
                        <a:cs typeface="Times New Roman" panose="02020603050405020304" pitchFamily="18" charset="0"/>
                      </a:rPr>
                      <m:t>||</m:t>
                    </m:r>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𝑝</m:t>
                        </m:r>
                      </m:e>
                      <m:sub>
                        <m:r>
                          <m:rPr>
                            <m:sty m:val="p"/>
                          </m:rPr>
                          <a:rPr lang="en-US" altLang="zh-CN" sz="2600">
                            <a:latin typeface="Cambria Math" panose="02040503050406030204" pitchFamily="18" charset="0"/>
                            <a:cs typeface="Times New Roman" panose="02020603050405020304" pitchFamily="18" charset="0"/>
                          </a:rPr>
                          <m:t>model</m:t>
                        </m:r>
                      </m:sub>
                    </m:sSub>
                    <m:r>
                      <a:rPr lang="en-US" altLang="zh-CN" sz="2600" i="1">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as argued by </a:t>
                </a:r>
                <a:r>
                  <a:rPr lang="en-US" altLang="zh-CN" sz="2600" dirty="0" err="1">
                    <a:solidFill>
                      <a:srgbClr val="00FF00"/>
                    </a:solidFill>
                    <a:latin typeface="Times New Roman" panose="02020603050405020304" pitchFamily="18" charset="0"/>
                    <a:cs typeface="Times New Roman" panose="02020603050405020304" pitchFamily="18" charset="0"/>
                  </a:rPr>
                  <a:t>Theis</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latin typeface="Times New Roman" panose="02020603050405020304" pitchFamily="18" charset="0"/>
                    <a:cs typeface="Times New Roman" panose="02020603050405020304" pitchFamily="18" charset="0"/>
                  </a:rPr>
                  <a:t>) and by </a:t>
                </a:r>
                <a:r>
                  <a:rPr lang="en-US" altLang="zh-CN" sz="2600" dirty="0" err="1">
                    <a:solidFill>
                      <a:srgbClr val="00FF00"/>
                    </a:solidFill>
                    <a:latin typeface="Times New Roman" panose="02020603050405020304" pitchFamily="18" charset="0"/>
                    <a:cs typeface="Times New Roman" panose="02020603050405020304" pitchFamily="18" charset="0"/>
                  </a:rPr>
                  <a:t>Huszar</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latin typeface="Times New Roman" panose="02020603050405020304" pitchFamily="18" charset="0"/>
                    <a:cs typeface="Times New Roman" panose="02020603050405020304" pitchFamily="18" charset="0"/>
                  </a:rPr>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t="-594" r="-171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15967380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20.10.3 Variational Autoencoders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lvl="0">
                  <a:spcBef>
                    <a:spcPts val="0"/>
                  </a:spcBef>
                  <a:buClr>
                    <a:srgbClr val="FF0000"/>
                  </a:buClr>
                </a:pPr>
                <a:r>
                  <a:rPr lang="en-US" altLang="zh-CN" dirty="0"/>
                  <a:t>Another troubling issue with contemporary VAE models is that they tend to use only a small subset of the dimensions of </a:t>
                </a:r>
                <a14:m>
                  <m:oMath xmlns:m="http://schemas.openxmlformats.org/officeDocument/2006/math">
                    <m:r>
                      <a:rPr lang="en-US" altLang="zh-CN" b="1" i="1" dirty="0">
                        <a:latin typeface="Cambria Math" panose="02040503050406030204" pitchFamily="18" charset="0"/>
                      </a:rPr>
                      <m:t>𝒛</m:t>
                    </m:r>
                  </m:oMath>
                </a14:m>
                <a:r>
                  <a:rPr lang="en-US" altLang="zh-CN" dirty="0"/>
                  <a:t>, as if the encoder was not able to transform enough of the local directions in input space to a space where the marginal distribution matches the factorized prior.</a:t>
                </a: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The VAE framework is very straightforward to extend to a wide range of model architectures. This is a key advantage over Boltzmann machines, which require extremely careful model design to maintain tractability. VAEs work very well with a diverse family of differentiable operators. One particularly sophisticated VAE is the </a:t>
                </a:r>
                <a:r>
                  <a:rPr lang="en-US" altLang="zh-CN" sz="2600" i="1" dirty="0">
                    <a:latin typeface="Times New Roman" panose="02020603050405020304" pitchFamily="18" charset="0"/>
                    <a:cs typeface="Times New Roman" panose="02020603050405020304" pitchFamily="18" charset="0"/>
                  </a:rPr>
                  <a:t>deep recurrent attention writer </a:t>
                </a:r>
                <a:r>
                  <a:rPr lang="en-US" altLang="zh-CN" sz="2600" dirty="0">
                    <a:latin typeface="Times New Roman" panose="02020603050405020304" pitchFamily="18" charset="0"/>
                    <a:cs typeface="Times New Roman" panose="02020603050405020304" pitchFamily="18" charset="0"/>
                  </a:rPr>
                  <a:t>or </a:t>
                </a:r>
                <a:r>
                  <a:rPr lang="en-US" altLang="zh-CN" sz="2600" i="1" dirty="0">
                    <a:latin typeface="Times New Roman" panose="02020603050405020304" pitchFamily="18" charset="0"/>
                    <a:cs typeface="Times New Roman" panose="02020603050405020304" pitchFamily="18" charset="0"/>
                  </a:rPr>
                  <a:t>DRAW</a:t>
                </a:r>
                <a:r>
                  <a:rPr lang="en-US" altLang="zh-CN" sz="2600" dirty="0">
                    <a:latin typeface="Times New Roman" panose="02020603050405020304" pitchFamily="18" charset="0"/>
                    <a:cs typeface="Times New Roman" panose="02020603050405020304" pitchFamily="18" charset="0"/>
                  </a:rPr>
                  <a:t> model (</a:t>
                </a:r>
                <a:r>
                  <a:rPr lang="en-US" altLang="zh-CN" sz="2600" dirty="0">
                    <a:solidFill>
                      <a:srgbClr val="00FF00"/>
                    </a:solidFill>
                    <a:latin typeface="Times New Roman" panose="02020603050405020304" pitchFamily="18" charset="0"/>
                    <a:cs typeface="Times New Roman" panose="02020603050405020304" pitchFamily="18" charset="0"/>
                  </a:rPr>
                  <a:t>Gregor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latin typeface="Times New Roman" panose="02020603050405020304" pitchFamily="18" charset="0"/>
                    <a:cs typeface="Times New Roman" panose="02020603050405020304" pitchFamily="18" charset="0"/>
                  </a:rPr>
                  <a:t>). DRAW uses a recurrent encoder and recurrent decoder combined with an attention mechanism.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4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708087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20.10.3 Variational Autoencoders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lvl="0">
              <a:spcBef>
                <a:spcPts val="0"/>
              </a:spcBef>
              <a:buClr>
                <a:srgbClr val="FF0000"/>
              </a:buClr>
            </a:pPr>
            <a:r>
              <a:rPr lang="en-US" altLang="zh-CN" dirty="0"/>
              <a:t>The generation process for the DRAW model consists of sequentially visiting different small image patches and drawing the values of the pixels at those points. VAEs can also be extended to generate sequences by defining variational RNNs (</a:t>
            </a:r>
            <a:r>
              <a:rPr lang="en-US" altLang="zh-CN" dirty="0">
                <a:solidFill>
                  <a:srgbClr val="00FF00"/>
                </a:solidFill>
              </a:rPr>
              <a:t>Chung </a:t>
            </a:r>
            <a:r>
              <a:rPr lang="en-US" altLang="zh-CN" i="1" dirty="0">
                <a:solidFill>
                  <a:srgbClr val="00FF00"/>
                </a:solidFill>
              </a:rPr>
              <a:t>et al</a:t>
            </a:r>
            <a:r>
              <a:rPr lang="en-US" altLang="zh-CN" dirty="0">
                <a:solidFill>
                  <a:srgbClr val="00FF00"/>
                </a:solidFill>
              </a:rPr>
              <a:t>.</a:t>
            </a:r>
            <a:r>
              <a:rPr lang="en-US" altLang="zh-CN" dirty="0"/>
              <a:t>, </a:t>
            </a:r>
            <a:r>
              <a:rPr lang="en-US" altLang="zh-CN" dirty="0">
                <a:solidFill>
                  <a:srgbClr val="00FF00"/>
                </a:solidFill>
              </a:rPr>
              <a:t>2015b</a:t>
            </a:r>
            <a:r>
              <a:rPr lang="en-US" altLang="zh-CN" dirty="0"/>
              <a:t>) by using a recurrent encoder and decoder within the </a:t>
            </a:r>
            <a:r>
              <a:rPr lang="en-US" altLang="zh-CN" sz="2600" dirty="0">
                <a:latin typeface="Times New Roman" panose="02020603050405020304" pitchFamily="18" charset="0"/>
                <a:cs typeface="Times New Roman" panose="02020603050405020304" pitchFamily="18" charset="0"/>
              </a:rPr>
              <a:t>VAE framework. Generating a sample from a traditional RNN involves only non-deterministic operations at the output space. Variational RNNs also have random variability at the potentially more abstract level captured by the VAE latent variables.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05407327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DD6B52-D99B-4A8A-B71C-96282E0A3EAA}"/>
              </a:ext>
            </a:extLst>
          </p:cNvPr>
          <p:cNvSpPr>
            <a:spLocks noGrp="1"/>
          </p:cNvSpPr>
          <p:nvPr>
            <p:ph type="title"/>
          </p:nvPr>
        </p:nvSpPr>
        <p:spPr/>
        <p:txBody>
          <a:bodyPr/>
          <a:lstStyle/>
          <a:p>
            <a:r>
              <a:rPr lang="en-US" altLang="zh-CN" dirty="0"/>
              <a:t>20.10.3 Variational Autoencoders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F9FEA0C-61A6-40A3-8636-30CB9197F114}"/>
                  </a:ext>
                </a:extLst>
              </p:cNvPr>
              <p:cNvSpPr>
                <a:spLocks noGrp="1"/>
              </p:cNvSpPr>
              <p:nvPr>
                <p:ph idx="1"/>
              </p:nvPr>
            </p:nvSpPr>
            <p:spPr/>
            <p:txBody>
              <a:bodyPr>
                <a:normAutofit lnSpcReduction="10000"/>
              </a:bodyPr>
              <a:lstStyle/>
              <a:p>
                <a:r>
                  <a:rPr lang="en-US" altLang="zh-CN" dirty="0"/>
                  <a:t>        The VAE framework has been extended to maximize not just the traditional variational lower bound, but instead the </a:t>
                </a:r>
                <a:r>
                  <a:rPr lang="en-US" altLang="zh-CN" i="1" dirty="0"/>
                  <a:t>importance weighted autoencoder </a:t>
                </a:r>
                <a:r>
                  <a:rPr lang="en-US" altLang="zh-CN" dirty="0"/>
                  <a:t>(</a:t>
                </a:r>
                <a:r>
                  <a:rPr lang="en-US" altLang="zh-CN" dirty="0" err="1">
                    <a:solidFill>
                      <a:srgbClr val="00FF00"/>
                    </a:solidFill>
                  </a:rPr>
                  <a:t>Burda</a:t>
                </a:r>
                <a:r>
                  <a:rPr lang="en-US" altLang="zh-CN" dirty="0"/>
                  <a:t> </a:t>
                </a:r>
                <a:r>
                  <a:rPr lang="en-US" altLang="zh-CN" i="1" dirty="0">
                    <a:solidFill>
                      <a:srgbClr val="00FF00"/>
                    </a:solidFill>
                  </a:rPr>
                  <a:t>et al.</a:t>
                </a:r>
                <a:r>
                  <a:rPr lang="en-US" altLang="zh-CN" dirty="0"/>
                  <a:t>, </a:t>
                </a:r>
                <a:r>
                  <a:rPr lang="en-US" altLang="zh-CN" dirty="0">
                    <a:solidFill>
                      <a:srgbClr val="00FF00"/>
                    </a:solidFill>
                  </a:rPr>
                  <a:t>2015</a:t>
                </a:r>
                <a:r>
                  <a:rPr lang="en-US" altLang="zh-CN" dirty="0"/>
                  <a:t>) objective:</a:t>
                </a:r>
              </a:p>
              <a:p>
                <a:endParaRPr lang="en-US" altLang="zh-CN" dirty="0"/>
              </a:p>
              <a:p>
                <a:endParaRPr lang="en-US" altLang="zh-CN" dirty="0"/>
              </a:p>
              <a:p>
                <a:r>
                  <a:rPr lang="en-US" altLang="zh-CN" dirty="0"/>
                  <a:t>This new objective is equivalent to the traditional lower bound </a:t>
                </a:r>
                <a14:m>
                  <m:oMath xmlns:m="http://schemas.openxmlformats.org/officeDocument/2006/math">
                    <m:r>
                      <a:rPr lang="en-US" altLang="zh-CN" i="1" dirty="0">
                        <a:latin typeface="Cambria Math" panose="02040503050406030204" pitchFamily="18" charset="0"/>
                      </a:rPr>
                      <m:t>𝐿</m:t>
                    </m:r>
                  </m:oMath>
                </a14:m>
                <a:r>
                  <a:rPr lang="en-US" altLang="zh-CN" dirty="0"/>
                  <a:t> when </a:t>
                </a:r>
                <a14:m>
                  <m:oMath xmlns:m="http://schemas.openxmlformats.org/officeDocument/2006/math">
                    <m:r>
                      <a:rPr lang="en-US" altLang="zh-CN" i="1" dirty="0">
                        <a:latin typeface="Cambria Math" panose="02040503050406030204" pitchFamily="18" charset="0"/>
                      </a:rPr>
                      <m:t>𝑘</m:t>
                    </m:r>
                  </m:oMath>
                </a14:m>
                <a:r>
                  <a:rPr lang="en-US" altLang="zh-CN" dirty="0"/>
                  <a:t> = 1. However, it may also be interpreted as forming an estimate of the true </a:t>
                </a:r>
                <a14:m>
                  <m:oMath xmlns:m="http://schemas.openxmlformats.org/officeDocument/2006/math">
                    <m:r>
                      <a:rPr lang="en-US" altLang="zh-CN" i="1">
                        <a:latin typeface="Cambria Math" panose="02040503050406030204" pitchFamily="18" charset="0"/>
                      </a:rPr>
                      <m:t>𝑙𝑜𝑔</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m:rPr>
                            <m:sty m:val="p"/>
                          </m:rPr>
                          <a:rPr lang="en-US" altLang="zh-CN">
                            <a:latin typeface="Cambria Math" panose="02040503050406030204" pitchFamily="18" charset="0"/>
                          </a:rPr>
                          <m:t>model</m:t>
                        </m:r>
                      </m:sub>
                    </m:sSub>
                    <m:d>
                      <m:dPr>
                        <m:ctrlPr>
                          <a:rPr lang="en-US" altLang="zh-CN" i="1">
                            <a:latin typeface="Cambria Math" panose="02040503050406030204" pitchFamily="18" charset="0"/>
                          </a:rPr>
                        </m:ctrlPr>
                      </m:dPr>
                      <m:e>
                        <m:r>
                          <a:rPr lang="en-US" altLang="zh-CN" b="1" i="1" dirty="0">
                            <a:latin typeface="Cambria Math" panose="02040503050406030204" pitchFamily="18" charset="0"/>
                          </a:rPr>
                          <m:t>𝒙</m:t>
                        </m:r>
                      </m:e>
                    </m:d>
                    <m:r>
                      <a:rPr lang="en-US" altLang="zh-CN" b="1" i="1" dirty="0">
                        <a:latin typeface="Cambria Math" panose="02040503050406030204" pitchFamily="18" charset="0"/>
                      </a:rPr>
                      <m:t> </m:t>
                    </m:r>
                  </m:oMath>
                </a14:m>
                <a:r>
                  <a:rPr lang="en-US" altLang="zh-CN" dirty="0"/>
                  <a:t>using importance sampling of </a:t>
                </a:r>
                <a14:m>
                  <m:oMath xmlns:m="http://schemas.openxmlformats.org/officeDocument/2006/math">
                    <m:r>
                      <a:rPr lang="en-US" altLang="zh-CN" b="1" i="1" dirty="0">
                        <a:latin typeface="Cambria Math" panose="02040503050406030204" pitchFamily="18" charset="0"/>
                      </a:rPr>
                      <m:t>𝒛</m:t>
                    </m:r>
                  </m:oMath>
                </a14:m>
                <a:r>
                  <a:rPr lang="en-US" altLang="zh-CN" dirty="0"/>
                  <a:t> from proposal distribution </a:t>
                </a:r>
                <a14:m>
                  <m:oMath xmlns:m="http://schemas.openxmlformats.org/officeDocument/2006/math">
                    <m:r>
                      <a:rPr lang="en-US" altLang="zh-CN" i="1" dirty="0">
                        <a:latin typeface="Cambria Math" panose="02040503050406030204" pitchFamily="18" charset="0"/>
                      </a:rPr>
                      <m:t>𝑞</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𝒛</m:t>
                        </m:r>
                      </m:e>
                      <m:e>
                        <m:r>
                          <a:rPr lang="en-US" altLang="zh-CN" b="1" i="1" dirty="0">
                            <a:latin typeface="Cambria Math" panose="02040503050406030204" pitchFamily="18" charset="0"/>
                          </a:rPr>
                          <m:t>𝒙</m:t>
                        </m:r>
                      </m:e>
                    </m:d>
                    <m:r>
                      <a:rPr lang="en-US" altLang="zh-CN" b="1" i="1" dirty="0">
                        <a:latin typeface="Cambria Math" panose="02040503050406030204" pitchFamily="18" charset="0"/>
                      </a:rPr>
                      <m:t>. </m:t>
                    </m:r>
                  </m:oMath>
                </a14:m>
                <a:r>
                  <a:rPr lang="en-US" altLang="zh-CN" dirty="0"/>
                  <a:t>The importance weighted autoencoder objective is also a lower bound on </a:t>
                </a:r>
                <a14:m>
                  <m:oMath xmlns:m="http://schemas.openxmlformats.org/officeDocument/2006/math">
                    <m:r>
                      <a:rPr lang="en-US" altLang="zh-CN" i="1">
                        <a:latin typeface="Cambria Math" panose="02040503050406030204" pitchFamily="18" charset="0"/>
                      </a:rPr>
                      <m:t>𝑙𝑜𝑔</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m:rPr>
                            <m:sty m:val="p"/>
                          </m:rPr>
                          <a:rPr lang="en-US" altLang="zh-CN">
                            <a:latin typeface="Cambria Math" panose="02040503050406030204" pitchFamily="18" charset="0"/>
                          </a:rPr>
                          <m:t>model</m:t>
                        </m:r>
                      </m:sub>
                    </m:sSub>
                    <m:d>
                      <m:dPr>
                        <m:ctrlPr>
                          <a:rPr lang="en-US" altLang="zh-CN" i="1">
                            <a:latin typeface="Cambria Math" panose="02040503050406030204" pitchFamily="18" charset="0"/>
                          </a:rPr>
                        </m:ctrlPr>
                      </m:dPr>
                      <m:e>
                        <m:r>
                          <a:rPr lang="en-US" altLang="zh-CN" b="1" i="1" dirty="0">
                            <a:latin typeface="Cambria Math" panose="02040503050406030204" pitchFamily="18" charset="0"/>
                          </a:rPr>
                          <m:t>𝒙</m:t>
                        </m:r>
                      </m:e>
                    </m:d>
                    <m:r>
                      <a:rPr lang="en-US" altLang="zh-CN" b="1" i="1" dirty="0">
                        <a:latin typeface="Cambria Math" panose="02040503050406030204" pitchFamily="18" charset="0"/>
                      </a:rPr>
                      <m:t> </m:t>
                    </m:r>
                  </m:oMath>
                </a14:m>
                <a:r>
                  <a:rPr lang="en-US" altLang="zh-CN" dirty="0"/>
                  <a:t>and becomes tighter as </a:t>
                </a:r>
                <a14:m>
                  <m:oMath xmlns:m="http://schemas.openxmlformats.org/officeDocument/2006/math">
                    <m:r>
                      <a:rPr lang="en-US" altLang="zh-CN" i="1" dirty="0">
                        <a:latin typeface="Cambria Math" panose="02040503050406030204" pitchFamily="18" charset="0"/>
                      </a:rPr>
                      <m:t>𝑘</m:t>
                    </m:r>
                  </m:oMath>
                </a14:m>
                <a:r>
                  <a:rPr lang="en-US" altLang="zh-CN" dirty="0"/>
                  <a:t> increases.</a:t>
                </a:r>
              </a:p>
            </p:txBody>
          </p:sp>
        </mc:Choice>
        <mc:Fallback xmlns="">
          <p:sp>
            <p:nvSpPr>
              <p:cNvPr id="3" name="内容占位符 2">
                <a:extLst>
                  <a:ext uri="{FF2B5EF4-FFF2-40B4-BE49-F238E27FC236}">
                    <a16:creationId xmlns:a16="http://schemas.microsoft.com/office/drawing/2014/main" id="{2F9FEA0C-61A6-40A3-8636-30CB9197F114}"/>
                  </a:ext>
                </a:extLst>
              </p:cNvPr>
              <p:cNvSpPr>
                <a:spLocks noGrp="1" noRot="1" noChangeAspect="1" noMove="1" noResize="1" noEditPoints="1" noAdjustHandles="1" noChangeArrowheads="1" noChangeShapeType="1" noTextEdit="1"/>
              </p:cNvSpPr>
              <p:nvPr>
                <p:ph idx="1"/>
              </p:nvPr>
            </p:nvSpPr>
            <p:spPr>
              <a:blipFill>
                <a:blip r:embed="rId2"/>
                <a:stretch>
                  <a:fillRect l="-962" t="-594" r="-962" b="-35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E64D417-B0C6-4D7A-9951-0368F8B5C279}"/>
              </a:ext>
            </a:extLst>
          </p:cNvPr>
          <p:cNvPicPr>
            <a:picLocks noChangeAspect="1"/>
          </p:cNvPicPr>
          <p:nvPr/>
        </p:nvPicPr>
        <p:blipFill>
          <a:blip r:embed="rId3"/>
          <a:stretch>
            <a:fillRect/>
          </a:stretch>
        </p:blipFill>
        <p:spPr>
          <a:xfrm>
            <a:off x="1382675" y="2489839"/>
            <a:ext cx="9419136" cy="1120237"/>
          </a:xfrm>
          <a:prstGeom prst="rect">
            <a:avLst/>
          </a:prstGeom>
        </p:spPr>
      </p:pic>
      <p:pic>
        <p:nvPicPr>
          <p:cNvPr id="5" name="图片 4" descr="u=1907756794,293736522&amp;fm=21&amp;gp=0.jpg">
            <a:extLst>
              <a:ext uri="{FF2B5EF4-FFF2-40B4-BE49-F238E27FC236}">
                <a16:creationId xmlns:a16="http://schemas.microsoft.com/office/drawing/2014/main" id="{64F66BAC-8E28-46D5-A5C0-D94A032CFEAB}"/>
              </a:ext>
            </a:extLst>
          </p:cNvPr>
          <p:cNvPicPr>
            <a:picLocks noChangeAspect="1"/>
          </p:cNvPicPr>
          <p:nvPr/>
        </p:nvPicPr>
        <p:blipFill>
          <a:blip r:embed="rId4"/>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69082965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20.10.3 Variational Autoencoders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lvl="0">
              <a:spcBef>
                <a:spcPts val="0"/>
              </a:spcBef>
              <a:buClr>
                <a:srgbClr val="FF0000"/>
              </a:buClr>
            </a:pPr>
            <a:r>
              <a:rPr lang="en-US" altLang="zh-CN" sz="2600" dirty="0">
                <a:latin typeface="Times New Roman" panose="02020603050405020304" pitchFamily="18" charset="0"/>
                <a:cs typeface="Times New Roman" panose="02020603050405020304" pitchFamily="18" charset="0"/>
              </a:rPr>
              <a:t>        Variational autoencoders have some interesting connections to the MP-DBM and other approaches that involve back-propagation through the approximate inference graph (</a:t>
            </a:r>
            <a:r>
              <a:rPr lang="en-US" altLang="zh-CN" sz="2600" dirty="0">
                <a:solidFill>
                  <a:srgbClr val="00FF00"/>
                </a:solidFill>
                <a:latin typeface="Times New Roman" panose="02020603050405020304" pitchFamily="18" charset="0"/>
                <a:cs typeface="Times New Roman" panose="02020603050405020304" pitchFamily="18" charset="0"/>
              </a:rPr>
              <a:t>Goodfellow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2013b</a:t>
            </a:r>
            <a:r>
              <a:rPr lang="en-US" altLang="zh-CN" sz="2600" dirty="0">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Stoyanov</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2011</a:t>
            </a:r>
            <a:r>
              <a:rPr lang="en-US" altLang="zh-CN" sz="2600" dirty="0">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Brakel</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2013</a:t>
            </a:r>
            <a:r>
              <a:rPr lang="en-US" altLang="zh-CN" sz="2600" dirty="0">
                <a:latin typeface="Times New Roman" panose="02020603050405020304" pitchFamily="18" charset="0"/>
                <a:cs typeface="Times New Roman" panose="02020603050405020304" pitchFamily="18" charset="0"/>
              </a:rPr>
              <a:t>). These previous approaches required an inference procedure such as mean field fixed point equations to provide the computational graph. The variational </a:t>
            </a:r>
            <a:r>
              <a:rPr lang="en-US" altLang="zh-CN" dirty="0"/>
              <a:t>autoencoder is defined for arbitrary computational graphs, which makes it applicable to a wider range of probabilistic model families because there is no need to restrict the choice of models to those with tractable mean field fixed point equations. </a:t>
            </a: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431076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E112691D-8849-4BB7-B8F8-06ACF9C45C3A}"/>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8" name="标题 1">
            <a:extLst>
              <a:ext uri="{FF2B5EF4-FFF2-40B4-BE49-F238E27FC236}">
                <a16:creationId xmlns:a16="http://schemas.microsoft.com/office/drawing/2014/main" id="{4D3A8136-E444-4794-BE5E-1D66745344FF}"/>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20.2 Restricted Boltzmann Machines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4294967295"/>
          </p:nvPr>
        </p:nvSpPr>
        <p:spPr>
          <a:xfrm>
            <a:off x="5983704" y="1358879"/>
            <a:ext cx="5813343" cy="5133774"/>
          </a:xfrm>
        </p:spPr>
        <p:txBody>
          <a:bodyPr>
            <a:noAutofit/>
          </a:bodyPr>
          <a:lstStyle/>
          <a:p>
            <a:pPr lvl="0">
              <a:spcBef>
                <a:spcPts val="0"/>
              </a:spcBef>
              <a:buClr>
                <a:srgbClr val="FF0000"/>
              </a:buClr>
            </a:pPr>
            <a:r>
              <a:rPr lang="en-US" altLang="zh-CN" sz="2000" dirty="0"/>
              <a:t>Figure 20.1: (</a:t>
            </a:r>
            <a:r>
              <a:rPr lang="en-US" altLang="zh-CN" sz="2000" i="1" dirty="0"/>
              <a:t>c</a:t>
            </a:r>
            <a:r>
              <a:rPr lang="en-US" altLang="zh-CN" sz="2000" dirty="0"/>
              <a:t>) A deep Boltzmann machine is an undirected graphical model with several layers of latent variables. Like RBMs and DBNs, DBMs lack intra-layer connections. DBMs are less closely tied to RBMs than DBNs are. When initializing a DBM from a stack of RBMs, it is necessary to modify the RBM parameters slightly. Some kinds of DBMs may be trained without ﬁrst training a set of RBMs.</a:t>
            </a:r>
          </a:p>
          <a:p>
            <a:pPr lvl="0">
              <a:spcBef>
                <a:spcPts val="0"/>
              </a:spcBef>
              <a:buClr>
                <a:srgbClr val="FF0000"/>
              </a:buClr>
            </a:pPr>
            <a:endParaRPr lang="en-US" altLang="zh-CN" sz="2000" dirty="0"/>
          </a:p>
        </p:txBody>
      </p:sp>
      <p:pic>
        <p:nvPicPr>
          <p:cNvPr id="4" name="图片 3">
            <a:extLst>
              <a:ext uri="{FF2B5EF4-FFF2-40B4-BE49-F238E27FC236}">
                <a16:creationId xmlns:a16="http://schemas.microsoft.com/office/drawing/2014/main" id="{B8FF3CC6-6BED-492A-A07B-851CBC035D4B}"/>
              </a:ext>
            </a:extLst>
          </p:cNvPr>
          <p:cNvPicPr>
            <a:picLocks noChangeAspect="1"/>
          </p:cNvPicPr>
          <p:nvPr/>
        </p:nvPicPr>
        <p:blipFill>
          <a:blip r:embed="rId3"/>
          <a:stretch>
            <a:fillRect/>
          </a:stretch>
        </p:blipFill>
        <p:spPr>
          <a:xfrm>
            <a:off x="150386" y="1635932"/>
            <a:ext cx="5646128" cy="4579668"/>
          </a:xfrm>
          <a:prstGeom prst="rect">
            <a:avLst/>
          </a:prstGeom>
        </p:spPr>
      </p:pic>
    </p:spTree>
    <p:extLst>
      <p:ext uri="{BB962C8B-B14F-4D97-AF65-F5344CB8AC3E}">
        <p14:creationId xmlns:p14="http://schemas.microsoft.com/office/powerpoint/2010/main" val="294841252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20.10.3 Variational Autoencoders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spcBef>
                    <a:spcPts val="0"/>
                  </a:spcBef>
                  <a:buClr>
                    <a:srgbClr val="FF0000"/>
                  </a:buClr>
                </a:pPr>
                <a:r>
                  <a:rPr lang="en-US" altLang="zh-CN" sz="2600" dirty="0">
                    <a:latin typeface="Times New Roman" panose="02020603050405020304" pitchFamily="18" charset="0"/>
                    <a:cs typeface="Times New Roman" panose="02020603050405020304" pitchFamily="18" charset="0"/>
                  </a:rPr>
                  <a:t>The variational autoencoder also has the advantage that it increases a bound on the log-likelihood of the model, while the criteria for the MP-DBM and related models are more heuristic and have little probabilistic interpretation beyond making the results of approximate inference accurate. One disadvantage of the variational autoencoder is that it learns an inference network for only one problem, inferring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𝒛</m:t>
                    </m:r>
                  </m:oMath>
                </a14:m>
                <a:r>
                  <a:rPr lang="en-US" altLang="zh-CN" sz="2600" dirty="0">
                    <a:latin typeface="Times New Roman" panose="02020603050405020304" pitchFamily="18" charset="0"/>
                    <a:cs typeface="Times New Roman" panose="02020603050405020304" pitchFamily="18" charset="0"/>
                  </a:rPr>
                  <a:t> given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The older methods are able to perform approximate inference over any subset of variables given any other subset of variables, because the mean field </a:t>
                </a:r>
                <a:r>
                  <a:rPr lang="en-US" altLang="zh-CN" dirty="0"/>
                  <a:t>fixed point equations specify how to share parameters between the computational graphs for all of these different problems.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23749473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20.10.3 Variational Autoencoders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One very nice property of the variational autoencoder is that simultaneously training a parametric encoder in combination with the generator network forces the model to learn a predictable coordinate system that the encoder can capture. This makes it an excellent manifold learning algorithm. See Fig. </a:t>
            </a:r>
            <a:r>
              <a:rPr lang="en-US" altLang="zh-CN" sz="2600" dirty="0">
                <a:solidFill>
                  <a:srgbClr val="FF0000"/>
                </a:solidFill>
                <a:latin typeface="Times New Roman" panose="02020603050405020304" pitchFamily="18" charset="0"/>
                <a:cs typeface="Times New Roman" panose="02020603050405020304" pitchFamily="18" charset="0"/>
              </a:rPr>
              <a:t>20.6</a:t>
            </a:r>
            <a:r>
              <a:rPr lang="en-US" altLang="zh-CN" sz="2600" dirty="0">
                <a:latin typeface="Times New Roman" panose="02020603050405020304" pitchFamily="18" charset="0"/>
                <a:cs typeface="Times New Roman" panose="02020603050405020304" pitchFamily="18" charset="0"/>
              </a:rPr>
              <a:t> for examples of low-dimensional manifolds learned by the variational autoencoder. In one of the cases demonstrated in the figure, the algorithm discovered two independent factors of variation present in images of faces: angle of rotation and emotional expression.</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39117669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B7AEC6B1-B79B-495C-8764-41BFC5DB53A0}"/>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2" name="标题 1">
            <a:extLst>
              <a:ext uri="{FF2B5EF4-FFF2-40B4-BE49-F238E27FC236}">
                <a16:creationId xmlns:a16="http://schemas.microsoft.com/office/drawing/2014/main" id="{A05DDA3C-10AB-4D45-9056-ED37100AF480}"/>
              </a:ext>
            </a:extLst>
          </p:cNvPr>
          <p:cNvSpPr>
            <a:spLocks noGrp="1"/>
          </p:cNvSpPr>
          <p:nvPr>
            <p:ph type="title"/>
          </p:nvPr>
        </p:nvSpPr>
        <p:spPr/>
        <p:txBody>
          <a:bodyPr/>
          <a:lstStyle/>
          <a:p>
            <a:r>
              <a:rPr lang="en-US" altLang="zh-CN" dirty="0"/>
              <a:t>20.10.3 Variational Autoencoders</a:t>
            </a:r>
            <a:endParaRPr lang="zh-CN" altLang="en-US" dirty="0"/>
          </a:p>
        </p:txBody>
      </p:sp>
      <p:sp>
        <p:nvSpPr>
          <p:cNvPr id="3" name="内容占位符 2">
            <a:extLst>
              <a:ext uri="{FF2B5EF4-FFF2-40B4-BE49-F238E27FC236}">
                <a16:creationId xmlns:a16="http://schemas.microsoft.com/office/drawing/2014/main" id="{8BC70D16-0C92-409F-BD7F-3987366F05DB}"/>
              </a:ext>
            </a:extLst>
          </p:cNvPr>
          <p:cNvSpPr>
            <a:spLocks noGrp="1"/>
          </p:cNvSpPr>
          <p:nvPr>
            <p:ph idx="1"/>
          </p:nvPr>
        </p:nvSpPr>
        <p:spPr>
          <a:xfrm>
            <a:off x="6096000" y="862885"/>
            <a:ext cx="5701048" cy="5152904"/>
          </a:xfrm>
        </p:spPr>
        <p:txBody>
          <a:bodyPr>
            <a:normAutofit fontScale="70000" lnSpcReduction="20000"/>
          </a:bodyPr>
          <a:lstStyle/>
          <a:p>
            <a:r>
              <a:rPr lang="en-US" altLang="zh-CN" dirty="0"/>
              <a:t>Figure 20.6: Examples of two-dimensional coordinate systems for high-dimensional manifolds, learned by a variational autoencoder (</a:t>
            </a:r>
            <a:r>
              <a:rPr lang="en-US" altLang="zh-CN" dirty="0" err="1">
                <a:solidFill>
                  <a:srgbClr val="00FF00"/>
                </a:solidFill>
              </a:rPr>
              <a:t>Kingma</a:t>
            </a:r>
            <a:r>
              <a:rPr lang="en-US" altLang="zh-CN" dirty="0">
                <a:solidFill>
                  <a:srgbClr val="00FF00"/>
                </a:solidFill>
              </a:rPr>
              <a:t> and Welling</a:t>
            </a:r>
            <a:r>
              <a:rPr lang="en-US" altLang="zh-CN" dirty="0"/>
              <a:t>, </a:t>
            </a:r>
            <a:r>
              <a:rPr lang="en-US" altLang="zh-CN" dirty="0">
                <a:solidFill>
                  <a:srgbClr val="00FF00"/>
                </a:solidFill>
              </a:rPr>
              <a:t>2014a</a:t>
            </a:r>
            <a:r>
              <a:rPr lang="en-US" altLang="zh-CN" dirty="0"/>
              <a:t>). Two dimensions may be plotted directly on the page for visualization, so we can gain an understanding of how the model works by training a model with a 2-D latent code, even if we believe the intrinsic dimensionality of the data manifold is much higher. The images shown are not examples from the training set but images </a:t>
            </a:r>
            <a:r>
              <a:rPr lang="en-US" altLang="zh-CN" b="1" i="1" dirty="0"/>
              <a:t>x</a:t>
            </a:r>
            <a:r>
              <a:rPr lang="en-US" altLang="zh-CN" dirty="0"/>
              <a:t> actually generated by the model p(</a:t>
            </a:r>
            <a:r>
              <a:rPr lang="en-US" altLang="zh-CN" b="1" i="1" dirty="0"/>
              <a:t>x</a:t>
            </a:r>
            <a:r>
              <a:rPr lang="en-US" altLang="zh-CN" dirty="0"/>
              <a:t> | </a:t>
            </a:r>
            <a:r>
              <a:rPr lang="en-US" altLang="zh-CN" b="1" i="1" dirty="0"/>
              <a:t>z</a:t>
            </a:r>
            <a:r>
              <a:rPr lang="en-US" altLang="zh-CN" dirty="0"/>
              <a:t> ), simply by changing the 2-D “code” </a:t>
            </a:r>
            <a:r>
              <a:rPr lang="en-US" altLang="zh-CN" b="1" i="1" dirty="0"/>
              <a:t>z</a:t>
            </a:r>
            <a:r>
              <a:rPr lang="en-US" altLang="zh-CN" dirty="0"/>
              <a:t> (each image corresponds to a diﬀerent choice of “code” </a:t>
            </a:r>
            <a:r>
              <a:rPr lang="en-US" altLang="zh-CN" b="1" i="1" dirty="0"/>
              <a:t>z</a:t>
            </a:r>
            <a:r>
              <a:rPr lang="en-US" altLang="zh-CN" dirty="0"/>
              <a:t> on a 2-D uniform grid). (</a:t>
            </a:r>
            <a:r>
              <a:rPr lang="en-US" altLang="zh-CN" i="1" dirty="0"/>
              <a:t>Left</a:t>
            </a:r>
            <a:r>
              <a:rPr lang="en-US" altLang="zh-CN" dirty="0"/>
              <a:t>) The two-dimensional map of the Frey faces manifold. One dimension that has been discovered (horizontal) mostly corresponds to a rotation of the face, while the other (vertical) corresponds to the emotional expression. The (</a:t>
            </a:r>
            <a:r>
              <a:rPr lang="en-US" altLang="zh-CN" i="1" dirty="0"/>
              <a:t>Right</a:t>
            </a:r>
            <a:r>
              <a:rPr lang="en-US" altLang="zh-CN" dirty="0"/>
              <a:t>) two-dimensional map of the MNIST manifold.</a:t>
            </a:r>
            <a:endParaRPr lang="zh-CN" altLang="en-US" dirty="0"/>
          </a:p>
        </p:txBody>
      </p:sp>
      <p:pic>
        <p:nvPicPr>
          <p:cNvPr id="4" name="图片 3">
            <a:extLst>
              <a:ext uri="{FF2B5EF4-FFF2-40B4-BE49-F238E27FC236}">
                <a16:creationId xmlns:a16="http://schemas.microsoft.com/office/drawing/2014/main" id="{71E2FF79-C008-4FDF-9C16-AAFDCC735DF9}"/>
              </a:ext>
            </a:extLst>
          </p:cNvPr>
          <p:cNvPicPr>
            <a:picLocks noChangeAspect="1"/>
          </p:cNvPicPr>
          <p:nvPr/>
        </p:nvPicPr>
        <p:blipFill>
          <a:blip r:embed="rId3"/>
          <a:stretch>
            <a:fillRect/>
          </a:stretch>
        </p:blipFill>
        <p:spPr>
          <a:xfrm>
            <a:off x="387439" y="1472485"/>
            <a:ext cx="5701048" cy="3520171"/>
          </a:xfrm>
          <a:prstGeom prst="rect">
            <a:avLst/>
          </a:prstGeom>
        </p:spPr>
      </p:pic>
    </p:spTree>
    <p:extLst>
      <p:ext uri="{BB962C8B-B14F-4D97-AF65-F5344CB8AC3E}">
        <p14:creationId xmlns:p14="http://schemas.microsoft.com/office/powerpoint/2010/main" val="30886283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20.10.4 Generative Adversarial Networks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Generative adversarial networks or GANs (</a:t>
                </a:r>
                <a:r>
                  <a:rPr lang="en-US" altLang="zh-CN" sz="2600" dirty="0">
                    <a:solidFill>
                      <a:srgbClr val="00FF00"/>
                    </a:solidFill>
                    <a:latin typeface="Times New Roman" panose="02020603050405020304" pitchFamily="18" charset="0"/>
                    <a:cs typeface="Times New Roman" panose="02020603050405020304" pitchFamily="18" charset="0"/>
                  </a:rPr>
                  <a:t>Goodfellow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2014c</a:t>
                </a:r>
                <a:r>
                  <a:rPr lang="en-US" altLang="zh-CN" sz="2600" dirty="0">
                    <a:latin typeface="Times New Roman" panose="02020603050405020304" pitchFamily="18" charset="0"/>
                    <a:cs typeface="Times New Roman" panose="02020603050405020304" pitchFamily="18" charset="0"/>
                  </a:rPr>
                  <a:t>) are another generative modeling approach based on differentiable generator networks.</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Generative adversarial networks are based on a game theoretic scenario in which the generator network must compete against an adversary. The generator network directly produces samples </a:t>
                </a:r>
                <a14:m>
                  <m:oMath xmlns:m="http://schemas.openxmlformats.org/officeDocument/2006/math">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𝑔</m:t>
                    </m:r>
                    <m:r>
                      <a:rPr lang="en-US" altLang="zh-CN" sz="2600" b="0"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𝒛</m:t>
                    </m:r>
                    <m:r>
                      <a:rPr lang="en-US" altLang="zh-CN" sz="2600" b="0" i="1" smtClean="0">
                        <a:latin typeface="Cambria Math" panose="02040503050406030204" pitchFamily="18" charset="0"/>
                        <a:cs typeface="Times New Roman" panose="02020603050405020304" pitchFamily="18" charset="0"/>
                      </a:rPr>
                      <m:t>;</m:t>
                    </m:r>
                    <m:sSup>
                      <m:sSupPr>
                        <m:ctrlPr>
                          <a:rPr lang="en-US" altLang="zh-CN" sz="2600" b="0" i="1" smtClean="0">
                            <a:latin typeface="Cambria Math" panose="02040503050406030204" pitchFamily="18" charset="0"/>
                            <a:cs typeface="Times New Roman" panose="02020603050405020304" pitchFamily="18" charset="0"/>
                          </a:rPr>
                        </m:ctrlPr>
                      </m:sSupPr>
                      <m:e>
                        <m:r>
                          <a:rPr lang="zh-CN" altLang="en-US" sz="2600" b="0" i="1" smtClean="0">
                            <a:latin typeface="Cambria Math" panose="02040503050406030204" pitchFamily="18" charset="0"/>
                            <a:cs typeface="Times New Roman" panose="02020603050405020304" pitchFamily="18" charset="0"/>
                          </a:rPr>
                          <m:t>𝜃</m:t>
                        </m:r>
                      </m:e>
                      <m:sup>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𝑔</m:t>
                        </m:r>
                        <m:r>
                          <a:rPr lang="en-US" altLang="zh-CN" sz="2600" b="0" i="1" smtClean="0">
                            <a:latin typeface="Cambria Math" panose="02040503050406030204" pitchFamily="18" charset="0"/>
                            <a:cs typeface="Times New Roman" panose="02020603050405020304" pitchFamily="18" charset="0"/>
                          </a:rPr>
                          <m:t>)</m:t>
                        </m:r>
                      </m:sup>
                    </m:sSup>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Its adversary, the </a:t>
                </a:r>
                <a:r>
                  <a:rPr lang="en-US" altLang="zh-CN" sz="2600" i="1" dirty="0">
                    <a:latin typeface="Times New Roman" panose="02020603050405020304" pitchFamily="18" charset="0"/>
                    <a:cs typeface="Times New Roman" panose="02020603050405020304" pitchFamily="18" charset="0"/>
                  </a:rPr>
                  <a:t>discriminator network</a:t>
                </a:r>
                <a:r>
                  <a:rPr lang="en-US" altLang="zh-CN" sz="2600" dirty="0">
                    <a:latin typeface="Times New Roman" panose="02020603050405020304" pitchFamily="18" charset="0"/>
                    <a:cs typeface="Times New Roman" panose="02020603050405020304" pitchFamily="18" charset="0"/>
                  </a:rPr>
                  <a:t>, attempts to distinguish between samples drawn from the training data and samples drawn from the generator. The discriminator emits a probability value given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𝑑</m:t>
                    </m:r>
                    <m:d>
                      <m:dPr>
                        <m:ctrlPr>
                          <a:rPr lang="en-US" altLang="zh-CN" sz="2600" i="1">
                            <a:latin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cs typeface="Times New Roman" panose="02020603050405020304" pitchFamily="18" charset="0"/>
                          </a:rPr>
                          <m:t>𝒙</m:t>
                        </m:r>
                        <m:r>
                          <a:rPr lang="en-US" altLang="zh-CN" sz="2600" i="1">
                            <a:latin typeface="Cambria Math" panose="02040503050406030204" pitchFamily="18" charset="0"/>
                            <a:cs typeface="Times New Roman" panose="02020603050405020304" pitchFamily="18" charset="0"/>
                          </a:rPr>
                          <m:t>;</m:t>
                        </m:r>
                        <m:sSup>
                          <m:sSupPr>
                            <m:ctrlPr>
                              <a:rPr lang="en-US" altLang="zh-CN" sz="2600" i="1">
                                <a:latin typeface="Cambria Math" panose="02040503050406030204" pitchFamily="18" charset="0"/>
                                <a:cs typeface="Times New Roman" panose="02020603050405020304" pitchFamily="18" charset="0"/>
                              </a:rPr>
                            </m:ctrlPr>
                          </m:sSupPr>
                          <m:e>
                            <m:r>
                              <a:rPr lang="zh-CN" altLang="en-US" sz="2600" i="1">
                                <a:latin typeface="Cambria Math" panose="02040503050406030204" pitchFamily="18" charset="0"/>
                                <a:cs typeface="Times New Roman" panose="02020603050405020304" pitchFamily="18" charset="0"/>
                              </a:rPr>
                              <m:t>𝜃</m:t>
                            </m:r>
                          </m:e>
                          <m:sup>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𝑑</m:t>
                            </m:r>
                            <m:r>
                              <a:rPr lang="en-US" altLang="zh-CN" sz="2600" b="0" i="1" smtClean="0">
                                <a:latin typeface="Cambria Math" panose="02040503050406030204" pitchFamily="18" charset="0"/>
                                <a:cs typeface="Times New Roman" panose="02020603050405020304" pitchFamily="18" charset="0"/>
                              </a:rPr>
                              <m:t>)</m:t>
                            </m:r>
                          </m:sup>
                        </m:sSup>
                      </m:e>
                    </m:d>
                  </m:oMath>
                </a14:m>
                <a:r>
                  <a:rPr lang="en-US" altLang="zh-CN" sz="2600" dirty="0">
                    <a:latin typeface="Times New Roman" panose="02020603050405020304" pitchFamily="18" charset="0"/>
                    <a:cs typeface="Times New Roman" panose="02020603050405020304" pitchFamily="18" charset="0"/>
                  </a:rPr>
                  <a:t>, indicating the probability that </a:t>
                </a:r>
                <a14:m>
                  <m:oMath xmlns:m="http://schemas.openxmlformats.org/officeDocument/2006/math">
                    <m:r>
                      <a:rPr lang="en-US" altLang="zh-CN" sz="2600" b="1" i="1">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is a real training example rather than a fake sample drawn from the model.</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9169185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20.10.4 Generative Adversarial Networks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The simplest way to formulate learning in generative adversarial networks is as a zero-sum game, in which a function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𝑣</m:t>
                    </m:r>
                    <m:d>
                      <m:dPr>
                        <m:ctrlPr>
                          <a:rPr lang="en-US" altLang="zh-CN" sz="2600" i="1">
                            <a:latin typeface="Cambria Math" panose="02040503050406030204" pitchFamily="18" charset="0"/>
                            <a:cs typeface="Times New Roman" panose="02020603050405020304" pitchFamily="18" charset="0"/>
                          </a:rPr>
                        </m:ctrlPr>
                      </m:dPr>
                      <m:e>
                        <m:sSup>
                          <m:sSupPr>
                            <m:ctrlPr>
                              <a:rPr lang="en-US" altLang="zh-CN" sz="2600" i="1">
                                <a:latin typeface="Cambria Math" panose="02040503050406030204" pitchFamily="18" charset="0"/>
                                <a:cs typeface="Times New Roman" panose="02020603050405020304" pitchFamily="18" charset="0"/>
                              </a:rPr>
                            </m:ctrlPr>
                          </m:sSupPr>
                          <m:e>
                            <m:r>
                              <a:rPr lang="zh-CN" altLang="en-US" sz="2600" b="1" i="1">
                                <a:latin typeface="Cambria Math" panose="02040503050406030204" pitchFamily="18" charset="0"/>
                                <a:cs typeface="Times New Roman" panose="02020603050405020304" pitchFamily="18" charset="0"/>
                              </a:rPr>
                              <m:t>𝜽</m:t>
                            </m:r>
                          </m:e>
                          <m:sup>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𝑔</m:t>
                            </m:r>
                            <m:r>
                              <a:rPr lang="en-US" altLang="zh-CN" sz="2600" i="1">
                                <a:latin typeface="Cambria Math" panose="02040503050406030204" pitchFamily="18" charset="0"/>
                                <a:cs typeface="Times New Roman" panose="02020603050405020304" pitchFamily="18" charset="0"/>
                              </a:rPr>
                              <m:t>)</m:t>
                            </m:r>
                          </m:sup>
                        </m:sSup>
                        <m:r>
                          <a:rPr lang="en-US" altLang="zh-CN" sz="2600" i="1">
                            <a:latin typeface="Cambria Math" panose="02040503050406030204" pitchFamily="18" charset="0"/>
                            <a:cs typeface="Times New Roman" panose="02020603050405020304" pitchFamily="18" charset="0"/>
                          </a:rPr>
                          <m:t>;</m:t>
                        </m:r>
                        <m:sSup>
                          <m:sSupPr>
                            <m:ctrlPr>
                              <a:rPr lang="en-US" altLang="zh-CN" sz="2600" i="1">
                                <a:latin typeface="Cambria Math" panose="02040503050406030204" pitchFamily="18" charset="0"/>
                                <a:cs typeface="Times New Roman" panose="02020603050405020304" pitchFamily="18" charset="0"/>
                              </a:rPr>
                            </m:ctrlPr>
                          </m:sSupPr>
                          <m:e>
                            <m:r>
                              <a:rPr lang="zh-CN" altLang="en-US" sz="2600" b="1" i="1">
                                <a:latin typeface="Cambria Math" panose="02040503050406030204" pitchFamily="18" charset="0"/>
                                <a:cs typeface="Times New Roman" panose="02020603050405020304" pitchFamily="18" charset="0"/>
                              </a:rPr>
                              <m:t>𝜽</m:t>
                            </m:r>
                          </m:e>
                          <m:sup>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𝑑</m:t>
                            </m:r>
                            <m:r>
                              <a:rPr lang="en-US" altLang="zh-CN" sz="2600" i="1">
                                <a:latin typeface="Cambria Math" panose="02040503050406030204" pitchFamily="18" charset="0"/>
                                <a:cs typeface="Times New Roman" panose="02020603050405020304" pitchFamily="18" charset="0"/>
                              </a:rPr>
                              <m:t>)</m:t>
                            </m:r>
                          </m:sup>
                        </m:sSup>
                      </m:e>
                    </m:d>
                  </m:oMath>
                </a14:m>
                <a:r>
                  <a:rPr lang="en-US" altLang="zh-CN" sz="2600" dirty="0">
                    <a:latin typeface="Times New Roman" panose="02020603050405020304" pitchFamily="18" charset="0"/>
                    <a:cs typeface="Times New Roman" panose="02020603050405020304" pitchFamily="18" charset="0"/>
                  </a:rPr>
                  <a:t> determines the payoff of the discriminator. The generator receives </a:t>
                </a:r>
                <a14:m>
                  <m:oMath xmlns:m="http://schemas.openxmlformats.org/officeDocument/2006/math">
                    <m:r>
                      <a:rPr lang="en-US" altLang="zh-CN" sz="2600" b="0" i="0" dirty="0" smtClean="0">
                        <a:latin typeface="Cambria Math" panose="02040503050406030204" pitchFamily="18" charset="0"/>
                        <a:cs typeface="Times New Roman" panose="02020603050405020304" pitchFamily="18" charset="0"/>
                      </a:rPr>
                      <m:t>−</m:t>
                    </m:r>
                    <m:r>
                      <a:rPr lang="en-US" altLang="zh-CN" sz="2600" i="1" dirty="0">
                        <a:latin typeface="Cambria Math" panose="02040503050406030204" pitchFamily="18" charset="0"/>
                        <a:cs typeface="Times New Roman" panose="02020603050405020304" pitchFamily="18" charset="0"/>
                      </a:rPr>
                      <m:t>𝑣</m:t>
                    </m:r>
                    <m:d>
                      <m:dPr>
                        <m:ctrlPr>
                          <a:rPr lang="en-US" altLang="zh-CN" sz="2600" i="1">
                            <a:latin typeface="Cambria Math" panose="02040503050406030204" pitchFamily="18" charset="0"/>
                            <a:cs typeface="Times New Roman" panose="02020603050405020304" pitchFamily="18" charset="0"/>
                          </a:rPr>
                        </m:ctrlPr>
                      </m:dPr>
                      <m:e>
                        <m:sSup>
                          <m:sSupPr>
                            <m:ctrlPr>
                              <a:rPr lang="en-US" altLang="zh-CN" sz="2600" i="1">
                                <a:latin typeface="Cambria Math" panose="02040503050406030204" pitchFamily="18" charset="0"/>
                                <a:cs typeface="Times New Roman" panose="02020603050405020304" pitchFamily="18" charset="0"/>
                              </a:rPr>
                            </m:ctrlPr>
                          </m:sSupPr>
                          <m:e>
                            <m:r>
                              <a:rPr lang="zh-CN" altLang="en-US" sz="2600" b="1" i="1">
                                <a:latin typeface="Cambria Math" panose="02040503050406030204" pitchFamily="18" charset="0"/>
                                <a:cs typeface="Times New Roman" panose="02020603050405020304" pitchFamily="18" charset="0"/>
                              </a:rPr>
                              <m:t>𝜽</m:t>
                            </m:r>
                          </m:e>
                          <m:sup>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𝑔</m:t>
                            </m:r>
                            <m:r>
                              <a:rPr lang="en-US" altLang="zh-CN" sz="2600" i="1">
                                <a:latin typeface="Cambria Math" panose="02040503050406030204" pitchFamily="18" charset="0"/>
                                <a:cs typeface="Times New Roman" panose="02020603050405020304" pitchFamily="18" charset="0"/>
                              </a:rPr>
                              <m:t>)</m:t>
                            </m:r>
                          </m:sup>
                        </m:sSup>
                        <m:r>
                          <a:rPr lang="en-US" altLang="zh-CN" sz="2600" i="1">
                            <a:latin typeface="Cambria Math" panose="02040503050406030204" pitchFamily="18" charset="0"/>
                            <a:cs typeface="Times New Roman" panose="02020603050405020304" pitchFamily="18" charset="0"/>
                          </a:rPr>
                          <m:t>;</m:t>
                        </m:r>
                        <m:sSup>
                          <m:sSupPr>
                            <m:ctrlPr>
                              <a:rPr lang="en-US" altLang="zh-CN" sz="2600" i="1">
                                <a:latin typeface="Cambria Math" panose="02040503050406030204" pitchFamily="18" charset="0"/>
                                <a:cs typeface="Times New Roman" panose="02020603050405020304" pitchFamily="18" charset="0"/>
                              </a:rPr>
                            </m:ctrlPr>
                          </m:sSupPr>
                          <m:e>
                            <m:r>
                              <a:rPr lang="zh-CN" altLang="en-US" sz="2600" b="1" i="1">
                                <a:latin typeface="Cambria Math" panose="02040503050406030204" pitchFamily="18" charset="0"/>
                                <a:cs typeface="Times New Roman" panose="02020603050405020304" pitchFamily="18" charset="0"/>
                              </a:rPr>
                              <m:t>𝜽</m:t>
                            </m:r>
                          </m:e>
                          <m:sup>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𝑑</m:t>
                            </m:r>
                            <m:r>
                              <a:rPr lang="en-US" altLang="zh-CN" sz="2600" i="1">
                                <a:latin typeface="Cambria Math" panose="02040503050406030204" pitchFamily="18" charset="0"/>
                                <a:cs typeface="Times New Roman" panose="02020603050405020304" pitchFamily="18" charset="0"/>
                              </a:rPr>
                              <m:t>)</m:t>
                            </m:r>
                          </m:sup>
                        </m:sSup>
                      </m:e>
                    </m:d>
                    <m:r>
                      <a:rPr lang="en-US" altLang="zh-CN" sz="2600" i="1">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as its own payoff. During learning, each player attempts to maximize its own payoff, so that at convergence</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default choice for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𝑣</m:t>
                    </m:r>
                  </m:oMath>
                </a14:m>
                <a:r>
                  <a:rPr lang="en-US" altLang="zh-CN" sz="2600" dirty="0">
                    <a:latin typeface="Times New Roman" panose="02020603050405020304" pitchFamily="18" charset="0"/>
                    <a:cs typeface="Times New Roman" panose="02020603050405020304" pitchFamily="18" charset="0"/>
                  </a:rPr>
                  <a:t> is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7" name="图片 6">
            <a:extLst>
              <a:ext uri="{FF2B5EF4-FFF2-40B4-BE49-F238E27FC236}">
                <a16:creationId xmlns:a16="http://schemas.microsoft.com/office/drawing/2014/main" id="{E9280890-8DA7-4238-A426-4DF9DC511FAC}"/>
              </a:ext>
            </a:extLst>
          </p:cNvPr>
          <p:cNvPicPr>
            <a:picLocks noChangeAspect="1"/>
          </p:cNvPicPr>
          <p:nvPr/>
        </p:nvPicPr>
        <p:blipFill>
          <a:blip r:embed="rId4"/>
          <a:stretch>
            <a:fillRect/>
          </a:stretch>
        </p:blipFill>
        <p:spPr>
          <a:xfrm>
            <a:off x="4601620" y="3429000"/>
            <a:ext cx="7117697" cy="670618"/>
          </a:xfrm>
          <a:prstGeom prst="rect">
            <a:avLst/>
          </a:prstGeom>
        </p:spPr>
      </p:pic>
      <p:pic>
        <p:nvPicPr>
          <p:cNvPr id="8" name="图片 7">
            <a:extLst>
              <a:ext uri="{FF2B5EF4-FFF2-40B4-BE49-F238E27FC236}">
                <a16:creationId xmlns:a16="http://schemas.microsoft.com/office/drawing/2014/main" id="{A5A7E0B9-EAB8-4149-A930-A0049BC9AA8B}"/>
              </a:ext>
            </a:extLst>
          </p:cNvPr>
          <p:cNvPicPr>
            <a:picLocks noChangeAspect="1"/>
          </p:cNvPicPr>
          <p:nvPr/>
        </p:nvPicPr>
        <p:blipFill>
          <a:blip r:embed="rId5"/>
          <a:stretch>
            <a:fillRect/>
          </a:stretch>
        </p:blipFill>
        <p:spPr>
          <a:xfrm>
            <a:off x="2041078" y="4986080"/>
            <a:ext cx="9678239" cy="678239"/>
          </a:xfrm>
          <a:prstGeom prst="rect">
            <a:avLst/>
          </a:prstGeom>
        </p:spPr>
      </p:pic>
    </p:spTree>
    <p:extLst>
      <p:ext uri="{BB962C8B-B14F-4D97-AF65-F5344CB8AC3E}">
        <p14:creationId xmlns:p14="http://schemas.microsoft.com/office/powerpoint/2010/main" val="10814442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20.10.4 Generative Adversarial Networks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a:bodyPr>
              <a:lstStyle/>
              <a:p>
                <a:pPr marL="0" lvl="0" indent="0" algn="just">
                  <a:lnSpc>
                    <a:spcPct val="135000"/>
                  </a:lnSpc>
                  <a:spcBef>
                    <a:spcPts val="0"/>
                  </a:spcBef>
                  <a:buClr>
                    <a:srgbClr val="FF0000"/>
                  </a:buClr>
                  <a:buNone/>
                </a:pPr>
                <a:r>
                  <a:rPr lang="en-US" altLang="zh-CN" dirty="0">
                    <a:latin typeface="Times New Roman" panose="02020603050405020304" pitchFamily="18" charset="0"/>
                    <a:cs typeface="Times New Roman" panose="02020603050405020304" pitchFamily="18" charset="0"/>
                  </a:rPr>
                  <a:t>This drives the discriminator to attempt to learn to correctly classify samples as real or fake. Simultaneously, the generator attempts to fool the classifier into believing its samples are real. At convergence, the generator’s samples are indistinguishable from real data, and the discriminator outputs </a:t>
                </a:r>
                <a14:m>
                  <m:oMath xmlns:m="http://schemas.openxmlformats.org/officeDocument/2006/math">
                    <m:f>
                      <m:fPr>
                        <m:ctrlPr>
                          <a:rPr lang="en-US" altLang="zh-CN" i="1" dirty="0" smtClean="0">
                            <a:latin typeface="Cambria Math" panose="02040503050406030204" pitchFamily="18" charset="0"/>
                            <a:cs typeface="Times New Roman" panose="02020603050405020304" pitchFamily="18" charset="0"/>
                          </a:rPr>
                        </m:ctrlPr>
                      </m:fPr>
                      <m:num>
                        <m:r>
                          <a:rPr lang="en-US" altLang="zh-CN" b="0" i="1" dirty="0" smtClean="0">
                            <a:latin typeface="Cambria Math" panose="02040503050406030204" pitchFamily="18" charset="0"/>
                            <a:cs typeface="Times New Roman" panose="02020603050405020304" pitchFamily="18" charset="0"/>
                          </a:rPr>
                          <m:t>1</m:t>
                        </m:r>
                      </m:num>
                      <m:den>
                        <m:r>
                          <a:rPr lang="en-US" altLang="zh-CN" b="0" i="1" dirty="0" smtClean="0">
                            <a:latin typeface="Cambria Math" panose="02040503050406030204" pitchFamily="18" charset="0"/>
                            <a:cs typeface="Times New Roman" panose="02020603050405020304" pitchFamily="18" charset="0"/>
                          </a:rPr>
                          <m:t>2</m:t>
                        </m:r>
                      </m:den>
                    </m:f>
                  </m:oMath>
                </a14:m>
                <a:r>
                  <a:rPr lang="en-US" altLang="zh-CN" dirty="0">
                    <a:latin typeface="Times New Roman" panose="02020603050405020304" pitchFamily="18" charset="0"/>
                    <a:cs typeface="Times New Roman" panose="02020603050405020304" pitchFamily="18" charset="0"/>
                  </a:rPr>
                  <a:t> everywhere. The discriminator may then be discarded.</a:t>
                </a:r>
              </a:p>
              <a:p>
                <a:pPr marL="0" lvl="0" indent="0" algn="just">
                  <a:lnSpc>
                    <a:spcPct val="135000"/>
                  </a:lnSpc>
                  <a:spcBef>
                    <a:spcPts val="0"/>
                  </a:spcBef>
                  <a:buClr>
                    <a:srgbClr val="FF0000"/>
                  </a:buClr>
                  <a:buNone/>
                </a:pPr>
                <a:r>
                  <a:rPr lang="en-US" altLang="zh-CN" dirty="0">
                    <a:latin typeface="Times New Roman" panose="02020603050405020304" pitchFamily="18" charset="0"/>
                    <a:cs typeface="Times New Roman" panose="02020603050405020304" pitchFamily="18" charset="0"/>
                  </a:rPr>
                  <a:t>        The main motivation for the design of GANs is that the learning process requires neither approximate inference nor approximation of a partition function gradient. In the case where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m:rPr>
                            <m:sty m:val="p"/>
                          </m:rPr>
                          <a:rPr lang="en-US" altLang="zh-CN" b="0" i="0" smtClean="0">
                            <a:latin typeface="Cambria Math" panose="02040503050406030204" pitchFamily="18" charset="0"/>
                            <a:cs typeface="Times New Roman" panose="02020603050405020304" pitchFamily="18" charset="0"/>
                          </a:rPr>
                          <m:t>max</m:t>
                        </m:r>
                      </m:e>
                      <m:sub>
                        <m:r>
                          <a:rPr lang="en-US" altLang="zh-CN" b="0" i="1" smtClean="0">
                            <a:latin typeface="Cambria Math" panose="02040503050406030204" pitchFamily="18" charset="0"/>
                            <a:cs typeface="Times New Roman" panose="02020603050405020304" pitchFamily="18" charset="0"/>
                          </a:rPr>
                          <m:t>𝑑</m:t>
                        </m:r>
                      </m:sub>
                    </m:sSub>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𝑣</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𝑔</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𝑑</m:t>
                    </m:r>
                    <m:r>
                      <a:rPr lang="en-US" altLang="zh-CN" b="0" i="1" smtClean="0">
                        <a:latin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 is convex in </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zh-CN" altLang="en-US" i="1">
                            <a:latin typeface="Cambria Math" panose="02040503050406030204" pitchFamily="18" charset="0"/>
                            <a:cs typeface="Times New Roman" panose="02020603050405020304" pitchFamily="18" charset="0"/>
                          </a:rPr>
                          <m:t>𝜃</m:t>
                        </m:r>
                      </m:e>
                      <m: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𝑔</m:t>
                        </m:r>
                        <m:r>
                          <a:rPr lang="en-US" altLang="zh-CN" i="1">
                            <a:latin typeface="Cambria Math" panose="02040503050406030204" pitchFamily="18" charset="0"/>
                            <a:cs typeface="Times New Roman" panose="02020603050405020304" pitchFamily="18" charset="0"/>
                          </a:rPr>
                          <m:t>)</m:t>
                        </m:r>
                      </m:sup>
                    </m:sSup>
                  </m:oMath>
                </a14:m>
                <a:r>
                  <a:rPr lang="en-US" altLang="zh-CN" dirty="0">
                    <a:latin typeface="Times New Roman" panose="02020603050405020304" pitchFamily="18" charset="0"/>
                    <a:cs typeface="Times New Roman" panose="02020603050405020304" pitchFamily="18" charset="0"/>
                  </a:rPr>
                  <a:t> (such as the case where optimization is performed directly in the space of probability density functions) then the procedure is guaranteed to converge and is asymptotically consistent</a:t>
                </a:r>
                <a:r>
                  <a:rPr lang="en-US" altLang="zh-CN" sz="26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855" r="-80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7355392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EA358E69-4209-444F-8C82-775740066750}"/>
              </a:ext>
            </a:extLst>
          </p:cNvPr>
          <p:cNvPicPr>
            <a:picLocks noChangeAspect="1"/>
          </p:cNvPicPr>
          <p:nvPr/>
        </p:nvPicPr>
        <p:blipFill>
          <a:blip r:embed="rId2"/>
          <a:stretch>
            <a:fillRect/>
          </a:stretch>
        </p:blipFill>
        <p:spPr>
          <a:xfrm>
            <a:off x="10611066" y="5656006"/>
            <a:ext cx="1485468" cy="1119188"/>
          </a:xfrm>
          <a:prstGeom prst="rect">
            <a:avLst/>
          </a:prstGeom>
        </p:spPr>
      </p:pic>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Unfortunately, learning in GANs can be difficult in practice when g and d are represented by neural networks and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m:rPr>
                            <m:sty m:val="p"/>
                          </m:rPr>
                          <a:rPr lang="en-US" altLang="zh-CN" sz="2600">
                            <a:latin typeface="Cambria Math" panose="02040503050406030204" pitchFamily="18" charset="0"/>
                            <a:cs typeface="Times New Roman" panose="02020603050405020304" pitchFamily="18" charset="0"/>
                          </a:rPr>
                          <m:t>max</m:t>
                        </m:r>
                      </m:e>
                      <m:sub>
                        <m:r>
                          <a:rPr lang="en-US" altLang="zh-CN" sz="2600" i="1">
                            <a:latin typeface="Cambria Math" panose="02040503050406030204" pitchFamily="18" charset="0"/>
                            <a:cs typeface="Times New Roman" panose="02020603050405020304" pitchFamily="18" charset="0"/>
                          </a:rPr>
                          <m:t>𝑑</m:t>
                        </m:r>
                      </m:sub>
                    </m:sSub>
                    <m:r>
                      <a:rPr lang="en-US" altLang="zh-CN" sz="2600" i="1">
                        <a:latin typeface="Cambria Math" panose="02040503050406030204" pitchFamily="18" charset="0"/>
                        <a:cs typeface="Times New Roman" panose="02020603050405020304" pitchFamily="18" charset="0"/>
                      </a:rPr>
                      <m:t> </m:t>
                    </m:r>
                    <m:r>
                      <a:rPr lang="en-US" altLang="zh-CN" sz="2600" i="1">
                        <a:latin typeface="Cambria Math" panose="02040503050406030204" pitchFamily="18" charset="0"/>
                        <a:cs typeface="Times New Roman" panose="02020603050405020304" pitchFamily="18" charset="0"/>
                      </a:rPr>
                      <m:t>𝑣</m:t>
                    </m:r>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𝑔</m:t>
                    </m:r>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𝑑</m:t>
                    </m:r>
                    <m:r>
                      <a:rPr lang="en-US" altLang="zh-CN" sz="2600" i="1">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is not convex. </a:t>
                </a:r>
                <a:r>
                  <a:rPr lang="en-US" altLang="zh-CN" sz="2600" dirty="0">
                    <a:solidFill>
                      <a:srgbClr val="00FF00"/>
                    </a:solidFill>
                    <a:latin typeface="Times New Roman" panose="02020603050405020304" pitchFamily="18" charset="0"/>
                    <a:cs typeface="Times New Roman" panose="02020603050405020304" pitchFamily="18" charset="0"/>
                  </a:rPr>
                  <a:t>Goodfellow</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2014</a:t>
                </a:r>
                <a:r>
                  <a:rPr lang="en-US" altLang="zh-CN" sz="2600" dirty="0">
                    <a:latin typeface="Times New Roman" panose="02020603050405020304" pitchFamily="18" charset="0"/>
                    <a:cs typeface="Times New Roman" panose="02020603050405020304" pitchFamily="18" charset="0"/>
                  </a:rPr>
                  <a:t>) identified non-convergence as an issue that may cause GANs to underfit. In general, simultaneous gradient descent on two players’ costs is not guaranteed to reach an equilibrium. Consider for example the value function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𝑣</m:t>
                    </m:r>
                    <m:d>
                      <m:dPr>
                        <m:ctrlPr>
                          <a:rPr lang="en-US" altLang="zh-CN" sz="2600" i="1">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𝑎</m:t>
                        </m:r>
                        <m:r>
                          <a:rPr lang="en-US" altLang="zh-CN" sz="2600" i="1">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𝑏</m:t>
                        </m:r>
                      </m:e>
                    </m:d>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𝑎𝑏</m:t>
                    </m:r>
                  </m:oMath>
                </a14:m>
                <a:r>
                  <a:rPr lang="en-US" altLang="zh-CN" sz="2600" dirty="0">
                    <a:latin typeface="Times New Roman" panose="02020603050405020304" pitchFamily="18" charset="0"/>
                    <a:cs typeface="Times New Roman" panose="02020603050405020304" pitchFamily="18" charset="0"/>
                  </a:rPr>
                  <a:t> , where one player controls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𝑎</m:t>
                    </m:r>
                  </m:oMath>
                </a14:m>
                <a:r>
                  <a:rPr lang="en-US" altLang="zh-CN" sz="2600" dirty="0">
                    <a:latin typeface="Times New Roman" panose="02020603050405020304" pitchFamily="18" charset="0"/>
                    <a:cs typeface="Times New Roman" panose="02020603050405020304" pitchFamily="18" charset="0"/>
                  </a:rPr>
                  <a:t> and incurs cost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𝑎𝑏</m:t>
                    </m:r>
                  </m:oMath>
                </a14:m>
                <a:r>
                  <a:rPr lang="en-US" altLang="zh-CN" sz="2600" dirty="0">
                    <a:latin typeface="Times New Roman" panose="02020603050405020304" pitchFamily="18" charset="0"/>
                    <a:cs typeface="Times New Roman" panose="02020603050405020304" pitchFamily="18" charset="0"/>
                  </a:rPr>
                  <a:t>, while the other player controls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𝑏</m:t>
                    </m:r>
                  </m:oMath>
                </a14:m>
                <a:r>
                  <a:rPr lang="en-US" altLang="zh-CN" sz="2600" dirty="0">
                    <a:latin typeface="Times New Roman" panose="02020603050405020304" pitchFamily="18" charset="0"/>
                    <a:cs typeface="Times New Roman" panose="02020603050405020304" pitchFamily="18" charset="0"/>
                  </a:rPr>
                  <a:t> and receives a cost </a:t>
                </a:r>
                <a14:m>
                  <m:oMath xmlns:m="http://schemas.openxmlformats.org/officeDocument/2006/math">
                    <m:r>
                      <a:rPr lang="en-US" altLang="zh-CN" sz="2600" b="0" i="0" smtClean="0">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𝑎𝑏</m:t>
                    </m:r>
                  </m:oMath>
                </a14:m>
                <a:r>
                  <a:rPr lang="en-US" altLang="zh-CN" sz="2600" dirty="0">
                    <a:latin typeface="Times New Roman" panose="02020603050405020304" pitchFamily="18" charset="0"/>
                    <a:cs typeface="Times New Roman" panose="02020603050405020304" pitchFamily="18" charset="0"/>
                  </a:rPr>
                  <a:t>. If we model each player as making infinitesimally small gradient steps, each player reducing their own cost at the expense of the other player, then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𝑎</m:t>
                    </m:r>
                  </m:oMath>
                </a14:m>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𝑏</m:t>
                    </m:r>
                  </m:oMath>
                </a14:m>
                <a:r>
                  <a:rPr lang="en-US" altLang="zh-CN" sz="2600" dirty="0">
                    <a:latin typeface="Times New Roman" panose="02020603050405020304" pitchFamily="18" charset="0"/>
                    <a:cs typeface="Times New Roman" panose="02020603050405020304" pitchFamily="18" charset="0"/>
                  </a:rPr>
                  <a:t> go into a stable, circular orbit, rather than arriving at the equilibrium point at the origin. Note that the equilibria for a minimax game are not local minima of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𝑣</m:t>
                    </m:r>
                  </m:oMath>
                </a14:m>
                <a:r>
                  <a:rPr lang="en-US" altLang="zh-CN" sz="26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475"/>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20.10.4 Generative Adversarial Networks</a:t>
            </a:r>
            <a:endParaRPr lang="zh-CN"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329492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20.10.4 Generative Adversarial Networks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Instead, they are points that are simultaneously minima for both players’ costs. This means that they are saddle points of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𝑣</m:t>
                    </m:r>
                  </m:oMath>
                </a14:m>
                <a:r>
                  <a:rPr lang="en-US" altLang="zh-CN" sz="2600" dirty="0">
                    <a:latin typeface="Times New Roman" panose="02020603050405020304" pitchFamily="18" charset="0"/>
                    <a:cs typeface="Times New Roman" panose="02020603050405020304" pitchFamily="18" charset="0"/>
                  </a:rPr>
                  <a:t> that are local minima with respect to the first player’s parameters and local maxima with respect to the second player’s parameters. It is possible for the two players to take turns increasing then decreasing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𝑣</m:t>
                    </m:r>
                  </m:oMath>
                </a14:m>
                <a:r>
                  <a:rPr lang="en-US" altLang="zh-CN" sz="2600" dirty="0">
                    <a:latin typeface="Times New Roman" panose="02020603050405020304" pitchFamily="18" charset="0"/>
                    <a:cs typeface="Times New Roman" panose="02020603050405020304" pitchFamily="18" charset="0"/>
                  </a:rPr>
                  <a:t> forever, rather than landing exactly on the saddle point where neither player is capable of reducing their cost. It is not known to what extent this non-convergence problem affects GANs.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171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10773743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20.10.4 Generative Adversarial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Goodfellow</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2014</a:t>
            </a:r>
            <a:r>
              <a:rPr lang="en-US" altLang="zh-CN" sz="2600" dirty="0">
                <a:latin typeface="Times New Roman" panose="02020603050405020304" pitchFamily="18" charset="0"/>
                <a:cs typeface="Times New Roman" panose="02020603050405020304" pitchFamily="18" charset="0"/>
              </a:rPr>
              <a:t>) identified an alternative formulation of the payoffs, in which the game is no longer zero-sum, that has the same expected gradient as maximum likelihood learning whenever the discriminator is optimal. Because maximum likelihood training converges, this reformulation of the GAN game should also converge, given enough samples. Unfortunately, this alternative formulation does not seem to perform well in practice, possibly due to suboptimality of the discriminator, or possibly due to high variance around the expected gradient.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766578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20.10.4 Generative Adversarial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In practice, the best-performing formulation of the GAN game is a different formulation that is neither zero-sum nor equivalent to maximum likelihood, introduced by </a:t>
            </a:r>
            <a:r>
              <a:rPr lang="en-US" altLang="zh-CN" sz="2600" dirty="0">
                <a:solidFill>
                  <a:srgbClr val="00FF00"/>
                </a:solidFill>
                <a:latin typeface="Times New Roman" panose="02020603050405020304" pitchFamily="18" charset="0"/>
                <a:cs typeface="Times New Roman" panose="02020603050405020304" pitchFamily="18" charset="0"/>
              </a:rPr>
              <a:t>Goodfellow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2014c</a:t>
            </a:r>
            <a:r>
              <a:rPr lang="en-US" altLang="zh-CN" sz="2600" dirty="0">
                <a:latin typeface="Times New Roman" panose="02020603050405020304" pitchFamily="18" charset="0"/>
                <a:cs typeface="Times New Roman" panose="02020603050405020304" pitchFamily="18" charset="0"/>
              </a:rPr>
              <a:t>) with a heuristic motivation. In this best-performing formulation, the generator aims to increase the log probability that the discriminator makes a mistake, rather than aiming to decrease the log probability that the discriminator makes the correct prediction. This reformulation is motivated solely by the observation that it causes the derivative of the generator’s cost function with respect to the discriminator’s logits to remain large even in the situation where the discriminator confidently rejects all generator samples.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24306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776EBF45-3F89-4163-B1B4-3494904F5BD4}"/>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20.2 Restricted Boltzmann Machines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We begin with the binary version of the restricted Boltzmann machine, but as we see later there are extensions to other types of visible and hidden units. </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More formally, let the observed layer consist of a set of </a:t>
                </a:r>
                <a14:m>
                  <m:oMath xmlns:m="http://schemas.openxmlformats.org/officeDocument/2006/math">
                    <m:sSub>
                      <m:sSubPr>
                        <m:ctrlPr>
                          <a:rPr lang="en-US" altLang="zh-CN" sz="2600" i="1" dirty="0" smtClean="0">
                            <a:latin typeface="Cambria Math" panose="02040503050406030204" pitchFamily="18" charset="0"/>
                            <a:cs typeface="Times New Roman" panose="02020603050405020304" pitchFamily="18" charset="0"/>
                          </a:rPr>
                        </m:ctrlPr>
                      </m:sSubPr>
                      <m:e>
                        <m:r>
                          <a:rPr lang="en-US" altLang="zh-CN" sz="2600" b="0" i="1" dirty="0" smtClean="0">
                            <a:latin typeface="Cambria Math" panose="02040503050406030204" pitchFamily="18" charset="0"/>
                            <a:cs typeface="Times New Roman" panose="02020603050405020304" pitchFamily="18" charset="0"/>
                          </a:rPr>
                          <m:t>𝑛</m:t>
                        </m:r>
                      </m:e>
                      <m:sub>
                        <m:r>
                          <a:rPr lang="en-US" altLang="zh-CN" sz="2600" b="0" i="1" dirty="0" smtClean="0">
                            <a:latin typeface="Cambria Math" panose="02040503050406030204" pitchFamily="18" charset="0"/>
                            <a:cs typeface="Times New Roman" panose="02020603050405020304" pitchFamily="18" charset="0"/>
                          </a:rPr>
                          <m:t>𝑣</m:t>
                        </m:r>
                      </m:sub>
                    </m:sSub>
                  </m:oMath>
                </a14:m>
                <a:r>
                  <a:rPr lang="en-US" altLang="zh-CN" sz="2600" dirty="0">
                    <a:latin typeface="Times New Roman" panose="02020603050405020304" pitchFamily="18" charset="0"/>
                    <a:cs typeface="Times New Roman" panose="02020603050405020304" pitchFamily="18" charset="0"/>
                  </a:rPr>
                  <a:t> binary random variables which we refer to collectively with the vector </a:t>
                </a:r>
                <a:r>
                  <a:rPr lang="en-US" altLang="zh-CN" sz="2600" b="1" i="1" dirty="0">
                    <a:latin typeface="Times New Roman" panose="02020603050405020304" pitchFamily="18" charset="0"/>
                    <a:cs typeface="Times New Roman" panose="02020603050405020304" pitchFamily="18" charset="0"/>
                  </a:rPr>
                  <a:t>v</a:t>
                </a:r>
                <a:r>
                  <a:rPr lang="en-US" altLang="zh-CN" sz="2600" dirty="0">
                    <a:latin typeface="Times New Roman" panose="02020603050405020304" pitchFamily="18" charset="0"/>
                    <a:cs typeface="Times New Roman" panose="02020603050405020304" pitchFamily="18" charset="0"/>
                  </a:rPr>
                  <a:t>. We refer to the latent or hidden layer of </a:t>
                </a:r>
                <a14:m>
                  <m:oMath xmlns:m="http://schemas.openxmlformats.org/officeDocument/2006/math">
                    <m:sSub>
                      <m:sSubPr>
                        <m:ctrlPr>
                          <a:rPr lang="en-US" altLang="zh-CN" sz="2600" i="1" dirty="0">
                            <a:latin typeface="Cambria Math" panose="02040503050406030204" pitchFamily="18" charset="0"/>
                            <a:cs typeface="Times New Roman" panose="02020603050405020304" pitchFamily="18" charset="0"/>
                          </a:rPr>
                        </m:ctrlPr>
                      </m:sSubPr>
                      <m:e>
                        <m:r>
                          <a:rPr lang="en-US" altLang="zh-CN" sz="2600" i="1" dirty="0">
                            <a:latin typeface="Cambria Math" panose="02040503050406030204" pitchFamily="18" charset="0"/>
                            <a:cs typeface="Times New Roman" panose="02020603050405020304" pitchFamily="18" charset="0"/>
                          </a:rPr>
                          <m:t>𝑛</m:t>
                        </m:r>
                      </m:e>
                      <m:sub>
                        <m:r>
                          <a:rPr lang="en-US" altLang="zh-CN" sz="2600" b="0" i="1" dirty="0" smtClean="0">
                            <a:latin typeface="Cambria Math" panose="02040503050406030204" pitchFamily="18" charset="0"/>
                            <a:cs typeface="Times New Roman" panose="02020603050405020304" pitchFamily="18" charset="0"/>
                          </a:rPr>
                          <m:t>h</m:t>
                        </m:r>
                      </m:sub>
                    </m:sSub>
                  </m:oMath>
                </a14:m>
                <a:r>
                  <a:rPr lang="en-US" altLang="zh-CN" sz="2600" dirty="0">
                    <a:latin typeface="Times New Roman" panose="02020603050405020304" pitchFamily="18" charset="0"/>
                    <a:cs typeface="Times New Roman" panose="02020603050405020304" pitchFamily="18" charset="0"/>
                  </a:rPr>
                  <a:t> binary random variables as </a:t>
                </a:r>
                <a:r>
                  <a:rPr lang="en-US" altLang="zh-CN" sz="2600" b="1" i="1" dirty="0">
                    <a:latin typeface="Times New Roman" panose="02020603050405020304" pitchFamily="18" charset="0"/>
                    <a:cs typeface="Times New Roman" panose="02020603050405020304" pitchFamily="18" charset="0"/>
                  </a:rPr>
                  <a:t>h</a:t>
                </a:r>
                <a:r>
                  <a:rPr lang="en-US" altLang="zh-CN" sz="2600" dirty="0">
                    <a:latin typeface="Times New Roman" panose="02020603050405020304" pitchFamily="18" charset="0"/>
                    <a:cs typeface="Times New Roman" panose="02020603050405020304" pitchFamily="18" charset="0"/>
                  </a:rPr>
                  <a:t>. </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Like the general Boltzmann machine, the restricted Boltzmann machine is an energy-based model with the joint probability distribution speciﬁed by its energy function:</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b="1"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E112691D-8849-4BB7-B8F8-06ACF9C45C3A}"/>
              </a:ext>
            </a:extLst>
          </p:cNvPr>
          <p:cNvPicPr>
            <a:picLocks noChangeAspect="1"/>
          </p:cNvPicPr>
          <p:nvPr/>
        </p:nvPicPr>
        <p:blipFill>
          <a:blip r:embed="rId3"/>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0659E72E-1B9C-4DB9-A730-D440B59EA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1235" y="5087150"/>
            <a:ext cx="8469831" cy="823456"/>
          </a:xfrm>
          <a:prstGeom prst="rect">
            <a:avLst/>
          </a:prstGeom>
        </p:spPr>
      </p:pic>
    </p:spTree>
    <p:extLst>
      <p:ext uri="{BB962C8B-B14F-4D97-AF65-F5344CB8AC3E}">
        <p14:creationId xmlns:p14="http://schemas.microsoft.com/office/powerpoint/2010/main" val="27221605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20.10.4 Generative Adversarial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dirty="0">
                <a:latin typeface="Times New Roman" panose="02020603050405020304" pitchFamily="18" charset="0"/>
                <a:cs typeface="Times New Roman" panose="02020603050405020304" pitchFamily="18" charset="0"/>
              </a:rPr>
              <a:t>        Stabilization of GAN learning remains an open problem. Fortunately, GAN learning performs well when the model architecture and hyperparameters are carefully selected. </a:t>
            </a:r>
            <a:r>
              <a:rPr lang="en-US" altLang="zh-CN" dirty="0">
                <a:solidFill>
                  <a:srgbClr val="00FF00"/>
                </a:solidFill>
                <a:latin typeface="Times New Roman" panose="02020603050405020304" pitchFamily="18" charset="0"/>
                <a:cs typeface="Times New Roman" panose="02020603050405020304" pitchFamily="18" charset="0"/>
              </a:rPr>
              <a:t>Radford </a:t>
            </a:r>
            <a:r>
              <a:rPr lang="en-US" altLang="zh-CN" i="1" dirty="0">
                <a:solidFill>
                  <a:srgbClr val="00FF00"/>
                </a:solidFill>
                <a:latin typeface="Times New Roman" panose="02020603050405020304" pitchFamily="18" charset="0"/>
                <a:cs typeface="Times New Roman" panose="02020603050405020304" pitchFamily="18" charset="0"/>
              </a:rPr>
              <a:t>et al. </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2015</a:t>
            </a:r>
            <a:r>
              <a:rPr lang="en-US" altLang="zh-CN" dirty="0">
                <a:latin typeface="Times New Roman" panose="02020603050405020304" pitchFamily="18" charset="0"/>
                <a:cs typeface="Times New Roman" panose="02020603050405020304" pitchFamily="18" charset="0"/>
              </a:rPr>
              <a:t>) crafted a deep convolutional GAN (DCGAN) that performs very well for image synthesis tasks, and showed that its latent representation space captures important factors of variation, as shown in Fig. </a:t>
            </a:r>
            <a:r>
              <a:rPr lang="en-US" altLang="zh-CN" dirty="0">
                <a:solidFill>
                  <a:srgbClr val="FF0000"/>
                </a:solidFill>
                <a:latin typeface="Times New Roman" panose="02020603050405020304" pitchFamily="18" charset="0"/>
                <a:cs typeface="Times New Roman" panose="02020603050405020304" pitchFamily="18" charset="0"/>
              </a:rPr>
              <a:t>15.9</a:t>
            </a:r>
            <a:r>
              <a:rPr lang="en-US" altLang="zh-CN" dirty="0">
                <a:latin typeface="Times New Roman" panose="02020603050405020304" pitchFamily="18" charset="0"/>
                <a:cs typeface="Times New Roman" panose="02020603050405020304" pitchFamily="18" charset="0"/>
              </a:rPr>
              <a:t>. See Fig. </a:t>
            </a:r>
            <a:r>
              <a:rPr lang="en-US" altLang="zh-CN" dirty="0">
                <a:solidFill>
                  <a:srgbClr val="FF0000"/>
                </a:solidFill>
                <a:latin typeface="Times New Roman" panose="02020603050405020304" pitchFamily="18" charset="0"/>
                <a:cs typeface="Times New Roman" panose="02020603050405020304" pitchFamily="18" charset="0"/>
              </a:rPr>
              <a:t>20.7</a:t>
            </a:r>
            <a:r>
              <a:rPr lang="en-US" altLang="zh-CN" dirty="0">
                <a:latin typeface="Times New Roman" panose="02020603050405020304" pitchFamily="18" charset="0"/>
                <a:cs typeface="Times New Roman" panose="02020603050405020304" pitchFamily="18" charset="0"/>
              </a:rPr>
              <a:t> for examples of images generated by a DCGAN generator.</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0325964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20.10.4 Generative Adversarial Networks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dirty="0">
                    <a:latin typeface="Times New Roman" panose="02020603050405020304" pitchFamily="18" charset="0"/>
                    <a:cs typeface="Times New Roman" panose="02020603050405020304" pitchFamily="18" charset="0"/>
                  </a:rPr>
                  <a:t>        The GAN learning problem can also be simplified by breaking the generation process into many levels of detail. It is possible to train conditional GANs (</a:t>
                </a:r>
                <a:r>
                  <a:rPr lang="en-US" altLang="zh-CN" dirty="0">
                    <a:solidFill>
                      <a:srgbClr val="00FF00"/>
                    </a:solidFill>
                    <a:latin typeface="Times New Roman" panose="02020603050405020304" pitchFamily="18" charset="0"/>
                    <a:cs typeface="Times New Roman" panose="02020603050405020304" pitchFamily="18" charset="0"/>
                  </a:rPr>
                  <a:t>Mirza and </a:t>
                </a:r>
                <a:r>
                  <a:rPr lang="en-US" altLang="zh-CN" dirty="0" err="1">
                    <a:solidFill>
                      <a:srgbClr val="00FF00"/>
                    </a:solidFill>
                    <a:latin typeface="Times New Roman" panose="02020603050405020304" pitchFamily="18" charset="0"/>
                    <a:cs typeface="Times New Roman" panose="02020603050405020304" pitchFamily="18" charset="0"/>
                  </a:rPr>
                  <a:t>Osindero</a:t>
                </a:r>
                <a:r>
                  <a:rPr lang="en-US" altLang="zh-CN" dirty="0">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rPr>
                  <a:t>2014</a:t>
                </a:r>
                <a:r>
                  <a:rPr lang="en-US" altLang="zh-CN" dirty="0">
                    <a:latin typeface="Times New Roman" panose="02020603050405020304" pitchFamily="18" charset="0"/>
                    <a:cs typeface="Times New Roman" panose="02020603050405020304" pitchFamily="18" charset="0"/>
                  </a:rPr>
                  <a:t>) that learn to sample from a distribution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𝑝</m:t>
                    </m:r>
                    <m:r>
                      <a:rPr lang="en-US" altLang="zh-CN" i="1" dirty="0" smtClean="0">
                        <a:latin typeface="Cambria Math" panose="02040503050406030204" pitchFamily="18" charset="0"/>
                        <a:cs typeface="Times New Roman" panose="02020603050405020304" pitchFamily="18" charset="0"/>
                      </a:rPr>
                      <m:t>(</m:t>
                    </m:r>
                    <m:r>
                      <a:rPr lang="en-US" altLang="zh-CN" b="1" i="1" dirty="0" smtClean="0">
                        <a:latin typeface="Cambria Math" panose="02040503050406030204" pitchFamily="18" charset="0"/>
                        <a:cs typeface="Times New Roman" panose="02020603050405020304" pitchFamily="18" charset="0"/>
                      </a:rPr>
                      <m:t>𝒙</m:t>
                    </m:r>
                    <m:r>
                      <a:rPr lang="en-US" altLang="zh-CN" i="1" dirty="0" smtClean="0">
                        <a:latin typeface="Cambria Math" panose="02040503050406030204" pitchFamily="18" charset="0"/>
                        <a:cs typeface="Times New Roman" panose="02020603050405020304" pitchFamily="18" charset="0"/>
                      </a:rPr>
                      <m:t> | </m:t>
                    </m:r>
                    <m:r>
                      <a:rPr lang="en-US" altLang="zh-CN" b="1" i="1" dirty="0" smtClean="0">
                        <a:latin typeface="Cambria Math" panose="02040503050406030204" pitchFamily="18" charset="0"/>
                        <a:cs typeface="Times New Roman" panose="02020603050405020304" pitchFamily="18" charset="0"/>
                      </a:rPr>
                      <m:t>𝒚</m:t>
                    </m:r>
                    <m:r>
                      <a:rPr lang="en-US" altLang="zh-CN" i="1" dirty="0" smtClean="0">
                        <a:latin typeface="Cambria Math" panose="02040503050406030204" pitchFamily="18" charset="0"/>
                        <a:cs typeface="Times New Roman" panose="02020603050405020304" pitchFamily="18" charset="0"/>
                      </a:rPr>
                      <m:t>) </m:t>
                    </m:r>
                  </m:oMath>
                </a14:m>
                <a:r>
                  <a:rPr lang="en-US" altLang="zh-CN" dirty="0">
                    <a:latin typeface="Times New Roman" panose="02020603050405020304" pitchFamily="18" charset="0"/>
                    <a:cs typeface="Times New Roman" panose="02020603050405020304" pitchFamily="18" charset="0"/>
                  </a:rPr>
                  <a:t>rather than simply sampling from a marginal distribution </a:t>
                </a:r>
                <a14:m>
                  <m:oMath xmlns:m="http://schemas.openxmlformats.org/officeDocument/2006/math">
                    <m:r>
                      <a:rPr lang="en-US" altLang="zh-CN" i="1" dirty="0">
                        <a:latin typeface="Cambria Math" panose="02040503050406030204" pitchFamily="18" charset="0"/>
                        <a:cs typeface="Times New Roman" panose="02020603050405020304" pitchFamily="18" charset="0"/>
                      </a:rPr>
                      <m:t>𝑝</m:t>
                    </m:r>
                    <m:r>
                      <a:rPr lang="en-US" altLang="zh-CN" i="1" dirty="0">
                        <a:latin typeface="Cambria Math" panose="02040503050406030204" pitchFamily="18" charset="0"/>
                        <a:cs typeface="Times New Roman" panose="02020603050405020304" pitchFamily="18" charset="0"/>
                      </a:rPr>
                      <m:t>(</m:t>
                    </m:r>
                    <m:r>
                      <a:rPr lang="en-US" altLang="zh-CN" b="1" i="1" dirty="0">
                        <a:latin typeface="Cambria Math" panose="02040503050406030204" pitchFamily="18" charset="0"/>
                        <a:cs typeface="Times New Roman" panose="02020603050405020304" pitchFamily="18" charset="0"/>
                      </a:rPr>
                      <m:t>𝒙</m:t>
                    </m:r>
                    <m:r>
                      <a:rPr lang="en-US" altLang="zh-CN" i="1" dirty="0">
                        <a:latin typeface="Cambria Math" panose="02040503050406030204" pitchFamily="18" charset="0"/>
                        <a:cs typeface="Times New Roman" panose="02020603050405020304" pitchFamily="18" charset="0"/>
                      </a:rPr>
                      <m:t>) </m:t>
                    </m:r>
                  </m:oMath>
                </a14:m>
                <a:r>
                  <a:rPr lang="en-US" altLang="zh-CN" dirty="0">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rPr>
                  <a:t>Denton </a:t>
                </a:r>
                <a:r>
                  <a:rPr lang="en-US" altLang="zh-CN" i="1" dirty="0">
                    <a:solidFill>
                      <a:srgbClr val="00FF00"/>
                    </a:solidFill>
                    <a:latin typeface="Times New Roman" panose="02020603050405020304" pitchFamily="18" charset="0"/>
                    <a:cs typeface="Times New Roman" panose="02020603050405020304" pitchFamily="18" charset="0"/>
                  </a:rPr>
                  <a:t>et al. </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2015</a:t>
                </a:r>
                <a:r>
                  <a:rPr lang="en-US" altLang="zh-CN" dirty="0">
                    <a:latin typeface="Times New Roman" panose="02020603050405020304" pitchFamily="18" charset="0"/>
                    <a:cs typeface="Times New Roman" panose="02020603050405020304" pitchFamily="18" charset="0"/>
                  </a:rPr>
                  <a:t>) showed that a series of conditional GANs can be trained to first generate a very low-resolution version of an image, then incrementally add details to the image.</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0766944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20.10.4 Generative Adversarial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FF24B1E-EABE-483E-8D9C-A889B657190D}"/>
              </a:ext>
            </a:extLst>
          </p:cNvPr>
          <p:cNvSpPr>
            <a:spLocks noGrp="1"/>
          </p:cNvSpPr>
          <p:nvPr>
            <p:ph idx="1"/>
          </p:nvPr>
        </p:nvSpPr>
        <p:spPr/>
        <p:txBody>
          <a:bodyPr>
            <a:normAutofit fontScale="92500" lnSpcReduction="10000"/>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Figure 20.7: Images generated by GANs trained on the LSUN dataset. (</a:t>
            </a:r>
            <a:r>
              <a:rPr lang="en-US" altLang="zh-CN" i="1" dirty="0"/>
              <a:t>Left</a:t>
            </a:r>
            <a:r>
              <a:rPr lang="en-US" altLang="zh-CN" dirty="0"/>
              <a:t>) Images of bedrooms generated by a DCGAN model, reproduced with permission from </a:t>
            </a:r>
            <a:r>
              <a:rPr lang="en-US" altLang="zh-CN" dirty="0">
                <a:solidFill>
                  <a:srgbClr val="00FF00"/>
                </a:solidFill>
              </a:rPr>
              <a:t>Radford </a:t>
            </a:r>
            <a:r>
              <a:rPr lang="en-US" altLang="zh-CN" i="1" dirty="0">
                <a:solidFill>
                  <a:srgbClr val="00FF00"/>
                </a:solidFill>
              </a:rPr>
              <a:t>et al. </a:t>
            </a:r>
            <a:r>
              <a:rPr lang="en-US" altLang="zh-CN" dirty="0"/>
              <a:t>(</a:t>
            </a:r>
            <a:r>
              <a:rPr lang="en-US" altLang="zh-CN" dirty="0">
                <a:solidFill>
                  <a:srgbClr val="00FF00"/>
                </a:solidFill>
              </a:rPr>
              <a:t>2015</a:t>
            </a:r>
            <a:r>
              <a:rPr lang="en-US" altLang="zh-CN" dirty="0"/>
              <a:t>). (</a:t>
            </a:r>
            <a:r>
              <a:rPr lang="en-US" altLang="zh-CN" i="1" dirty="0"/>
              <a:t>Right</a:t>
            </a:r>
            <a:r>
              <a:rPr lang="en-US" altLang="zh-CN" dirty="0"/>
              <a:t>) Images of churches generated by a LAPGAN model, reproduced with permission from </a:t>
            </a:r>
            <a:r>
              <a:rPr lang="en-US" altLang="zh-CN" dirty="0">
                <a:solidFill>
                  <a:srgbClr val="00FF00"/>
                </a:solidFill>
              </a:rPr>
              <a:t>Denton </a:t>
            </a:r>
            <a:r>
              <a:rPr lang="en-US" altLang="zh-CN" i="1" dirty="0">
                <a:solidFill>
                  <a:srgbClr val="00FF00"/>
                </a:solidFill>
              </a:rPr>
              <a:t>et al. </a:t>
            </a:r>
            <a:r>
              <a:rPr lang="en-US" altLang="zh-CN" dirty="0"/>
              <a:t>(</a:t>
            </a:r>
            <a:r>
              <a:rPr lang="en-US" altLang="zh-CN" dirty="0">
                <a:solidFill>
                  <a:srgbClr val="00FF00"/>
                </a:solidFill>
              </a:rPr>
              <a:t>2015</a:t>
            </a:r>
            <a:r>
              <a:rPr lang="en-US" altLang="zh-CN" dirty="0"/>
              <a:t>). </a:t>
            </a:r>
            <a:endParaRPr lang="zh-CN" altLang="en-US" dirty="0">
              <a:solidFill>
                <a:srgbClr val="00FF00"/>
              </a:solidFill>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A7D4C5E7-AEC0-446B-92D3-264A0B858A0C}"/>
              </a:ext>
            </a:extLst>
          </p:cNvPr>
          <p:cNvPicPr>
            <a:picLocks noChangeAspect="1"/>
          </p:cNvPicPr>
          <p:nvPr/>
        </p:nvPicPr>
        <p:blipFill>
          <a:blip r:embed="rId3"/>
          <a:stretch>
            <a:fillRect/>
          </a:stretch>
        </p:blipFill>
        <p:spPr>
          <a:xfrm>
            <a:off x="2529415" y="1043189"/>
            <a:ext cx="7133170" cy="3299382"/>
          </a:xfrm>
          <a:prstGeom prst="rect">
            <a:avLst/>
          </a:prstGeom>
        </p:spPr>
      </p:pic>
    </p:spTree>
    <p:extLst>
      <p:ext uri="{BB962C8B-B14F-4D97-AF65-F5344CB8AC3E}">
        <p14:creationId xmlns:p14="http://schemas.microsoft.com/office/powerpoint/2010/main" val="25633839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20.10.4 Generative Adversarial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This technique is called the LAPGAN model, due to the use of a Laplacian pyramid to generate the images containing varying levels of detail. LAPGAN generators are able to fool not only discriminator networks but also human observers, with experimental subjects identifying up to 40% of the outputs of the network as being real data. See Fig. </a:t>
            </a:r>
            <a:r>
              <a:rPr lang="en-US" altLang="zh-CN" sz="2600" dirty="0">
                <a:solidFill>
                  <a:srgbClr val="FF0000"/>
                </a:solidFill>
                <a:latin typeface="Times New Roman" panose="02020603050405020304" pitchFamily="18" charset="0"/>
                <a:cs typeface="Times New Roman" panose="02020603050405020304" pitchFamily="18" charset="0"/>
              </a:rPr>
              <a:t>20.7</a:t>
            </a:r>
            <a:r>
              <a:rPr lang="en-US" altLang="zh-CN" sz="2600" dirty="0">
                <a:latin typeface="Times New Roman" panose="02020603050405020304" pitchFamily="18" charset="0"/>
                <a:cs typeface="Times New Roman" panose="02020603050405020304" pitchFamily="18" charset="0"/>
              </a:rPr>
              <a:t> for examples of images generated by a LAPGAN generator.</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One unusual capability of the GAN training procedure is that it can fit probability distributions that assign zero probability to the training points. Rather than maximizing the log probability of specific points, the generator net learns to trace out a manifold whose points resemble training points in some way.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0880365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20.10.4 Generative Adversarial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lvl="0">
              <a:spcBef>
                <a:spcPts val="0"/>
              </a:spcBef>
              <a:buClr>
                <a:srgbClr val="FF0000"/>
              </a:buClr>
            </a:pPr>
            <a:r>
              <a:rPr lang="en-US" altLang="zh-CN" dirty="0"/>
              <a:t>Somewhat paradoxically</a:t>
            </a:r>
            <a:r>
              <a:rPr lang="en-US" altLang="zh-CN" sz="2600" dirty="0">
                <a:latin typeface="Times New Roman" panose="02020603050405020304" pitchFamily="18" charset="0"/>
                <a:cs typeface="Times New Roman" panose="02020603050405020304" pitchFamily="18" charset="0"/>
              </a:rPr>
              <a:t>, this means that the model may assign a log-likelihood of negative infinity to the test set, while still representing a manifold that a human observer judges to capture the essence of the generation task. This is not clearly an advantage or a disadvantage, and one may also guarantee that the generator network assigns non-zero probability to all points simply by making the last layer of the generator network add Gaussian noise to all of the generated values. Generator networks that add Gaussian noise in this manner sample from the same distribution that one obtains by using the generator network to parametrize the mean of a conditional Gaussian distribution.</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81708005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20.10.4 Generative Adversarial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Dropout seems to be important in the discriminator network. In particular, units should be stochastically dropped while computing the gradient for the generator network to follow. Following the gradient of the deterministic version of the discriminator with its weights divided by two does not seem to be as effective. Likewise, never using dropout seems to yield poor results.</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While the GAN framework is designed for differentiable generator networks, similar principles can be used to train other kinds of models. For example, </a:t>
            </a:r>
            <a:r>
              <a:rPr lang="en-US" altLang="zh-CN" sz="2600" i="1" dirty="0">
                <a:latin typeface="Times New Roman" panose="02020603050405020304" pitchFamily="18" charset="0"/>
                <a:cs typeface="Times New Roman" panose="02020603050405020304" pitchFamily="18" charset="0"/>
              </a:rPr>
              <a:t>self-supervised</a:t>
            </a:r>
            <a:r>
              <a:rPr lang="en-US" altLang="zh-CN" sz="2600" dirty="0">
                <a:latin typeface="Times New Roman" panose="02020603050405020304" pitchFamily="18" charset="0"/>
                <a:cs typeface="Times New Roman" panose="02020603050405020304" pitchFamily="18" charset="0"/>
              </a:rPr>
              <a:t> </a:t>
            </a:r>
            <a:r>
              <a:rPr lang="en-US" altLang="zh-CN" sz="2600" i="1" dirty="0">
                <a:latin typeface="Times New Roman" panose="02020603050405020304" pitchFamily="18" charset="0"/>
                <a:cs typeface="Times New Roman" panose="02020603050405020304" pitchFamily="18" charset="0"/>
              </a:rPr>
              <a:t>boosting</a:t>
            </a:r>
            <a:r>
              <a:rPr lang="en-US" altLang="zh-CN" sz="2600" dirty="0">
                <a:latin typeface="Times New Roman" panose="02020603050405020304" pitchFamily="18" charset="0"/>
                <a:cs typeface="Times New Roman" panose="02020603050405020304" pitchFamily="18" charset="0"/>
              </a:rPr>
              <a:t> can be used to train an RBM generator to fool a logistic regression discriminator (</a:t>
            </a:r>
            <a:r>
              <a:rPr lang="en-US" altLang="zh-CN" sz="2600" dirty="0">
                <a:solidFill>
                  <a:srgbClr val="00FF00"/>
                </a:solidFill>
                <a:latin typeface="Times New Roman" panose="02020603050405020304" pitchFamily="18" charset="0"/>
                <a:cs typeface="Times New Roman" panose="02020603050405020304" pitchFamily="18" charset="0"/>
              </a:rPr>
              <a:t>Welling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2002</a:t>
            </a:r>
            <a:r>
              <a:rPr lang="en-US" altLang="zh-CN" sz="2600" dirty="0">
                <a:latin typeface="Times New Roman" panose="02020603050405020304" pitchFamily="18" charset="0"/>
                <a:cs typeface="Times New Roman" panose="02020603050405020304" pitchFamily="18" charset="0"/>
              </a:rPr>
              <a: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66755099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20.10.5 Generative Moment Matching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i="1" dirty="0">
                <a:solidFill>
                  <a:srgbClr val="000000"/>
                </a:solidFill>
                <a:latin typeface="Times New Roman" panose="02020603050405020304" pitchFamily="18" charset="0"/>
                <a:cs typeface="Times New Roman" panose="02020603050405020304" pitchFamily="18" charset="0"/>
              </a:rPr>
              <a:t>Generative moment matching networks </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Li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Dziugaite</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solidFill>
                  <a:srgbClr val="000000"/>
                </a:solidFill>
                <a:latin typeface="Times New Roman" panose="02020603050405020304" pitchFamily="18" charset="0"/>
                <a:cs typeface="Times New Roman" panose="02020603050405020304" pitchFamily="18" charset="0"/>
              </a:rPr>
              <a:t>)</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are another </a:t>
            </a:r>
            <a:r>
              <a:rPr lang="en-US" altLang="zh-CN" sz="2600" dirty="0">
                <a:latin typeface="Times New Roman" panose="02020603050405020304" pitchFamily="18" charset="0"/>
                <a:cs typeface="Times New Roman" panose="02020603050405020304" pitchFamily="18" charset="0"/>
              </a:rPr>
              <a:t>form</a:t>
            </a:r>
            <a:r>
              <a:rPr lang="en-US" altLang="zh-CN" sz="2600" dirty="0">
                <a:solidFill>
                  <a:srgbClr val="000000"/>
                </a:solidFill>
                <a:latin typeface="Times New Roman" panose="02020603050405020304" pitchFamily="18" charset="0"/>
                <a:cs typeface="Times New Roman" panose="02020603050405020304" pitchFamily="18" charset="0"/>
              </a:rPr>
              <a:t> of generative model based on differentiable generator networks.</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Unlike VAEs and GANs, they do not need to pair the generator network with any</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other network-neither an inference network as used with VAEs nor a discriminator network as used with GANs. </a:t>
            </a:r>
          </a:p>
          <a:p>
            <a:pPr lvl="0">
              <a:spcBef>
                <a:spcPts val="0"/>
              </a:spcBef>
              <a:buClr>
                <a:srgbClr val="FF0000"/>
              </a:buClr>
            </a:pPr>
            <a:r>
              <a:rPr lang="en-US" altLang="zh-CN" dirty="0">
                <a:solidFill>
                  <a:srgbClr val="000000"/>
                </a:solidFill>
              </a:rPr>
              <a:t>        These networks are trained with a technique called . The moment matching basic idea behind moment matching is to train the generator in such a way that many of the statistics of samples generated by the model are as similar as possible to those of the statistics of the examples in the training set. </a:t>
            </a:r>
            <a:endParaRPr lang="en-US" altLang="zh-CN" sz="2600" dirty="0">
              <a:solidFill>
                <a:srgbClr val="000000"/>
              </a:solidFill>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75513989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20.10.5 Generative Moment Matching Networks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solidFill>
                      <a:srgbClr val="000000"/>
                    </a:solidFill>
                    <a:latin typeface="Times New Roman" panose="02020603050405020304" pitchFamily="18" charset="0"/>
                    <a:cs typeface="Times New Roman" panose="02020603050405020304" pitchFamily="18" charset="0"/>
                  </a:rPr>
                  <a:t>In this context, a </a:t>
                </a:r>
                <a:r>
                  <a:rPr lang="en-US" altLang="zh-CN" sz="2600" i="1" dirty="0">
                    <a:solidFill>
                      <a:srgbClr val="000000"/>
                    </a:solidFill>
                    <a:latin typeface="Times New Roman" panose="02020603050405020304" pitchFamily="18" charset="0"/>
                    <a:cs typeface="Times New Roman" panose="02020603050405020304" pitchFamily="18" charset="0"/>
                  </a:rPr>
                  <a:t>moment</a:t>
                </a:r>
                <a:r>
                  <a:rPr lang="en-US" altLang="zh-CN" sz="2600" dirty="0">
                    <a:solidFill>
                      <a:srgbClr val="000000"/>
                    </a:solidFill>
                    <a:latin typeface="Times New Roman" panose="02020603050405020304" pitchFamily="18" charset="0"/>
                    <a:cs typeface="Times New Roman" panose="02020603050405020304" pitchFamily="18" charset="0"/>
                  </a:rPr>
                  <a:t> is an expectation of different powers of a random variable. For example, the first moment is the mean, the second moment is the mean of the squared values, and so on. In multiple dimensions, each element of the random vector may be raised to different powers, so that a moment may be any quantity of the form</a:t>
                </a:r>
              </a:p>
              <a:p>
                <a:pPr marL="0" lvl="0" indent="0" algn="just">
                  <a:lnSpc>
                    <a:spcPct val="125000"/>
                  </a:lnSpc>
                  <a:spcBef>
                    <a:spcPts val="0"/>
                  </a:spcBef>
                  <a:buClr>
                    <a:srgbClr val="FF0000"/>
                  </a:buClr>
                  <a:buNone/>
                </a:pPr>
                <a:endParaRPr lang="en-US" altLang="zh-CN" dirty="0">
                  <a:solidFill>
                    <a:srgbClr val="000000"/>
                  </a:solidFill>
                </a:endParaRPr>
              </a:p>
              <a:p>
                <a:pPr marL="0" lvl="0" indent="0" algn="just">
                  <a:lnSpc>
                    <a:spcPct val="125000"/>
                  </a:lnSpc>
                  <a:spcBef>
                    <a:spcPts val="0"/>
                  </a:spcBef>
                  <a:buClr>
                    <a:srgbClr val="FF0000"/>
                  </a:buClr>
                  <a:buNone/>
                </a:pPr>
                <a:endParaRPr lang="en-US" altLang="zh-CN" sz="2600" dirty="0">
                  <a:solidFill>
                    <a:srgbClr val="000000"/>
                  </a:solidFill>
                  <a:latin typeface="Times New Roman" panose="02020603050405020304" pitchFamily="18" charset="0"/>
                  <a:cs typeface="Times New Roman" panose="02020603050405020304" pitchFamily="18" charset="0"/>
                </a:endParaRPr>
              </a:p>
              <a:p>
                <a:pPr>
                  <a:spcBef>
                    <a:spcPts val="0"/>
                  </a:spcBef>
                  <a:buClr>
                    <a:srgbClr val="FF0000"/>
                  </a:buClr>
                </a:pPr>
                <a:r>
                  <a:rPr lang="en-US" altLang="zh-CN" dirty="0"/>
                  <a:t>where</a:t>
                </a:r>
                <a:r>
                  <a:rPr lang="en-US" altLang="zh-CN" b="1" dirty="0"/>
                  <a:t> </a:t>
                </a:r>
                <a14:m>
                  <m:oMath xmlns:m="http://schemas.openxmlformats.org/officeDocument/2006/math">
                    <m:r>
                      <a:rPr lang="en-US" altLang="zh-CN" b="1" i="1">
                        <a:latin typeface="Cambria Math" panose="02040503050406030204" pitchFamily="18" charset="0"/>
                      </a:rPr>
                      <m:t>𝒏</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2</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𝑑</m:t>
                            </m:r>
                          </m:sub>
                        </m:sSub>
                        <m:r>
                          <a:rPr lang="en-US" altLang="zh-CN" i="1">
                            <a:latin typeface="Cambria Math" panose="02040503050406030204" pitchFamily="18" charset="0"/>
                          </a:rPr>
                          <m:t>]</m:t>
                        </m:r>
                      </m:e>
                      <m:sup>
                        <m:r>
                          <a:rPr lang="en-US" altLang="zh-CN" i="1">
                            <a:latin typeface="Cambria Math" panose="02040503050406030204" pitchFamily="18" charset="0"/>
                          </a:rPr>
                          <m:t>𝑇</m:t>
                        </m:r>
                      </m:sup>
                    </m:sSup>
                  </m:oMath>
                </a14:m>
                <a:r>
                  <a:rPr lang="en-US" altLang="zh-CN" dirty="0"/>
                  <a:t> is a vector of non-negative integers.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7B50F03D-31A6-4223-81A3-11FB37C1BCA2}"/>
              </a:ext>
            </a:extLst>
          </p:cNvPr>
          <p:cNvPicPr>
            <a:picLocks noChangeAspect="1"/>
          </p:cNvPicPr>
          <p:nvPr/>
        </p:nvPicPr>
        <p:blipFill>
          <a:blip r:embed="rId4"/>
          <a:stretch>
            <a:fillRect/>
          </a:stretch>
        </p:blipFill>
        <p:spPr>
          <a:xfrm>
            <a:off x="2846182" y="3535681"/>
            <a:ext cx="6861298" cy="669098"/>
          </a:xfrm>
          <a:prstGeom prst="rect">
            <a:avLst/>
          </a:prstGeom>
        </p:spPr>
      </p:pic>
    </p:spTree>
    <p:extLst>
      <p:ext uri="{BB962C8B-B14F-4D97-AF65-F5344CB8AC3E}">
        <p14:creationId xmlns:p14="http://schemas.microsoft.com/office/powerpoint/2010/main" val="351530848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20.10.5 Generative Moment Matching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a:spcBef>
                <a:spcPts val="0"/>
              </a:spcBef>
              <a:buClr>
                <a:srgbClr val="FF0000"/>
              </a:buClr>
            </a:pPr>
            <a:r>
              <a:rPr lang="en-US" altLang="zh-CN" i="1" dirty="0">
                <a:solidFill>
                  <a:srgbClr val="000000"/>
                </a:solidFill>
              </a:rPr>
              <a:t>        </a:t>
            </a:r>
            <a:r>
              <a:rPr lang="en-US" altLang="zh-CN" sz="2600" dirty="0">
                <a:solidFill>
                  <a:srgbClr val="000000"/>
                </a:solidFill>
                <a:latin typeface="Times New Roman" panose="02020603050405020304" pitchFamily="18" charset="0"/>
                <a:cs typeface="Times New Roman" panose="02020603050405020304" pitchFamily="18" charset="0"/>
              </a:rPr>
              <a:t>Upon first examination, this approach seems to be computationally infeasible.</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For example, if we want to match all the moments of the form </a:t>
            </a:r>
            <a:r>
              <a:rPr lang="en-US" altLang="zh-CN" sz="2600" i="1" dirty="0" err="1">
                <a:solidFill>
                  <a:srgbClr val="000000"/>
                </a:solidFill>
                <a:latin typeface="Times New Roman" panose="02020603050405020304" pitchFamily="18" charset="0"/>
                <a:cs typeface="Times New Roman" panose="02020603050405020304" pitchFamily="18" charset="0"/>
              </a:rPr>
              <a:t>x</a:t>
            </a:r>
            <a:r>
              <a:rPr lang="en-US" altLang="zh-CN" sz="2600" i="1" baseline="-25000" dirty="0" err="1">
                <a:solidFill>
                  <a:srgbClr val="000000"/>
                </a:solidFill>
                <a:latin typeface="Times New Roman" panose="02020603050405020304" pitchFamily="18" charset="0"/>
                <a:cs typeface="Times New Roman" panose="02020603050405020304" pitchFamily="18" charset="0"/>
              </a:rPr>
              <a:t>i</a:t>
            </a:r>
            <a:r>
              <a:rPr lang="en-US" altLang="zh-CN" sz="2600" i="1" dirty="0" err="1">
                <a:solidFill>
                  <a:srgbClr val="000000"/>
                </a:solidFill>
                <a:latin typeface="Times New Roman" panose="02020603050405020304" pitchFamily="18" charset="0"/>
                <a:cs typeface="Times New Roman" panose="02020603050405020304" pitchFamily="18" charset="0"/>
              </a:rPr>
              <a:t>x</a:t>
            </a:r>
            <a:r>
              <a:rPr lang="en-US" altLang="zh-CN" sz="2600" i="1" baseline="-25000" dirty="0" err="1">
                <a:solidFill>
                  <a:srgbClr val="000000"/>
                </a:solidFill>
                <a:latin typeface="Times New Roman" panose="02020603050405020304" pitchFamily="18" charset="0"/>
                <a:cs typeface="Times New Roman" panose="02020603050405020304" pitchFamily="18" charset="0"/>
              </a:rPr>
              <a:t>j</a:t>
            </a:r>
            <a:r>
              <a:rPr lang="en-US" altLang="zh-CN" sz="2600" dirty="0">
                <a:solidFill>
                  <a:srgbClr val="000000"/>
                </a:solidFill>
                <a:latin typeface="Times New Roman" panose="02020603050405020304" pitchFamily="18" charset="0"/>
                <a:cs typeface="Times New Roman" panose="02020603050405020304" pitchFamily="18" charset="0"/>
              </a:rPr>
              <a:t>, then we need</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to minimize the difference between a number of values that is quadratic in the</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dimension of </a:t>
            </a:r>
            <a:r>
              <a:rPr lang="en-US" altLang="zh-CN" sz="2600" b="1" i="1" dirty="0">
                <a:solidFill>
                  <a:srgbClr val="000000"/>
                </a:solidFill>
                <a:latin typeface="Times New Roman" panose="02020603050405020304" pitchFamily="18" charset="0"/>
                <a:cs typeface="Times New Roman" panose="02020603050405020304" pitchFamily="18" charset="0"/>
              </a:rPr>
              <a:t>x</a:t>
            </a:r>
            <a:r>
              <a:rPr lang="en-US" altLang="zh-CN" sz="2600" dirty="0">
                <a:solidFill>
                  <a:srgbClr val="000000"/>
                </a:solidFill>
                <a:latin typeface="Times New Roman" panose="02020603050405020304" pitchFamily="18" charset="0"/>
                <a:cs typeface="Times New Roman" panose="02020603050405020304" pitchFamily="18" charset="0"/>
              </a:rPr>
              <a:t>. Moreover, even matching all of the first and second moments</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would only be sufficient to fit a multivariate Gaussian distribution, which captures</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only linear relationships between values. Our ambitions for neural networks are to</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capture complex nonlinear relationships, which would require far more moments. GANs avoid this problem of exhaustively enumerating all moments by using  a </a:t>
            </a:r>
            <a:r>
              <a:rPr lang="en-US" altLang="zh-CN" dirty="0">
                <a:solidFill>
                  <a:srgbClr val="000000"/>
                </a:solidFill>
              </a:rPr>
              <a:t>updated discriminator, that automatically focuses its attention on whichever statistic the generator network is matching the least effectively.</a:t>
            </a:r>
          </a:p>
        </p:txBody>
      </p:sp>
    </p:spTree>
    <p:extLst>
      <p:ext uri="{BB962C8B-B14F-4D97-AF65-F5344CB8AC3E}">
        <p14:creationId xmlns:p14="http://schemas.microsoft.com/office/powerpoint/2010/main" val="70685028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20.10.5 Generative Moment Matching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dirty="0">
                <a:solidFill>
                  <a:srgbClr val="000000"/>
                </a:solidFill>
              </a:rPr>
              <a:t>        </a:t>
            </a:r>
            <a:r>
              <a:rPr lang="en-US" altLang="zh-CN" sz="2600" dirty="0">
                <a:solidFill>
                  <a:srgbClr val="000000"/>
                </a:solidFill>
                <a:latin typeface="Times New Roman" panose="02020603050405020304" pitchFamily="18" charset="0"/>
                <a:cs typeface="Times New Roman" panose="02020603050405020304" pitchFamily="18" charset="0"/>
              </a:rPr>
              <a:t>Instead, generative moment matching networks can be trained by minimizing</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a cost function called </a:t>
            </a:r>
            <a:r>
              <a:rPr lang="en-US" altLang="zh-CN" sz="2600" i="1" dirty="0">
                <a:solidFill>
                  <a:srgbClr val="000000"/>
                </a:solidFill>
                <a:latin typeface="Times New Roman" panose="02020603050405020304" pitchFamily="18" charset="0"/>
                <a:cs typeface="Times New Roman" panose="02020603050405020304" pitchFamily="18" charset="0"/>
              </a:rPr>
              <a:t>maximum mean discrepancy </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dirty="0" err="1">
                <a:solidFill>
                  <a:srgbClr val="00FF00"/>
                </a:solidFill>
                <a:latin typeface="Times New Roman" panose="02020603050405020304" pitchFamily="18" charset="0"/>
                <a:cs typeface="Times New Roman" panose="02020603050405020304" pitchFamily="18" charset="0"/>
              </a:rPr>
              <a:t>Schölkopf</a:t>
            </a:r>
            <a:r>
              <a:rPr lang="en-US" altLang="zh-CN" sz="2600" dirty="0">
                <a:solidFill>
                  <a:srgbClr val="00FF00"/>
                </a:solidFill>
                <a:latin typeface="Times New Roman" panose="02020603050405020304" pitchFamily="18" charset="0"/>
                <a:cs typeface="Times New Roman" panose="02020603050405020304" pitchFamily="18" charset="0"/>
              </a:rPr>
              <a:t> and </a:t>
            </a:r>
            <a:r>
              <a:rPr lang="en-US" altLang="zh-CN" sz="2600" dirty="0" err="1">
                <a:solidFill>
                  <a:srgbClr val="00FF00"/>
                </a:solidFill>
                <a:latin typeface="Times New Roman" panose="02020603050405020304" pitchFamily="18" charset="0"/>
                <a:cs typeface="Times New Roman" panose="02020603050405020304" pitchFamily="18" charset="0"/>
              </a:rPr>
              <a:t>Smola</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2002</a:t>
            </a:r>
            <a:r>
              <a:rPr lang="en-US" altLang="zh-CN" sz="2600" dirty="0">
                <a:solidFill>
                  <a:srgbClr val="000000"/>
                </a:solidFill>
                <a:latin typeface="Times New Roman" panose="02020603050405020304" pitchFamily="18" charset="0"/>
                <a:cs typeface="Times New Roman" panose="02020603050405020304" pitchFamily="18" charset="0"/>
              </a:rPr>
              <a:t>;</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err="1">
                <a:solidFill>
                  <a:srgbClr val="00FF00"/>
                </a:solidFill>
                <a:latin typeface="Times New Roman" panose="02020603050405020304" pitchFamily="18" charset="0"/>
                <a:cs typeface="Times New Roman" panose="02020603050405020304" pitchFamily="18" charset="0"/>
              </a:rPr>
              <a:t>Gretton</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2012</a:t>
            </a:r>
            <a:r>
              <a:rPr lang="en-US" altLang="zh-CN" sz="2600" dirty="0">
                <a:solidFill>
                  <a:srgbClr val="000000"/>
                </a:solidFill>
                <a:latin typeface="Times New Roman" panose="02020603050405020304" pitchFamily="18" charset="0"/>
                <a:cs typeface="Times New Roman" panose="02020603050405020304" pitchFamily="18" charset="0"/>
              </a:rPr>
              <a:t>) or MMD. This cost function measures the error in the first</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moments in an infinite-dimensional space, using an implicit mapping to feature.</a:t>
            </a:r>
            <a:r>
              <a:rPr lang="en-US" altLang="zh-CN" dirty="0"/>
              <a:t> </a:t>
            </a:r>
            <a:r>
              <a:rPr lang="en-US" altLang="zh-CN" sz="2600" dirty="0">
                <a:latin typeface="Times New Roman" panose="02020603050405020304" pitchFamily="18" charset="0"/>
                <a:cs typeface="Times New Roman" panose="02020603050405020304" pitchFamily="18" charset="0"/>
              </a:rPr>
              <a:t>space defined by a kernel function in order to make computations on infinite dimensional vectors tractable. The MMD cost is zero if and only if the two</a:t>
            </a:r>
            <a:br>
              <a:rPr lang="en-US" altLang="zh-CN" sz="2600" dirty="0">
                <a:latin typeface="Times New Roman" panose="02020603050405020304" pitchFamily="18" charset="0"/>
                <a:cs typeface="Times New Roman" panose="02020603050405020304" pitchFamily="18" charset="0"/>
              </a:rPr>
            </a:br>
            <a:r>
              <a:rPr lang="en-US" altLang="zh-CN" sz="2600" dirty="0">
                <a:latin typeface="Times New Roman" panose="02020603050405020304" pitchFamily="18" charset="0"/>
                <a:cs typeface="Times New Roman" panose="02020603050405020304" pitchFamily="18" charset="0"/>
              </a:rPr>
              <a:t>distributions being compared are equal.</a:t>
            </a:r>
          </a:p>
        </p:txBody>
      </p:sp>
    </p:spTree>
    <p:extLst>
      <p:ext uri="{BB962C8B-B14F-4D97-AF65-F5344CB8AC3E}">
        <p14:creationId xmlns:p14="http://schemas.microsoft.com/office/powerpoint/2010/main" val="3055190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pPr algn="ctr"/>
            <a:r>
              <a:rPr lang="en-US" altLang="zh-CN" sz="3600" b="1" dirty="0">
                <a:latin typeface="Times New Roman" panose="02020603050405020304" pitchFamily="18" charset="0"/>
                <a:cs typeface="Times New Roman" panose="02020603050405020304" pitchFamily="18" charset="0"/>
              </a:rPr>
              <a:t>Chapter 20 Deep Generative Models</a:t>
            </a:r>
          </a:p>
        </p:txBody>
      </p:sp>
      <p:sp>
        <p:nvSpPr>
          <p:cNvPr id="3" name="内容占位符 2"/>
          <p:cNvSpPr>
            <a:spLocks noGrp="1"/>
          </p:cNvSpPr>
          <p:nvPr>
            <p:ph idx="1"/>
          </p:nvPr>
        </p:nvSpPr>
        <p:spPr>
          <a:xfrm>
            <a:off x="387439" y="862885"/>
            <a:ext cx="11409609" cy="5783012"/>
          </a:xfrm>
        </p:spPr>
        <p:txBody>
          <a:bodyPr>
            <a:noAutofit/>
          </a:bodyPr>
          <a:lstStyle/>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20.1 Boltzmann Machines </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20.2 Restricted Boltzmann Machines</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20.3 Deep Belief Networks</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20.4 Deep Boltzmann Machines </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20.5 Boltzmann Machines for Real-Valued Data </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20.6 Convolutional Boltzmann Machines </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20.7 Boltzmann Machines for Structured or Sequential Outputs</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20.8 Other Boltzmann Machines </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20.9 Back-Propagation through Random Operations </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20.10 Directed Generative Nets </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20.11 Drawing Samples from Autoencoders</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20.12 Generative Stochastic Networks  </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20.13 Other Generation Schemes </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20.14 Evaluating Generative Models </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20.15 Conclusion </a:t>
            </a:r>
            <a:endParaRPr lang="zh-CN" altLang="en-US" sz="20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205783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06DDCDF4-D958-49C1-89B1-16F551D3E785}"/>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20.2 Restricted Boltzmann Machines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energy function for an RBM is given by</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and </a:t>
            </a:r>
            <a:r>
              <a:rPr lang="en-US" altLang="zh-CN" sz="2600" i="1" dirty="0">
                <a:latin typeface="Times New Roman" panose="02020603050405020304" pitchFamily="18" charset="0"/>
                <a:cs typeface="Times New Roman" panose="02020603050405020304" pitchFamily="18" charset="0"/>
              </a:rPr>
              <a:t>Z</a:t>
            </a:r>
            <a:r>
              <a:rPr lang="en-US" altLang="zh-CN" sz="2600" dirty="0">
                <a:latin typeface="Times New Roman" panose="02020603050405020304" pitchFamily="18" charset="0"/>
                <a:cs typeface="Times New Roman" panose="02020603050405020304" pitchFamily="18" charset="0"/>
              </a:rPr>
              <a:t> is the normalizing constant known as the partition function:</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5" name="图片 4" descr="u=1907756794,293736522&amp;fm=21&amp;gp=0.jpg">
            <a:extLst>
              <a:ext uri="{FF2B5EF4-FFF2-40B4-BE49-F238E27FC236}">
                <a16:creationId xmlns:a16="http://schemas.microsoft.com/office/drawing/2014/main" id="{E112691D-8849-4BB7-B8F8-06ACF9C45C3A}"/>
              </a:ext>
            </a:extLst>
          </p:cNvPr>
          <p:cNvPicPr>
            <a:picLocks noChangeAspect="1"/>
          </p:cNvPicPr>
          <p:nvPr/>
        </p:nvPicPr>
        <p:blipFill>
          <a:blip r:embed="rId2"/>
          <a:stretch>
            <a:fillRect/>
          </a:stretch>
        </p:blipFill>
        <p:spPr>
          <a:xfrm>
            <a:off x="10611066" y="5656006"/>
            <a:ext cx="1485468" cy="1119188"/>
          </a:xfrm>
          <a:prstGeom prst="rect">
            <a:avLst/>
          </a:prstGeom>
        </p:spPr>
      </p:pic>
      <p:pic>
        <p:nvPicPr>
          <p:cNvPr id="7" name="图片 6">
            <a:extLst>
              <a:ext uri="{FF2B5EF4-FFF2-40B4-BE49-F238E27FC236}">
                <a16:creationId xmlns:a16="http://schemas.microsoft.com/office/drawing/2014/main" id="{622927AA-F432-439A-BACC-52F44FF63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9265" y="1767892"/>
            <a:ext cx="8404190" cy="848105"/>
          </a:xfrm>
          <a:prstGeom prst="rect">
            <a:avLst/>
          </a:prstGeom>
        </p:spPr>
      </p:pic>
      <p:pic>
        <p:nvPicPr>
          <p:cNvPr id="9" name="图片 8">
            <a:extLst>
              <a:ext uri="{FF2B5EF4-FFF2-40B4-BE49-F238E27FC236}">
                <a16:creationId xmlns:a16="http://schemas.microsoft.com/office/drawing/2014/main" id="{684FA728-9D91-4F6A-A6AF-8FECB96255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8727" y="3847958"/>
            <a:ext cx="7914312" cy="880592"/>
          </a:xfrm>
          <a:prstGeom prst="rect">
            <a:avLst/>
          </a:prstGeom>
        </p:spPr>
      </p:pic>
    </p:spTree>
    <p:extLst>
      <p:ext uri="{BB962C8B-B14F-4D97-AF65-F5344CB8AC3E}">
        <p14:creationId xmlns:p14="http://schemas.microsoft.com/office/powerpoint/2010/main" val="120355857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20.10.5 Generative Moment Matching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lvl="0" algn="dist">
              <a:spcBef>
                <a:spcPts val="0"/>
              </a:spcBef>
              <a:buClr>
                <a:srgbClr val="FF0000"/>
              </a:buClr>
            </a:pPr>
            <a:r>
              <a:rPr lang="en-US" altLang="zh-CN" dirty="0"/>
              <a:t>        Visually, the samples from generative moment matching networks are </a:t>
            </a:r>
          </a:p>
          <a:p>
            <a:pPr lvl="0">
              <a:spcBef>
                <a:spcPts val="0"/>
              </a:spcBef>
              <a:buClr>
                <a:srgbClr val="FF0000"/>
              </a:buClr>
            </a:pPr>
            <a:r>
              <a:rPr lang="en-US" altLang="zh-CN" sz="2600" dirty="0">
                <a:solidFill>
                  <a:srgbClr val="000000"/>
                </a:solidFill>
                <a:latin typeface="Times New Roman" panose="02020603050405020304" pitchFamily="18" charset="0"/>
                <a:cs typeface="Times New Roman" panose="02020603050405020304" pitchFamily="18" charset="0"/>
              </a:rPr>
              <a:t>somewhat disappointing. Fortunately, they can be improved by combining the generator network with an </a:t>
            </a:r>
            <a:r>
              <a:rPr lang="en-US" altLang="zh-CN" sz="2600" dirty="0" err="1">
                <a:solidFill>
                  <a:srgbClr val="000000"/>
                </a:solidFill>
                <a:latin typeface="Times New Roman" panose="02020603050405020304" pitchFamily="18" charset="0"/>
                <a:cs typeface="Times New Roman" panose="02020603050405020304" pitchFamily="18" charset="0"/>
              </a:rPr>
              <a:t>autoencoder</a:t>
            </a:r>
            <a:r>
              <a:rPr lang="en-US" altLang="zh-CN" sz="2600" dirty="0">
                <a:solidFill>
                  <a:srgbClr val="000000"/>
                </a:solidFill>
                <a:latin typeface="Times New Roman" panose="02020603050405020304" pitchFamily="18" charset="0"/>
                <a:cs typeface="Times New Roman" panose="02020603050405020304" pitchFamily="18" charset="0"/>
              </a:rPr>
              <a:t>. First, an </a:t>
            </a:r>
            <a:r>
              <a:rPr lang="en-US" altLang="zh-CN" sz="2600" dirty="0" err="1">
                <a:solidFill>
                  <a:srgbClr val="000000"/>
                </a:solidFill>
                <a:latin typeface="Times New Roman" panose="02020603050405020304" pitchFamily="18" charset="0"/>
                <a:cs typeface="Times New Roman" panose="02020603050405020304" pitchFamily="18" charset="0"/>
              </a:rPr>
              <a:t>autoencoder</a:t>
            </a:r>
            <a:r>
              <a:rPr lang="en-US" altLang="zh-CN" sz="2600" dirty="0">
                <a:solidFill>
                  <a:srgbClr val="000000"/>
                </a:solidFill>
                <a:latin typeface="Times New Roman" panose="02020603050405020304" pitchFamily="18" charset="0"/>
                <a:cs typeface="Times New Roman" panose="02020603050405020304" pitchFamily="18" charset="0"/>
              </a:rPr>
              <a:t> is trained to reconstruct the training set. Next, the encoder of the </a:t>
            </a:r>
            <a:r>
              <a:rPr lang="en-US" altLang="zh-CN" sz="2600" dirty="0" err="1">
                <a:solidFill>
                  <a:srgbClr val="000000"/>
                </a:solidFill>
                <a:latin typeface="Times New Roman" panose="02020603050405020304" pitchFamily="18" charset="0"/>
                <a:cs typeface="Times New Roman" panose="02020603050405020304" pitchFamily="18" charset="0"/>
              </a:rPr>
              <a:t>autoencoder</a:t>
            </a:r>
            <a:r>
              <a:rPr lang="en-US" altLang="zh-CN" sz="2600" dirty="0">
                <a:solidFill>
                  <a:srgbClr val="000000"/>
                </a:solidFill>
                <a:latin typeface="Times New Roman" panose="02020603050405020304" pitchFamily="18" charset="0"/>
                <a:cs typeface="Times New Roman" panose="02020603050405020304" pitchFamily="18" charset="0"/>
              </a:rPr>
              <a:t> is used to transform the entire training set into code space. The generator network is then trained to generate code samples, which may be mapped to visually pleasing samples via the decoder.</a:t>
            </a:r>
            <a:endParaRPr lang="en-US" altLang="zh-C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758821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20.10.5 Generative Moment Matching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lvl="0" algn="dist">
              <a:spcBef>
                <a:spcPts val="0"/>
              </a:spcBef>
              <a:buClr>
                <a:srgbClr val="FF0000"/>
              </a:buClr>
            </a:pPr>
            <a:r>
              <a:rPr lang="en-US" altLang="zh-CN" dirty="0"/>
              <a:t>        Unlike GANs, the cost function is defined only with respect to a batch of</a:t>
            </a:r>
          </a:p>
          <a:p>
            <a:pPr lvl="0" algn="dist">
              <a:spcBef>
                <a:spcPts val="0"/>
              </a:spcBef>
              <a:buClr>
                <a:srgbClr val="FF0000"/>
              </a:buClr>
            </a:pPr>
            <a:r>
              <a:rPr lang="en-US" altLang="zh-CN" dirty="0"/>
              <a:t>examples from both the training set and the generator network. It is not possible</a:t>
            </a:r>
          </a:p>
          <a:p>
            <a:pPr lvl="0" algn="dist">
              <a:spcBef>
                <a:spcPts val="0"/>
              </a:spcBef>
              <a:buClr>
                <a:srgbClr val="FF0000"/>
              </a:buClr>
            </a:pPr>
            <a:r>
              <a:rPr lang="en-US" altLang="zh-CN" dirty="0"/>
              <a:t>to make a training update as a function of only one training example or only</a:t>
            </a:r>
          </a:p>
          <a:p>
            <a:pPr lvl="0" algn="dist">
              <a:spcBef>
                <a:spcPts val="0"/>
              </a:spcBef>
              <a:buClr>
                <a:srgbClr val="FF0000"/>
              </a:buClr>
            </a:pPr>
            <a:r>
              <a:rPr lang="en-US" altLang="zh-CN" dirty="0"/>
              <a:t>one sample from the generator network. This is because the moments must be computed </a:t>
            </a:r>
            <a:r>
              <a:rPr lang="en-US" altLang="zh-CN" sz="2600" dirty="0">
                <a:latin typeface="Times New Roman" panose="02020603050405020304" pitchFamily="18" charset="0"/>
                <a:cs typeface="Times New Roman" panose="02020603050405020304" pitchFamily="18" charset="0"/>
              </a:rPr>
              <a:t>as an empirical average across many samples. When the batch size is too small, MMD can underestimate the true amount of variation in the distributions being sampled. No finite batch size is sufficiently large to eliminate this problem entirely, but larger batches reduce the amount of underestimation. When the batch size is too large, the training procedure becomes infeasibly slow, because many examples must be processed in order to compute a single small gradient step</a:t>
            </a:r>
            <a:r>
              <a:rPr lang="en-US" altLang="zh-CN" dirty="0"/>
              <a:t>.</a:t>
            </a:r>
            <a:endParaRPr lang="en-US" altLang="zh-C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286952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20.10.5 Generative Moment Matching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lvl="0" algn="dist">
              <a:spcBef>
                <a:spcPts val="0"/>
              </a:spcBef>
              <a:buClr>
                <a:srgbClr val="FF0000"/>
              </a:buClr>
            </a:pPr>
            <a:r>
              <a:rPr lang="en-US" altLang="zh-CN" dirty="0"/>
              <a:t>        </a:t>
            </a:r>
            <a:r>
              <a:rPr lang="en-US" altLang="zh-CN" sz="2600" dirty="0">
                <a:latin typeface="Times New Roman" panose="02020603050405020304" pitchFamily="18" charset="0"/>
                <a:cs typeface="Times New Roman" panose="02020603050405020304" pitchFamily="18" charset="0"/>
              </a:rPr>
              <a:t>As with GANs, it is possible to train a generator net using MMD even if that</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generator net assigns zero probability to the training points.</a:t>
            </a:r>
          </a:p>
          <a:p>
            <a:pPr marL="0" lvl="0" indent="0" algn="just">
              <a:lnSpc>
                <a:spcPct val="125000"/>
              </a:lnSpc>
              <a:spcBef>
                <a:spcPts val="0"/>
              </a:spcBef>
              <a:buClr>
                <a:srgbClr val="FF0000"/>
              </a:buClr>
              <a:buNone/>
            </a:pPr>
            <a:br>
              <a:rPr lang="en-US" altLang="zh-CN" sz="2600" dirty="0">
                <a:latin typeface="Times New Roman" panose="02020603050405020304" pitchFamily="18" charset="0"/>
                <a:cs typeface="Times New Roman" panose="02020603050405020304" pitchFamily="18" charset="0"/>
              </a:rPr>
            </a:br>
            <a:br>
              <a:rPr lang="en-US" altLang="zh-CN" sz="2600" dirty="0">
                <a:latin typeface="Times New Roman" panose="02020603050405020304" pitchFamily="18" charset="0"/>
                <a:cs typeface="Times New Roman" panose="02020603050405020304" pitchFamily="18" charset="0"/>
              </a:rPr>
            </a:br>
            <a:br>
              <a:rPr lang="en-US" altLang="zh-CN" sz="2600" dirty="0">
                <a:solidFill>
                  <a:srgbClr val="000000"/>
                </a:solidFill>
                <a:latin typeface="Times New Roman" panose="02020603050405020304" pitchFamily="18" charset="0"/>
                <a:cs typeface="Times New Roman" panose="02020603050405020304" pitchFamily="18" charset="0"/>
              </a:rPr>
            </a:br>
            <a:endParaRPr lang="en-US" altLang="zh-C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669256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20.10.6 Convolutional Generative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solidFill>
                  <a:srgbClr val="000000"/>
                </a:solidFill>
                <a:latin typeface="Times New Roman" panose="02020603050405020304" pitchFamily="18" charset="0"/>
                <a:cs typeface="Times New Roman" panose="02020603050405020304" pitchFamily="18" charset="0"/>
              </a:rPr>
              <a:t>When generating images, it is often useful to use a generator network that includes a convolutional structure (see for example </a:t>
            </a:r>
            <a:r>
              <a:rPr lang="en-US" altLang="zh-CN" sz="2600" dirty="0">
                <a:solidFill>
                  <a:srgbClr val="00FF00"/>
                </a:solidFill>
                <a:latin typeface="Times New Roman" panose="02020603050405020304" pitchFamily="18" charset="0"/>
                <a:cs typeface="Times New Roman" panose="02020603050405020304" pitchFamily="18" charset="0"/>
              </a:rPr>
              <a:t>Goodfellow </a:t>
            </a:r>
            <a:r>
              <a:rPr lang="en-US" altLang="zh-CN" sz="2600" i="1" dirty="0">
                <a:solidFill>
                  <a:srgbClr val="00FF00"/>
                </a:solidFill>
                <a:latin typeface="Times New Roman" panose="02020603050405020304" pitchFamily="18" charset="0"/>
                <a:cs typeface="Times New Roman" panose="02020603050405020304" pitchFamily="18" charset="0"/>
              </a:rPr>
              <a:t>et al. </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2014c</a:t>
            </a:r>
            <a:r>
              <a:rPr lang="en-US" altLang="zh-CN" sz="2600" dirty="0">
                <a:solidFill>
                  <a:srgbClr val="000000"/>
                </a:solidFill>
                <a:latin typeface="Times New Roman" panose="02020603050405020304" pitchFamily="18" charset="0"/>
                <a:cs typeface="Times New Roman" panose="02020603050405020304" pitchFamily="18" charset="0"/>
              </a:rPr>
              <a:t>) or </a:t>
            </a:r>
            <a:r>
              <a:rPr lang="en-US" altLang="zh-CN" sz="2600" dirty="0" err="1">
                <a:solidFill>
                  <a:srgbClr val="00FF00"/>
                </a:solidFill>
                <a:latin typeface="Times New Roman" panose="02020603050405020304" pitchFamily="18" charset="0"/>
                <a:cs typeface="Times New Roman" panose="02020603050405020304" pitchFamily="18" charset="0"/>
              </a:rPr>
              <a:t>Dosovitskiy</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 </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solidFill>
                  <a:srgbClr val="000000"/>
                </a:solidFill>
                <a:latin typeface="Times New Roman" panose="02020603050405020304" pitchFamily="18" charset="0"/>
                <a:cs typeface="Times New Roman" panose="02020603050405020304" pitchFamily="18" charset="0"/>
              </a:rPr>
              <a:t>)). To do so, we use the “transpose” of the convolution operator, described in Sec. </a:t>
            </a:r>
            <a:r>
              <a:rPr lang="en-US" altLang="zh-CN" sz="2600" dirty="0">
                <a:solidFill>
                  <a:srgbClr val="FF0000"/>
                </a:solidFill>
                <a:latin typeface="Times New Roman" panose="02020603050405020304" pitchFamily="18" charset="0"/>
                <a:cs typeface="Times New Roman" panose="02020603050405020304" pitchFamily="18" charset="0"/>
              </a:rPr>
              <a:t>9.5</a:t>
            </a:r>
            <a:r>
              <a:rPr lang="en-US" altLang="zh-CN" sz="2600" dirty="0">
                <a:solidFill>
                  <a:srgbClr val="000000"/>
                </a:solidFill>
                <a:latin typeface="Times New Roman" panose="02020603050405020304" pitchFamily="18" charset="0"/>
                <a:cs typeface="Times New Roman" panose="02020603050405020304" pitchFamily="18" charset="0"/>
              </a:rPr>
              <a:t>. This approach often yields more realistic images and does so using fewer parameters than using fully connected layers without parameter sharing.</a:t>
            </a:r>
            <a:r>
              <a:rPr lang="en-US" altLang="zh-CN" sz="2600" dirty="0">
                <a:latin typeface="Times New Roman" panose="02020603050405020304" pitchFamily="18" charset="0"/>
                <a:cs typeface="Times New Roman" panose="02020603050405020304" pitchFamily="18" charset="0"/>
              </a:rPr>
              <a:t> </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Convolutional networks for recognition tasks have information flow from the image to some summarization layer at the top of the network, often a class label. As this image flows upward through the network, information is discarded as the representation of the image becomes more invariant to nuisance transformations.</a:t>
            </a:r>
          </a:p>
        </p:txBody>
      </p:sp>
    </p:spTree>
    <p:extLst>
      <p:ext uri="{BB962C8B-B14F-4D97-AF65-F5344CB8AC3E}">
        <p14:creationId xmlns:p14="http://schemas.microsoft.com/office/powerpoint/2010/main" val="38406854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20.10.6 Convolutional Generative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lvl="0" indent="0" algn="di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 a generator network, the opposite is true. Rich details must be added as</a:t>
            </a:r>
          </a:p>
          <a:p>
            <a:pPr marL="0" lvl="0" indent="0" algn="di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representation of the image to be generated propagates through the network,</a:t>
            </a:r>
          </a:p>
          <a:p>
            <a:pPr marL="0" lvl="0" indent="0" algn="di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culminating in the final representation of the image, which is of course the image</a:t>
            </a:r>
          </a:p>
          <a:p>
            <a:pPr marL="0" lvl="0" indent="0" algn="di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itself, in all of its detailed glory, with object positions and poses and textures and</a:t>
            </a:r>
          </a:p>
          <a:p>
            <a:pPr marL="0" lvl="0" indent="0">
              <a:lnSpc>
                <a:spcPct val="125000"/>
              </a:lnSpc>
              <a:spcBef>
                <a:spcPts val="0"/>
              </a:spcBef>
              <a:buClr>
                <a:srgbClr val="FF0000"/>
              </a:buClr>
              <a:buNone/>
            </a:pPr>
            <a:r>
              <a:rPr lang="en-US" altLang="zh-CN" sz="2600" dirty="0">
                <a:solidFill>
                  <a:srgbClr val="000000"/>
                </a:solidFill>
                <a:latin typeface="Times New Roman" panose="02020603050405020304" pitchFamily="18" charset="0"/>
                <a:cs typeface="Times New Roman" panose="02020603050405020304" pitchFamily="18" charset="0"/>
              </a:rPr>
              <a:t>lighting. The primary mechanism for discarding information in a convolutional</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recognition network is the pooling layer. The generator network seems to need to</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add information. We cannot put the inverse of a pooling layer into the generator</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network because most pooling functions are not invertible. </a:t>
            </a:r>
            <a:endParaRPr lang="en-US" altLang="zh-C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78437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20.10.6 Convolutional Generative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lvl="0">
              <a:spcBef>
                <a:spcPts val="0"/>
              </a:spcBef>
              <a:buClr>
                <a:srgbClr val="FF0000"/>
              </a:buClr>
            </a:pPr>
            <a:r>
              <a:rPr lang="en-US" altLang="zh-CN" dirty="0">
                <a:solidFill>
                  <a:srgbClr val="000000"/>
                </a:solidFill>
              </a:rPr>
              <a:t>A simpler operation is to merely increase the spatial size of the representation. An approach that seems to perform acceptably is to use an “un-pooling” as introduced by </a:t>
            </a:r>
            <a:r>
              <a:rPr lang="en-US" altLang="zh-CN" dirty="0" err="1">
                <a:solidFill>
                  <a:srgbClr val="00FF00"/>
                </a:solidFill>
              </a:rPr>
              <a:t>Dosovitskiy</a:t>
            </a:r>
            <a:r>
              <a:rPr lang="en-US" altLang="zh-CN" dirty="0">
                <a:solidFill>
                  <a:srgbClr val="00FF00"/>
                </a:solidFill>
              </a:rPr>
              <a:t> </a:t>
            </a:r>
            <a:r>
              <a:rPr lang="en-US" altLang="zh-CN" i="1" dirty="0">
                <a:solidFill>
                  <a:srgbClr val="00FF00"/>
                </a:solidFill>
              </a:rPr>
              <a:t>et al. </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solidFill>
                  <a:srgbClr val="000000"/>
                </a:solidFill>
                <a:latin typeface="Times New Roman" panose="02020603050405020304" pitchFamily="18" charset="0"/>
                <a:cs typeface="Times New Roman" panose="02020603050405020304" pitchFamily="18" charset="0"/>
              </a:rPr>
              <a:t>). This layer corresponds to the inverse of the max-pooling operation under certain simplifying conditions. First, the stride of the max-pooling operation is constrained to be equal to the width of the pooling region. Second, the maximum input within each pooling region is assumed to be the input in the upper-left corner. Finally, all non-maximal inputs within each pooling region are assumed to be zero. These are very strong and unrealistic assumptions, but they do allow the max-pooling operator to be inverted. </a:t>
            </a:r>
            <a:endParaRPr lang="en-US" altLang="zh-C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27345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20.10.6 Convolutional Generative Networks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lvl="0">
                  <a:spcBef>
                    <a:spcPts val="0"/>
                  </a:spcBef>
                  <a:buClr>
                    <a:srgbClr val="FF0000"/>
                  </a:buClr>
                </a:pPr>
                <a:r>
                  <a:rPr lang="en-US" altLang="zh-CN" dirty="0">
                    <a:solidFill>
                      <a:srgbClr val="000000"/>
                    </a:solidFill>
                  </a:rPr>
                  <a:t>The inverse un-pooling operation allocates a tensor of zeros, then copies each value from spatial coordinate </a:t>
                </a:r>
                <a:r>
                  <a:rPr lang="en-US" altLang="zh-CN" i="1" dirty="0" err="1">
                    <a:solidFill>
                      <a:srgbClr val="000000"/>
                    </a:solidFill>
                  </a:rPr>
                  <a:t>i</a:t>
                </a:r>
                <a:r>
                  <a:rPr lang="en-US" altLang="zh-CN" dirty="0">
                    <a:solidFill>
                      <a:srgbClr val="000000"/>
                    </a:solidFill>
                  </a:rPr>
                  <a:t> of the input to spatial coordinate </a:t>
                </a:r>
                <a:r>
                  <a:rPr lang="en-US" altLang="zh-CN" i="1" dirty="0" err="1">
                    <a:solidFill>
                      <a:srgbClr val="000000"/>
                    </a:solidFill>
                  </a:rPr>
                  <a:t>i</a:t>
                </a:r>
                <a14:m>
                  <m:oMath xmlns:m="http://schemas.openxmlformats.org/officeDocument/2006/math">
                    <m:r>
                      <a:rPr lang="en-US" altLang="zh-CN" i="1">
                        <a:solidFill>
                          <a:srgbClr val="000000"/>
                        </a:solidFill>
                        <a:latin typeface="Cambria Math" panose="02040503050406030204" pitchFamily="18" charset="0"/>
                        <a:ea typeface="Cambria Math" panose="02040503050406030204" pitchFamily="18" charset="0"/>
                      </a:rPr>
                      <m:t>×</m:t>
                    </m:r>
                  </m:oMath>
                </a14:m>
                <a:r>
                  <a:rPr lang="en-US" altLang="zh-CN" i="1" dirty="0">
                    <a:solidFill>
                      <a:srgbClr val="000000"/>
                    </a:solidFill>
                  </a:rPr>
                  <a:t>k </a:t>
                </a:r>
                <a:r>
                  <a:rPr lang="en-US" altLang="zh-CN" dirty="0">
                    <a:solidFill>
                      <a:srgbClr val="000000"/>
                    </a:solidFill>
                  </a:rPr>
                  <a:t>of the output. The integer value </a:t>
                </a:r>
                <a:r>
                  <a:rPr lang="en-US" altLang="zh-CN" i="1" dirty="0">
                    <a:solidFill>
                      <a:srgbClr val="000000"/>
                    </a:solidFill>
                  </a:rPr>
                  <a:t>k</a:t>
                </a:r>
                <a:r>
                  <a:rPr lang="en-US" altLang="zh-CN" dirty="0">
                    <a:solidFill>
                      <a:srgbClr val="000000"/>
                    </a:solidFill>
                  </a:rPr>
                  <a:t> defines the size of the pooling region.  Even though the assumptions motivating the definition of the </a:t>
                </a:r>
                <a:r>
                  <a:rPr lang="en-US" altLang="zh-CN" sz="2600" dirty="0">
                    <a:solidFill>
                      <a:srgbClr val="000000"/>
                    </a:solidFill>
                    <a:latin typeface="Times New Roman" panose="02020603050405020304" pitchFamily="18" charset="0"/>
                    <a:cs typeface="Times New Roman" panose="02020603050405020304" pitchFamily="18" charset="0"/>
                  </a:rPr>
                  <a:t>un-pooling operator are unrealistic, the subsequent layers are able to learn to compensate for its unusual output, so the samples generated by the model as a whole are visually pleasing.</a:t>
                </a:r>
              </a:p>
              <a:p>
                <a:pPr marL="0" lvl="0" indent="0" algn="just">
                  <a:lnSpc>
                    <a:spcPct val="125000"/>
                  </a:lnSpc>
                  <a:spcBef>
                    <a:spcPts val="0"/>
                  </a:spcBef>
                  <a:buClr>
                    <a:srgbClr val="FF0000"/>
                  </a:buClr>
                  <a:buNone/>
                </a:pPr>
                <a:endParaRPr lang="en-US" altLang="zh-CN" sz="2600" dirty="0">
                  <a:solidFill>
                    <a:srgbClr val="000000"/>
                  </a:solidFill>
                  <a:latin typeface="Times New Roman" panose="02020603050405020304" pitchFamily="18" charset="0"/>
                  <a:cs typeface="Times New Roman" panose="02020603050405020304" pitchFamily="18" charset="0"/>
                </a:endParaRPr>
              </a:p>
              <a:p>
                <a:pPr marL="0" lvl="0" indent="0" algn="di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br>
                  <a:rPr lang="en-US" altLang="zh-CN" sz="2400" dirty="0">
                    <a:latin typeface="Times New Roman" panose="02020603050405020304" pitchFamily="18" charset="0"/>
                    <a:cs typeface="Times New Roman" panose="02020603050405020304" pitchFamily="18" charset="0"/>
                  </a:rPr>
                </a:b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br>
                  <a:rPr lang="en-US" altLang="zh-CN" sz="2600" dirty="0">
                    <a:latin typeface="Times New Roman" panose="02020603050405020304" pitchFamily="18" charset="0"/>
                    <a:cs typeface="Times New Roman" panose="02020603050405020304" pitchFamily="18" charset="0"/>
                  </a:rPr>
                </a:br>
                <a:br>
                  <a:rPr lang="en-US" altLang="zh-CN" sz="2600" dirty="0">
                    <a:latin typeface="Times New Roman" panose="02020603050405020304" pitchFamily="18" charset="0"/>
                    <a:cs typeface="Times New Roman" panose="02020603050405020304" pitchFamily="18" charset="0"/>
                  </a:rPr>
                </a:br>
                <a:br>
                  <a:rPr lang="en-US" altLang="zh-CN" sz="2600" dirty="0">
                    <a:latin typeface="Times New Roman" panose="02020603050405020304" pitchFamily="18" charset="0"/>
                    <a:cs typeface="Times New Roman" panose="02020603050405020304" pitchFamily="18" charset="0"/>
                  </a:rPr>
                </a:br>
                <a:br>
                  <a:rPr lang="en-US" altLang="zh-CN" sz="2600" dirty="0">
                    <a:solidFill>
                      <a:srgbClr val="000000"/>
                    </a:solidFill>
                    <a:latin typeface="Times New Roman" panose="02020603050405020304" pitchFamily="18" charset="0"/>
                    <a:cs typeface="Times New Roman" panose="02020603050405020304" pitchFamily="18" charset="0"/>
                  </a:rPr>
                </a:b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885891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20.10.7 Auto-Regressive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lvl="0" indent="0">
              <a:lnSpc>
                <a:spcPct val="125000"/>
              </a:lnSpc>
              <a:spcBef>
                <a:spcPts val="0"/>
              </a:spcBef>
              <a:buClr>
                <a:srgbClr val="FF0000"/>
              </a:buClr>
              <a:buNone/>
            </a:pPr>
            <a:r>
              <a:rPr lang="en-US" altLang="zh-CN" sz="2600" dirty="0">
                <a:solidFill>
                  <a:srgbClr val="000000"/>
                </a:solidFill>
                <a:latin typeface="Times New Roman" panose="02020603050405020304" pitchFamily="18" charset="0"/>
                <a:cs typeface="Times New Roman" panose="02020603050405020304" pitchFamily="18" charset="0"/>
              </a:rPr>
              <a:t>        Auto-regressive networks are directed probabilistic models with no latent random variables. The conditional probability distributions in these models are represented by neural networks (sometimes extremely simple neural networks such as logistic regression). The graph structure of these models is the complete graph. They decompose a joint probability over the observed variables using the chain rule of probability to obtain a product of conditionals of the form </a:t>
            </a:r>
            <a:r>
              <a:rPr lang="en-US" altLang="zh-CN" sz="2600" i="1" dirty="0">
                <a:solidFill>
                  <a:srgbClr val="000000"/>
                </a:solidFill>
                <a:latin typeface="Times New Roman" panose="02020603050405020304" pitchFamily="18" charset="0"/>
                <a:cs typeface="Times New Roman" panose="02020603050405020304" pitchFamily="18" charset="0"/>
              </a:rPr>
              <a:t>P</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i="1" dirty="0" err="1">
                <a:solidFill>
                  <a:srgbClr val="000000"/>
                </a:solidFill>
                <a:latin typeface="Times New Roman" panose="02020603050405020304" pitchFamily="18" charset="0"/>
                <a:cs typeface="Times New Roman" panose="02020603050405020304" pitchFamily="18" charset="0"/>
              </a:rPr>
              <a:t>x</a:t>
            </a:r>
            <a:r>
              <a:rPr lang="en-US" altLang="zh-CN" sz="2600" i="1" baseline="-25000" dirty="0" err="1">
                <a:solidFill>
                  <a:srgbClr val="000000"/>
                </a:solidFill>
                <a:latin typeface="Times New Roman" panose="02020603050405020304" pitchFamily="18" charset="0"/>
                <a:cs typeface="Times New Roman" panose="02020603050405020304" pitchFamily="18" charset="0"/>
              </a:rPr>
              <a:t>d</a:t>
            </a:r>
            <a:r>
              <a:rPr lang="en-US" altLang="zh-CN" sz="2600" i="1" dirty="0">
                <a:solidFill>
                  <a:srgbClr val="000000"/>
                </a:solidFill>
                <a:latin typeface="Times New Roman" panose="02020603050405020304" pitchFamily="18" charset="0"/>
                <a:cs typeface="Times New Roman" panose="02020603050405020304" pitchFamily="18" charset="0"/>
              </a:rPr>
              <a:t> | x</a:t>
            </a:r>
            <a:r>
              <a:rPr lang="en-US" altLang="zh-CN" sz="2600" i="1" baseline="-25000" dirty="0">
                <a:solidFill>
                  <a:srgbClr val="000000"/>
                </a:solidFill>
                <a:latin typeface="Times New Roman" panose="02020603050405020304" pitchFamily="18" charset="0"/>
                <a:cs typeface="Times New Roman" panose="02020603050405020304" pitchFamily="18" charset="0"/>
              </a:rPr>
              <a:t>d-</a:t>
            </a:r>
            <a:r>
              <a:rPr lang="en-US" altLang="zh-CN" sz="2600" baseline="-25000" dirty="0">
                <a:solidFill>
                  <a:srgbClr val="000000"/>
                </a:solidFill>
                <a:latin typeface="Times New Roman" panose="02020603050405020304" pitchFamily="18" charset="0"/>
                <a:cs typeface="Times New Roman" panose="02020603050405020304" pitchFamily="18" charset="0"/>
              </a:rPr>
              <a:t>1</a:t>
            </a:r>
            <a:r>
              <a:rPr lang="en-US" altLang="zh-CN" sz="2600" i="1" dirty="0">
                <a:solidFill>
                  <a:srgbClr val="000000"/>
                </a:solidFill>
                <a:latin typeface="Times New Roman" panose="02020603050405020304" pitchFamily="18" charset="0"/>
                <a:cs typeface="Times New Roman" panose="02020603050405020304" pitchFamily="18" charset="0"/>
              </a:rPr>
              <a:t>, . . . , x</a:t>
            </a:r>
            <a:r>
              <a:rPr lang="en-US" altLang="zh-CN" sz="2600" baseline="-25000" dirty="0">
                <a:solidFill>
                  <a:srgbClr val="000000"/>
                </a:solidFill>
                <a:latin typeface="Times New Roman" panose="02020603050405020304" pitchFamily="18" charset="0"/>
                <a:cs typeface="Times New Roman" panose="02020603050405020304" pitchFamily="18" charset="0"/>
              </a:rPr>
              <a:t>1</a:t>
            </a:r>
            <a:r>
              <a:rPr lang="en-US" altLang="zh-CN" sz="2600" dirty="0">
                <a:solidFill>
                  <a:srgbClr val="000000"/>
                </a:solidFill>
                <a:latin typeface="Times New Roman" panose="02020603050405020304" pitchFamily="18" charset="0"/>
                <a:cs typeface="Times New Roman" panose="02020603050405020304" pitchFamily="18" charset="0"/>
              </a:rPr>
              <a:t>). Such models have been called </a:t>
            </a:r>
            <a:r>
              <a:rPr lang="en-US" altLang="zh-CN" sz="2600" i="1" dirty="0">
                <a:solidFill>
                  <a:srgbClr val="000000"/>
                </a:solidFill>
                <a:latin typeface="Times New Roman" panose="02020603050405020304" pitchFamily="18" charset="0"/>
                <a:cs typeface="Times New Roman" panose="02020603050405020304" pitchFamily="18" charset="0"/>
              </a:rPr>
              <a:t>fully-visible Bayes networks </a:t>
            </a:r>
            <a:r>
              <a:rPr lang="en-US" altLang="zh-CN" sz="2600" dirty="0">
                <a:solidFill>
                  <a:srgbClr val="000000"/>
                </a:solidFill>
                <a:latin typeface="Times New Roman" panose="02020603050405020304" pitchFamily="18" charset="0"/>
                <a:cs typeface="Times New Roman" panose="02020603050405020304" pitchFamily="18" charset="0"/>
              </a:rPr>
              <a:t>(FVBNs) and used</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successfully in many forms, first with logistic regression for each conditional distribution (</a:t>
            </a:r>
            <a:r>
              <a:rPr lang="en-US" altLang="zh-CN" sz="2600" dirty="0">
                <a:solidFill>
                  <a:srgbClr val="00FF00"/>
                </a:solidFill>
                <a:latin typeface="Times New Roman" panose="02020603050405020304" pitchFamily="18" charset="0"/>
                <a:cs typeface="Times New Roman" panose="02020603050405020304" pitchFamily="18" charset="0"/>
              </a:rPr>
              <a:t>Frey</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1998</a:t>
            </a:r>
            <a:r>
              <a:rPr lang="en-US" altLang="zh-CN" sz="2600" dirty="0">
                <a:solidFill>
                  <a:srgbClr val="000000"/>
                </a:solidFill>
                <a:latin typeface="Times New Roman" panose="02020603050405020304" pitchFamily="18" charset="0"/>
                <a:cs typeface="Times New Roman" panose="02020603050405020304" pitchFamily="18" charset="0"/>
              </a:rPr>
              <a:t>) and then with neural networks with hidden units (</a:t>
            </a:r>
            <a:r>
              <a:rPr lang="en-US" altLang="zh-CN" sz="2600" dirty="0" err="1">
                <a:solidFill>
                  <a:srgbClr val="00FF00"/>
                </a:solidFill>
                <a:latin typeface="Times New Roman" panose="02020603050405020304" pitchFamily="18" charset="0"/>
                <a:cs typeface="Times New Roman" panose="02020603050405020304" pitchFamily="18" charset="0"/>
              </a:rPr>
              <a:t>Bengio</a:t>
            </a:r>
            <a:br>
              <a:rPr lang="en-US" altLang="zh-CN" sz="2600" dirty="0">
                <a:solidFill>
                  <a:srgbClr val="00FF00"/>
                </a:solidFill>
                <a:latin typeface="Times New Roman" panose="02020603050405020304" pitchFamily="18" charset="0"/>
                <a:cs typeface="Times New Roman" panose="02020603050405020304" pitchFamily="18" charset="0"/>
              </a:rPr>
            </a:br>
            <a:r>
              <a:rPr lang="en-US" altLang="zh-CN" sz="2600" dirty="0">
                <a:solidFill>
                  <a:srgbClr val="00FF00"/>
                </a:solidFill>
                <a:latin typeface="Times New Roman" panose="02020603050405020304" pitchFamily="18" charset="0"/>
                <a:cs typeface="Times New Roman" panose="02020603050405020304" pitchFamily="18" charset="0"/>
              </a:rPr>
              <a:t>and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2000b</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Larochelle and Murray</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2011</a:t>
            </a:r>
            <a:r>
              <a:rPr lang="en-US" altLang="zh-CN" sz="2600" dirty="0">
                <a:solidFill>
                  <a:srgbClr val="000000"/>
                </a:solidFill>
                <a:latin typeface="Times New Roman" panose="02020603050405020304" pitchFamily="18" charset="0"/>
                <a:cs typeface="Times New Roman" panose="02020603050405020304" pitchFamily="18" charset="0"/>
              </a:rPr>
              <a:t>). </a:t>
            </a:r>
            <a:endParaRPr lang="en-US" altLang="zh-C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730244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20.10.7 Auto-Regressive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lvl="0">
              <a:spcBef>
                <a:spcPts val="0"/>
              </a:spcBef>
              <a:buClr>
                <a:srgbClr val="FF0000"/>
              </a:buClr>
            </a:pPr>
            <a:r>
              <a:rPr lang="en-US" altLang="zh-CN" dirty="0">
                <a:solidFill>
                  <a:srgbClr val="000000"/>
                </a:solidFill>
              </a:rPr>
              <a:t>In some forms of </a:t>
            </a:r>
            <a:r>
              <a:rPr lang="en-US" altLang="zh-CN" dirty="0"/>
              <a:t>autoregressive </a:t>
            </a:r>
            <a:r>
              <a:rPr lang="en-US" altLang="zh-CN" sz="2600" dirty="0">
                <a:solidFill>
                  <a:srgbClr val="000000"/>
                </a:solidFill>
                <a:latin typeface="Times New Roman" panose="02020603050405020304" pitchFamily="18" charset="0"/>
                <a:cs typeface="Times New Roman" panose="02020603050405020304" pitchFamily="18" charset="0"/>
              </a:rPr>
              <a:t>networks, such as NADE (</a:t>
            </a:r>
            <a:r>
              <a:rPr lang="en-US" altLang="zh-CN" sz="2600" dirty="0">
                <a:solidFill>
                  <a:srgbClr val="00FF00"/>
                </a:solidFill>
                <a:latin typeface="Times New Roman" panose="02020603050405020304" pitchFamily="18" charset="0"/>
                <a:cs typeface="Times New Roman" panose="02020603050405020304" pitchFamily="18" charset="0"/>
              </a:rPr>
              <a:t>Larochelle and Murray</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2011</a:t>
            </a:r>
            <a:r>
              <a:rPr lang="en-US" altLang="zh-CN" sz="2600" dirty="0">
                <a:solidFill>
                  <a:srgbClr val="000000"/>
                </a:solidFill>
                <a:latin typeface="Times New Roman" panose="02020603050405020304" pitchFamily="18" charset="0"/>
                <a:cs typeface="Times New Roman" panose="02020603050405020304" pitchFamily="18" charset="0"/>
              </a:rPr>
              <a:t>), described in Sec. </a:t>
            </a:r>
            <a:r>
              <a:rPr lang="en-US" altLang="zh-CN" sz="2600" dirty="0">
                <a:solidFill>
                  <a:srgbClr val="FF0000"/>
                </a:solidFill>
                <a:latin typeface="Times New Roman" panose="02020603050405020304" pitchFamily="18" charset="0"/>
                <a:cs typeface="Times New Roman" panose="02020603050405020304" pitchFamily="18" charset="0"/>
              </a:rPr>
              <a:t>20.10.10 </a:t>
            </a:r>
            <a:r>
              <a:rPr lang="en-US" altLang="zh-CN" sz="2600" dirty="0">
                <a:solidFill>
                  <a:srgbClr val="000000"/>
                </a:solidFill>
                <a:latin typeface="Times New Roman" panose="02020603050405020304" pitchFamily="18" charset="0"/>
                <a:cs typeface="Times New Roman" panose="02020603050405020304" pitchFamily="18" charset="0"/>
              </a:rPr>
              <a:t>below, we can introduce a form of parameter sharing that brings both a statistical advantage (fewer unique parameters) and a computational advantage (less computation). This is one more instance of the recurring deep learning motif of </a:t>
            </a:r>
            <a:r>
              <a:rPr lang="en-US" altLang="zh-CN" sz="2600" i="1" dirty="0">
                <a:solidFill>
                  <a:srgbClr val="000000"/>
                </a:solidFill>
                <a:latin typeface="Times New Roman" panose="02020603050405020304" pitchFamily="18" charset="0"/>
                <a:cs typeface="Times New Roman" panose="02020603050405020304" pitchFamily="18" charset="0"/>
              </a:rPr>
              <a:t>reuse of features</a:t>
            </a:r>
            <a:r>
              <a:rPr lang="en-US" altLang="zh-CN" sz="2600" dirty="0">
                <a:solidFill>
                  <a:srgbClr val="000000"/>
                </a:solidFill>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br>
              <a:rPr lang="en-US" altLang="zh-CN" sz="2600" dirty="0">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  </a:t>
            </a:r>
            <a:br>
              <a:rPr lang="en-US" altLang="zh-CN" sz="2600" dirty="0">
                <a:latin typeface="Times New Roman" panose="02020603050405020304" pitchFamily="18" charset="0"/>
                <a:cs typeface="Times New Roman" panose="02020603050405020304" pitchFamily="18" charset="0"/>
              </a:rPr>
            </a:b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br>
              <a:rPr lang="en-US" altLang="zh-CN" sz="2600" dirty="0">
                <a:latin typeface="Times New Roman" panose="02020603050405020304" pitchFamily="18" charset="0"/>
                <a:cs typeface="Times New Roman" panose="02020603050405020304" pitchFamily="18" charset="0"/>
              </a:rPr>
            </a:br>
            <a:br>
              <a:rPr lang="en-US" altLang="zh-CN" sz="2600" dirty="0">
                <a:latin typeface="Times New Roman" panose="02020603050405020304" pitchFamily="18" charset="0"/>
                <a:cs typeface="Times New Roman" panose="02020603050405020304" pitchFamily="18" charset="0"/>
              </a:rPr>
            </a:br>
            <a:br>
              <a:rPr lang="en-US" altLang="zh-CN" sz="2600" dirty="0">
                <a:latin typeface="Times New Roman" panose="02020603050405020304" pitchFamily="18" charset="0"/>
                <a:cs typeface="Times New Roman" panose="02020603050405020304" pitchFamily="18" charset="0"/>
              </a:rPr>
            </a:br>
            <a:br>
              <a:rPr lang="en-US" altLang="zh-CN" sz="2600" dirty="0">
                <a:solidFill>
                  <a:srgbClr val="000000"/>
                </a:solidFill>
                <a:latin typeface="Times New Roman" panose="02020603050405020304" pitchFamily="18" charset="0"/>
                <a:cs typeface="Times New Roman" panose="02020603050405020304" pitchFamily="18" charset="0"/>
              </a:rPr>
            </a:br>
            <a:endParaRPr lang="en-US" altLang="zh-C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044175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20.10.7 Auto-Regressive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6096000" y="1043189"/>
            <a:ext cx="5701048" cy="5133774"/>
          </a:xfrm>
        </p:spPr>
        <p:txBody>
          <a:bodyPr>
            <a:noAutofit/>
          </a:bodyPr>
          <a:lstStyle/>
          <a:p>
            <a:pPr marL="0" lvl="0" indent="0" algn="just">
              <a:lnSpc>
                <a:spcPct val="125000"/>
              </a:lnSpc>
              <a:spcBef>
                <a:spcPts val="0"/>
              </a:spcBef>
              <a:buClr>
                <a:srgbClr val="FF0000"/>
              </a:buClr>
              <a:buNone/>
            </a:pPr>
            <a:r>
              <a:rPr lang="en-US" altLang="zh-CN" sz="2600" dirty="0">
                <a:solidFill>
                  <a:srgbClr val="000000"/>
                </a:solidFill>
                <a:latin typeface="Times New Roman" panose="02020603050405020304" pitchFamily="18" charset="0"/>
                <a:cs typeface="Times New Roman" panose="02020603050405020304" pitchFamily="18" charset="0"/>
              </a:rPr>
              <a:t>Figure 20.8: A fully visible belief network predicts the </a:t>
            </a:r>
            <a:r>
              <a:rPr lang="en-US" altLang="zh-CN" sz="2600" i="1" dirty="0" err="1">
                <a:solidFill>
                  <a:srgbClr val="000000"/>
                </a:solidFill>
                <a:latin typeface="Times New Roman" panose="02020603050405020304" pitchFamily="18" charset="0"/>
                <a:cs typeface="Times New Roman" panose="02020603050405020304" pitchFamily="18" charset="0"/>
              </a:rPr>
              <a:t>i</a:t>
            </a:r>
            <a:r>
              <a:rPr lang="en-US" altLang="zh-CN" sz="2600" dirty="0" err="1">
                <a:solidFill>
                  <a:srgbClr val="000000"/>
                </a:solidFill>
                <a:latin typeface="Times New Roman" panose="02020603050405020304" pitchFamily="18" charset="0"/>
                <a:cs typeface="Times New Roman" panose="02020603050405020304" pitchFamily="18" charset="0"/>
              </a:rPr>
              <a:t>-th</a:t>
            </a:r>
            <a:r>
              <a:rPr lang="en-US" altLang="zh-CN" sz="2600" dirty="0">
                <a:solidFill>
                  <a:srgbClr val="000000"/>
                </a:solidFill>
                <a:latin typeface="Times New Roman" panose="02020603050405020304" pitchFamily="18" charset="0"/>
                <a:cs typeface="Times New Roman" panose="02020603050405020304" pitchFamily="18" charset="0"/>
              </a:rPr>
              <a:t> variable from the </a:t>
            </a:r>
            <a:r>
              <a:rPr lang="en-US" altLang="zh-CN" i="1" dirty="0" err="1">
                <a:solidFill>
                  <a:srgbClr val="000000"/>
                </a:solidFill>
              </a:rPr>
              <a:t>i</a:t>
            </a:r>
            <a:r>
              <a:rPr lang="en-US" altLang="zh-CN" i="1" dirty="0">
                <a:solidFill>
                  <a:srgbClr val="000000"/>
                </a:solidFill>
              </a:rPr>
              <a:t> </a:t>
            </a:r>
            <a:r>
              <a:rPr lang="en-US" altLang="zh-CN" sz="2600" i="1" dirty="0">
                <a:solidFill>
                  <a:srgbClr val="000000"/>
                </a:solidFill>
                <a:latin typeface="Times New Roman" panose="02020603050405020304" pitchFamily="18" charset="0"/>
                <a:cs typeface="Times New Roman" panose="02020603050405020304" pitchFamily="18" charset="0"/>
              </a:rPr>
              <a:t>-</a:t>
            </a:r>
            <a:r>
              <a:rPr lang="en-US" altLang="zh-CN" sz="2600" dirty="0">
                <a:solidFill>
                  <a:srgbClr val="000000"/>
                </a:solidFill>
                <a:latin typeface="Times New Roman" panose="02020603050405020304" pitchFamily="18" charset="0"/>
                <a:cs typeface="Times New Roman" panose="02020603050405020304" pitchFamily="18" charset="0"/>
              </a:rPr>
              <a:t>1 previous ones. </a:t>
            </a:r>
            <a:r>
              <a:rPr lang="en-US" altLang="zh-CN" sz="2600" i="1" dirty="0">
                <a:solidFill>
                  <a:srgbClr val="000000"/>
                </a:solidFill>
                <a:latin typeface="Times New Roman" panose="02020603050405020304" pitchFamily="18" charset="0"/>
                <a:cs typeface="Times New Roman" panose="02020603050405020304" pitchFamily="18" charset="0"/>
              </a:rPr>
              <a:t>(Top) </a:t>
            </a:r>
            <a:r>
              <a:rPr lang="en-US" altLang="zh-CN" sz="2600" dirty="0">
                <a:solidFill>
                  <a:srgbClr val="000000"/>
                </a:solidFill>
                <a:latin typeface="Times New Roman" panose="02020603050405020304" pitchFamily="18" charset="0"/>
                <a:cs typeface="Times New Roman" panose="02020603050405020304" pitchFamily="18" charset="0"/>
              </a:rPr>
              <a:t>The directed graphical model for an FVBN. </a:t>
            </a:r>
            <a:r>
              <a:rPr lang="en-US" altLang="zh-CN" sz="2600" i="1" dirty="0">
                <a:solidFill>
                  <a:srgbClr val="000000"/>
                </a:solidFill>
                <a:latin typeface="Times New Roman" panose="02020603050405020304" pitchFamily="18" charset="0"/>
                <a:cs typeface="Times New Roman" panose="02020603050405020304" pitchFamily="18" charset="0"/>
              </a:rPr>
              <a:t>(Bottom) </a:t>
            </a:r>
            <a:r>
              <a:rPr lang="en-US" altLang="zh-CN" sz="2600" dirty="0">
                <a:solidFill>
                  <a:srgbClr val="000000"/>
                </a:solidFill>
                <a:latin typeface="Times New Roman" panose="02020603050405020304" pitchFamily="18" charset="0"/>
                <a:cs typeface="Times New Roman" panose="02020603050405020304" pitchFamily="18" charset="0"/>
              </a:rPr>
              <a:t>Corresponding computational graph, in the case of the logistic FVBN, where each prediction is made by a linear predictor.</a:t>
            </a:r>
            <a:r>
              <a:rPr lang="en-US" altLang="zh-CN" sz="2600" dirty="0">
                <a:latin typeface="Times New Roman" panose="02020603050405020304" pitchFamily="18" charset="0"/>
                <a:cs typeface="Times New Roman" panose="02020603050405020304" pitchFamily="18" charset="0"/>
              </a:rPr>
              <a:t> </a:t>
            </a:r>
          </a:p>
          <a:p>
            <a:pPr marL="0" lvl="0" indent="0" algn="just">
              <a:lnSpc>
                <a:spcPct val="125000"/>
              </a:lnSpc>
              <a:spcBef>
                <a:spcPts val="0"/>
              </a:spcBef>
              <a:buClr>
                <a:srgbClr val="FF0000"/>
              </a:buClr>
              <a:buNone/>
            </a:pPr>
            <a:br>
              <a:rPr lang="en-US" altLang="zh-CN" sz="2600" dirty="0">
                <a:latin typeface="Times New Roman" panose="02020603050405020304" pitchFamily="18" charset="0"/>
                <a:cs typeface="Times New Roman" panose="02020603050405020304" pitchFamily="18" charset="0"/>
              </a:rPr>
            </a:br>
            <a:endParaRPr lang="en-US" altLang="zh-CN" sz="26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008908" y="1043189"/>
            <a:ext cx="4837710" cy="4492906"/>
          </a:xfrm>
          <a:prstGeom prst="rect">
            <a:avLst/>
          </a:prstGeom>
        </p:spPr>
      </p:pic>
    </p:spTree>
    <p:extLst>
      <p:ext uri="{BB962C8B-B14F-4D97-AF65-F5344CB8AC3E}">
        <p14:creationId xmlns:p14="http://schemas.microsoft.com/office/powerpoint/2010/main" val="3238723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2487ABAB-9DE3-47E5-8252-93E2790733A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20.2 Restricted Boltzmann Machines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It is apparent from the deﬁnition of the partition function </a:t>
                </a:r>
                <a:r>
                  <a:rPr lang="en-US" altLang="zh-CN" sz="2600" i="1" dirty="0">
                    <a:latin typeface="Times New Roman" panose="02020603050405020304" pitchFamily="18" charset="0"/>
                    <a:cs typeface="Times New Roman" panose="02020603050405020304" pitchFamily="18" charset="0"/>
                  </a:rPr>
                  <a:t>Z</a:t>
                </a:r>
                <a:r>
                  <a:rPr lang="en-US" altLang="zh-CN" sz="2600" dirty="0">
                    <a:latin typeface="Times New Roman" panose="02020603050405020304" pitchFamily="18" charset="0"/>
                    <a:cs typeface="Times New Roman" panose="02020603050405020304" pitchFamily="18" charset="0"/>
                  </a:rPr>
                  <a:t> that the naive method of computing </a:t>
                </a:r>
                <a:r>
                  <a:rPr lang="en-US" altLang="zh-CN" sz="2600" i="1" dirty="0">
                    <a:latin typeface="Times New Roman" panose="02020603050405020304" pitchFamily="18" charset="0"/>
                    <a:cs typeface="Times New Roman" panose="02020603050405020304" pitchFamily="18" charset="0"/>
                  </a:rPr>
                  <a:t>Z</a:t>
                </a:r>
                <a:r>
                  <a:rPr lang="en-US" altLang="zh-CN" sz="2600" dirty="0">
                    <a:latin typeface="Times New Roman" panose="02020603050405020304" pitchFamily="18" charset="0"/>
                    <a:cs typeface="Times New Roman" panose="02020603050405020304" pitchFamily="18" charset="0"/>
                  </a:rPr>
                  <a:t> (exhaustively summing over all states) could be computationally intractable, unless a cleverly designed algorithm could exploit regularities in the probability distribution to compute </a:t>
                </a:r>
                <a:r>
                  <a:rPr lang="en-US" altLang="zh-CN" sz="2600" i="1" dirty="0">
                    <a:latin typeface="Times New Roman" panose="02020603050405020304" pitchFamily="18" charset="0"/>
                    <a:cs typeface="Times New Roman" panose="02020603050405020304" pitchFamily="18" charset="0"/>
                  </a:rPr>
                  <a:t>Z</a:t>
                </a:r>
                <a:r>
                  <a:rPr lang="en-US" altLang="zh-CN" sz="2600" dirty="0">
                    <a:latin typeface="Times New Roman" panose="02020603050405020304" pitchFamily="18" charset="0"/>
                    <a:cs typeface="Times New Roman" panose="02020603050405020304" pitchFamily="18" charset="0"/>
                  </a:rPr>
                  <a:t> faster. In the case of restricted Boltzmann machines, </a:t>
                </a:r>
                <a:r>
                  <a:rPr lang="en-US" altLang="zh-CN" sz="2600" dirty="0">
                    <a:solidFill>
                      <a:srgbClr val="00FF00"/>
                    </a:solidFill>
                    <a:latin typeface="Times New Roman" panose="02020603050405020304" pitchFamily="18" charset="0"/>
                    <a:cs typeface="Times New Roman" panose="02020603050405020304" pitchFamily="18" charset="0"/>
                  </a:rPr>
                  <a:t>Long and </a:t>
                </a:r>
                <a:r>
                  <a:rPr lang="en-US" altLang="zh-CN" sz="2600" dirty="0" err="1">
                    <a:solidFill>
                      <a:srgbClr val="00FF00"/>
                    </a:solidFill>
                    <a:latin typeface="Times New Roman" panose="02020603050405020304" pitchFamily="18" charset="0"/>
                    <a:cs typeface="Times New Roman" panose="02020603050405020304" pitchFamily="18" charset="0"/>
                  </a:rPr>
                  <a:t>Servedio</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2010</a:t>
                </a:r>
                <a:r>
                  <a:rPr lang="en-US" altLang="zh-CN" sz="2600" dirty="0">
                    <a:latin typeface="Times New Roman" panose="02020603050405020304" pitchFamily="18" charset="0"/>
                    <a:cs typeface="Times New Roman" panose="02020603050405020304" pitchFamily="18" charset="0"/>
                  </a:rPr>
                  <a:t>) formally proved that the partition function </a:t>
                </a:r>
                <a:r>
                  <a:rPr lang="en-US" altLang="zh-CN" sz="2600" i="1" dirty="0">
                    <a:latin typeface="Times New Roman" panose="02020603050405020304" pitchFamily="18" charset="0"/>
                    <a:cs typeface="Times New Roman" panose="02020603050405020304" pitchFamily="18" charset="0"/>
                  </a:rPr>
                  <a:t>Z</a:t>
                </a:r>
                <a:r>
                  <a:rPr lang="en-US" altLang="zh-CN" sz="2600" dirty="0">
                    <a:latin typeface="Times New Roman" panose="02020603050405020304" pitchFamily="18" charset="0"/>
                    <a:cs typeface="Times New Roman" panose="02020603050405020304" pitchFamily="18" charset="0"/>
                  </a:rPr>
                  <a:t> is intractable. The intractable partition function </a:t>
                </a:r>
                <a:r>
                  <a:rPr lang="en-US" altLang="zh-CN" sz="2600" i="1" dirty="0">
                    <a:latin typeface="Times New Roman" panose="02020603050405020304" pitchFamily="18" charset="0"/>
                    <a:cs typeface="Times New Roman" panose="02020603050405020304" pitchFamily="18" charset="0"/>
                  </a:rPr>
                  <a:t>Z</a:t>
                </a:r>
                <a:r>
                  <a:rPr lang="en-US" altLang="zh-CN" sz="2600" dirty="0">
                    <a:latin typeface="Times New Roman" panose="02020603050405020304" pitchFamily="18" charset="0"/>
                    <a:cs typeface="Times New Roman" panose="02020603050405020304" pitchFamily="18" charset="0"/>
                  </a:rPr>
                  <a:t> implies that the normalized joint probability distribution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𝑃</m:t>
                    </m:r>
                    <m:d>
                      <m:dPr>
                        <m:ctrlPr>
                          <a:rPr lang="en-US" altLang="zh-CN" sz="2600" b="0" i="1" smtClean="0">
                            <a:latin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cs typeface="Times New Roman" panose="02020603050405020304" pitchFamily="18" charset="0"/>
                          </a:rPr>
                          <m:t>𝒗</m:t>
                        </m:r>
                      </m:e>
                    </m:d>
                    <m:r>
                      <a:rPr lang="en-US" altLang="zh-CN" sz="2600" b="0" i="1"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is also intractable to evaluate.</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b="1"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E112691D-8849-4BB7-B8F8-06ACF9C45C3A}"/>
              </a:ext>
            </a:extLst>
          </p:cNvPr>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76395376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20.10.8 Linear Auto-Regressive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solidFill>
                  <a:srgbClr val="000000"/>
                </a:solidFill>
                <a:latin typeface="Times New Roman" panose="02020603050405020304" pitchFamily="18" charset="0"/>
                <a:cs typeface="Times New Roman" panose="02020603050405020304" pitchFamily="18" charset="0"/>
              </a:rPr>
              <a:t>The simplest form of auto-regressive network has no hidden units and no sharing of parameters or features. Each </a:t>
            </a:r>
            <a:r>
              <a:rPr lang="en-US" altLang="zh-CN" sz="2600" i="1" dirty="0">
                <a:solidFill>
                  <a:srgbClr val="000000"/>
                </a:solidFill>
                <a:latin typeface="Times New Roman" panose="02020603050405020304" pitchFamily="18" charset="0"/>
                <a:cs typeface="Times New Roman" panose="02020603050405020304" pitchFamily="18" charset="0"/>
              </a:rPr>
              <a:t>P </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i="1" dirty="0">
                <a:solidFill>
                  <a:srgbClr val="000000"/>
                </a:solidFill>
                <a:latin typeface="Times New Roman" panose="02020603050405020304" pitchFamily="18" charset="0"/>
                <a:cs typeface="Times New Roman" panose="02020603050405020304" pitchFamily="18" charset="0"/>
              </a:rPr>
              <a:t>x</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i="1" dirty="0">
                <a:solidFill>
                  <a:srgbClr val="000000"/>
                </a:solidFill>
                <a:latin typeface="Times New Roman" panose="02020603050405020304" pitchFamily="18" charset="0"/>
                <a:cs typeface="Times New Roman" panose="02020603050405020304" pitchFamily="18" charset="0"/>
              </a:rPr>
              <a:t> | x</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baseline="-25000" dirty="0">
                <a:solidFill>
                  <a:srgbClr val="000000"/>
                </a:solidFill>
                <a:latin typeface="Times New Roman" panose="02020603050405020304" pitchFamily="18" charset="0"/>
                <a:cs typeface="Times New Roman" panose="02020603050405020304" pitchFamily="18" charset="0"/>
              </a:rPr>
              <a:t>1</a:t>
            </a:r>
            <a:r>
              <a:rPr lang="en-US" altLang="zh-CN" sz="2600" i="1" dirty="0">
                <a:solidFill>
                  <a:srgbClr val="000000"/>
                </a:solidFill>
                <a:latin typeface="Times New Roman" panose="02020603050405020304" pitchFamily="18" charset="0"/>
                <a:cs typeface="Times New Roman" panose="02020603050405020304" pitchFamily="18" charset="0"/>
              </a:rPr>
              <a:t>, ..., x</a:t>
            </a:r>
            <a:r>
              <a:rPr lang="en-US" altLang="zh-CN" sz="2600" baseline="-25000" dirty="0">
                <a:solidFill>
                  <a:srgbClr val="000000"/>
                </a:solidFill>
                <a:latin typeface="Times New Roman" panose="02020603050405020304" pitchFamily="18" charset="0"/>
                <a:cs typeface="Times New Roman" panose="02020603050405020304" pitchFamily="18" charset="0"/>
              </a:rPr>
              <a:t>1</a:t>
            </a:r>
            <a:r>
              <a:rPr lang="en-US" altLang="zh-CN" sz="2600" dirty="0">
                <a:solidFill>
                  <a:srgbClr val="000000"/>
                </a:solidFill>
                <a:latin typeface="Times New Roman" panose="02020603050405020304" pitchFamily="18" charset="0"/>
                <a:cs typeface="Times New Roman" panose="02020603050405020304" pitchFamily="18" charset="0"/>
              </a:rPr>
              <a:t>) is parametrized as a linear model (linear regression for real-valued data, logistic regression for binary data, </a:t>
            </a:r>
            <a:r>
              <a:rPr lang="en-US" altLang="zh-CN" sz="2600" dirty="0" err="1">
                <a:solidFill>
                  <a:srgbClr val="000000"/>
                </a:solidFill>
                <a:latin typeface="Times New Roman" panose="02020603050405020304" pitchFamily="18" charset="0"/>
                <a:cs typeface="Times New Roman" panose="02020603050405020304" pitchFamily="18" charset="0"/>
              </a:rPr>
              <a:t>softmax</a:t>
            </a:r>
            <a:r>
              <a:rPr lang="en-US" altLang="zh-CN" sz="2600" dirty="0">
                <a:solidFill>
                  <a:srgbClr val="000000"/>
                </a:solidFill>
                <a:latin typeface="Times New Roman" panose="02020603050405020304" pitchFamily="18" charset="0"/>
                <a:cs typeface="Times New Roman" panose="02020603050405020304" pitchFamily="18" charset="0"/>
              </a:rPr>
              <a:t> regression for discrete data). This model was introduced by </a:t>
            </a:r>
            <a:r>
              <a:rPr lang="en-US" altLang="zh-CN" sz="2600" dirty="0">
                <a:solidFill>
                  <a:srgbClr val="00FF00"/>
                </a:solidFill>
                <a:latin typeface="Times New Roman" panose="02020603050405020304" pitchFamily="18" charset="0"/>
                <a:cs typeface="Times New Roman" panose="02020603050405020304" pitchFamily="18" charset="0"/>
              </a:rPr>
              <a:t>Frey </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1998</a:t>
            </a:r>
            <a:r>
              <a:rPr lang="en-US" altLang="zh-CN" sz="2600" dirty="0">
                <a:solidFill>
                  <a:srgbClr val="000000"/>
                </a:solidFill>
                <a:latin typeface="Times New Roman" panose="02020603050405020304" pitchFamily="18" charset="0"/>
                <a:cs typeface="Times New Roman" panose="02020603050405020304" pitchFamily="18" charset="0"/>
              </a:rPr>
              <a:t>) and has </a:t>
            </a:r>
            <a:r>
              <a:rPr lang="en-US" altLang="zh-CN" sz="2600" i="1" dirty="0">
                <a:solidFill>
                  <a:srgbClr val="000000"/>
                </a:solidFill>
                <a:latin typeface="Times New Roman" panose="02020603050405020304" pitchFamily="18" charset="0"/>
                <a:cs typeface="Times New Roman" panose="02020603050405020304" pitchFamily="18" charset="0"/>
              </a:rPr>
              <a:t>O</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i="1" dirty="0">
                <a:solidFill>
                  <a:srgbClr val="000000"/>
                </a:solidFill>
                <a:latin typeface="Times New Roman" panose="02020603050405020304" pitchFamily="18" charset="0"/>
                <a:cs typeface="Times New Roman" panose="02020603050405020304" pitchFamily="18" charset="0"/>
              </a:rPr>
              <a:t>d</a:t>
            </a:r>
            <a:r>
              <a:rPr lang="en-US" altLang="zh-CN" sz="2600" baseline="30000" dirty="0">
                <a:solidFill>
                  <a:srgbClr val="000000"/>
                </a:solidFill>
                <a:latin typeface="Times New Roman" panose="02020603050405020304" pitchFamily="18" charset="0"/>
                <a:cs typeface="Times New Roman" panose="02020603050405020304" pitchFamily="18" charset="0"/>
              </a:rPr>
              <a:t>2</a:t>
            </a:r>
            <a:r>
              <a:rPr lang="en-US" altLang="zh-CN" sz="2600" dirty="0">
                <a:solidFill>
                  <a:srgbClr val="000000"/>
                </a:solidFill>
                <a:latin typeface="Times New Roman" panose="02020603050405020304" pitchFamily="18" charset="0"/>
                <a:cs typeface="Times New Roman" panose="02020603050405020304" pitchFamily="18" charset="0"/>
              </a:rPr>
              <a:t>) parameters when there are </a:t>
            </a:r>
            <a:r>
              <a:rPr lang="en-US" altLang="zh-CN" sz="2600" i="1" dirty="0">
                <a:solidFill>
                  <a:srgbClr val="000000"/>
                </a:solidFill>
                <a:latin typeface="Times New Roman" panose="02020603050405020304" pitchFamily="18" charset="0"/>
                <a:cs typeface="Times New Roman" panose="02020603050405020304" pitchFamily="18" charset="0"/>
              </a:rPr>
              <a:t>d </a:t>
            </a:r>
            <a:r>
              <a:rPr lang="en-US" altLang="zh-CN" sz="2600" dirty="0">
                <a:solidFill>
                  <a:srgbClr val="000000"/>
                </a:solidFill>
                <a:latin typeface="Times New Roman" panose="02020603050405020304" pitchFamily="18" charset="0"/>
                <a:cs typeface="Times New Roman" panose="02020603050405020304" pitchFamily="18" charset="0"/>
              </a:rPr>
              <a:t>variables to model. It is illustrated in Fig. </a:t>
            </a:r>
            <a:r>
              <a:rPr lang="en-US" altLang="zh-CN" sz="2600" dirty="0">
                <a:solidFill>
                  <a:srgbClr val="FF0000"/>
                </a:solidFill>
                <a:latin typeface="Times New Roman" panose="02020603050405020304" pitchFamily="18" charset="0"/>
                <a:cs typeface="Times New Roman" panose="02020603050405020304" pitchFamily="18" charset="0"/>
              </a:rPr>
              <a:t>20.8.</a:t>
            </a:r>
          </a:p>
          <a:p>
            <a:pPr marL="0" lvl="0" indent="0" algn="just">
              <a:lnSpc>
                <a:spcPct val="125000"/>
              </a:lnSpc>
              <a:spcBef>
                <a:spcPts val="0"/>
              </a:spcBef>
              <a:buClr>
                <a:srgbClr val="FF0000"/>
              </a:buClr>
              <a:buNone/>
            </a:pPr>
            <a:r>
              <a:rPr lang="en-US" altLang="zh-CN" sz="2600" dirty="0">
                <a:solidFill>
                  <a:srgbClr val="000000"/>
                </a:solidFill>
                <a:latin typeface="Times New Roman" panose="02020603050405020304" pitchFamily="18" charset="0"/>
                <a:cs typeface="Times New Roman" panose="02020603050405020304" pitchFamily="18" charset="0"/>
              </a:rPr>
              <a:t>        If the variables are continuous, a linear auto-regressive model is merely another way to formulate a multivariate Gaussian distribution, capturing linear pairwise interactions between the observed variables.</a:t>
            </a:r>
            <a:endParaRPr lang="en-US" altLang="zh-C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893958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20.10.8 Linear Auto-Regressive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lvl="0">
              <a:spcBef>
                <a:spcPts val="0"/>
              </a:spcBef>
              <a:buClr>
                <a:srgbClr val="FF0000"/>
              </a:buClr>
            </a:pPr>
            <a:r>
              <a:rPr lang="en-US" altLang="zh-CN" dirty="0">
                <a:solidFill>
                  <a:srgbClr val="000000"/>
                </a:solidFill>
              </a:rPr>
              <a:t>        Linear auto-regressive networks are essentially the generalization of linear classification </a:t>
            </a:r>
            <a:r>
              <a:rPr lang="en-US" altLang="zh-CN" sz="2600" dirty="0">
                <a:solidFill>
                  <a:srgbClr val="000000"/>
                </a:solidFill>
                <a:latin typeface="Times New Roman" panose="02020603050405020304" pitchFamily="18" charset="0"/>
                <a:cs typeface="Times New Roman" panose="02020603050405020304" pitchFamily="18" charset="0"/>
              </a:rPr>
              <a:t>methods to generative modeling. They therefore have the same advantages and disadvantages as linear classifiers. Like linear classifiers, they may be trained with convex loss functions, and sometimes admit closed form solutions (as in the Gaussian case). Like linear classifiers, the model itself does not offer a way of increasing its capacity, so capacity must be raised using techniques like basis expansions of the input or the kernel trick.</a:t>
            </a:r>
          </a:p>
          <a:p>
            <a:pPr marL="0" lvl="0" indent="0" algn="just">
              <a:lnSpc>
                <a:spcPct val="125000"/>
              </a:lnSpc>
              <a:spcBef>
                <a:spcPts val="0"/>
              </a:spcBef>
              <a:buClr>
                <a:srgbClr val="FF0000"/>
              </a:buClr>
              <a:buNone/>
            </a:pPr>
            <a:br>
              <a:rPr lang="en-US" altLang="zh-CN" sz="2600" dirty="0">
                <a:latin typeface="Times New Roman" panose="02020603050405020304" pitchFamily="18" charset="0"/>
                <a:cs typeface="Times New Roman" panose="02020603050405020304" pitchFamily="18" charset="0"/>
              </a:rPr>
            </a:b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br>
              <a:rPr lang="en-US" altLang="zh-CN" sz="2600" dirty="0">
                <a:latin typeface="Times New Roman" panose="02020603050405020304" pitchFamily="18" charset="0"/>
                <a:cs typeface="Times New Roman" panose="02020603050405020304" pitchFamily="18" charset="0"/>
              </a:rPr>
            </a:br>
            <a:br>
              <a:rPr lang="en-US" altLang="zh-CN" sz="2600" dirty="0">
                <a:latin typeface="Times New Roman" panose="02020603050405020304" pitchFamily="18" charset="0"/>
                <a:cs typeface="Times New Roman" panose="02020603050405020304" pitchFamily="18" charset="0"/>
              </a:rPr>
            </a:br>
            <a:br>
              <a:rPr lang="en-US" altLang="zh-CN" sz="2600" dirty="0">
                <a:latin typeface="Times New Roman" panose="02020603050405020304" pitchFamily="18" charset="0"/>
                <a:cs typeface="Times New Roman" panose="02020603050405020304" pitchFamily="18" charset="0"/>
              </a:rPr>
            </a:br>
            <a:br>
              <a:rPr lang="en-US" altLang="zh-CN" sz="2600" dirty="0">
                <a:solidFill>
                  <a:srgbClr val="000000"/>
                </a:solidFill>
                <a:latin typeface="Times New Roman" panose="02020603050405020304" pitchFamily="18" charset="0"/>
                <a:cs typeface="Times New Roman" panose="02020603050405020304" pitchFamily="18" charset="0"/>
              </a:rPr>
            </a:br>
            <a:endParaRPr lang="en-US" altLang="zh-C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5092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20.10.8 Linear Auto-Regressive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6641432" y="1043189"/>
            <a:ext cx="5155616" cy="5133774"/>
          </a:xfrm>
        </p:spPr>
        <p:txBody>
          <a:bodyPr>
            <a:noAutofit/>
          </a:bodyPr>
          <a:lstStyle/>
          <a:p>
            <a:pPr marL="0" lvl="0" indent="0" algn="just">
              <a:lnSpc>
                <a:spcPct val="125000"/>
              </a:lnSpc>
              <a:spcBef>
                <a:spcPts val="0"/>
              </a:spcBef>
              <a:buClr>
                <a:srgbClr val="FF0000"/>
              </a:buClr>
              <a:buNone/>
            </a:pPr>
            <a:r>
              <a:rPr lang="en-US" altLang="zh-CN" sz="2600" dirty="0">
                <a:solidFill>
                  <a:srgbClr val="000000"/>
                </a:solidFill>
                <a:latin typeface="Times New Roman" panose="02020603050405020304" pitchFamily="18" charset="0"/>
                <a:cs typeface="Times New Roman" panose="02020603050405020304" pitchFamily="18" charset="0"/>
              </a:rPr>
              <a:t>Figure 20.9: A neural auto-regressive network predicts the </a:t>
            </a:r>
            <a:r>
              <a:rPr lang="en-US" altLang="zh-CN" sz="2600" i="1" dirty="0" err="1">
                <a:solidFill>
                  <a:srgbClr val="000000"/>
                </a:solidFill>
                <a:latin typeface="Times New Roman" panose="02020603050405020304" pitchFamily="18" charset="0"/>
                <a:cs typeface="Times New Roman" panose="02020603050405020304" pitchFamily="18" charset="0"/>
              </a:rPr>
              <a:t>i</a:t>
            </a:r>
            <a:r>
              <a:rPr lang="en-US" altLang="zh-CN" sz="2600" dirty="0" err="1">
                <a:solidFill>
                  <a:srgbClr val="000000"/>
                </a:solidFill>
                <a:latin typeface="Times New Roman" panose="02020603050405020304" pitchFamily="18" charset="0"/>
                <a:cs typeface="Times New Roman" panose="02020603050405020304" pitchFamily="18" charset="0"/>
              </a:rPr>
              <a:t>-th</a:t>
            </a:r>
            <a:r>
              <a:rPr lang="en-US" altLang="zh-CN" sz="2600" dirty="0">
                <a:solidFill>
                  <a:srgbClr val="000000"/>
                </a:solidFill>
                <a:latin typeface="Times New Roman" panose="02020603050405020304" pitchFamily="18" charset="0"/>
                <a:cs typeface="Times New Roman" panose="02020603050405020304" pitchFamily="18" charset="0"/>
              </a:rPr>
              <a:t> variable </a:t>
            </a:r>
            <a:r>
              <a:rPr lang="en-US" altLang="zh-CN" sz="2600" i="1" dirty="0">
                <a:solidFill>
                  <a:srgbClr val="000000"/>
                </a:solidFill>
                <a:latin typeface="Times New Roman" panose="02020603050405020304" pitchFamily="18" charset="0"/>
                <a:cs typeface="Times New Roman" panose="02020603050405020304" pitchFamily="18" charset="0"/>
              </a:rPr>
              <a:t>x</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i="1"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0000"/>
                </a:solidFill>
                <a:latin typeface="Times New Roman" panose="02020603050405020304" pitchFamily="18" charset="0"/>
                <a:cs typeface="Times New Roman" panose="02020603050405020304" pitchFamily="18" charset="0"/>
              </a:rPr>
              <a:t>from the </a:t>
            </a:r>
            <a:r>
              <a:rPr lang="en-US" altLang="zh-CN" sz="2600" i="1" dirty="0">
                <a:solidFill>
                  <a:srgbClr val="000000"/>
                </a:solidFill>
                <a:latin typeface="Times New Roman" panose="02020603050405020304" pitchFamily="18" charset="0"/>
                <a:cs typeface="Times New Roman" panose="02020603050405020304" pitchFamily="18" charset="0"/>
              </a:rPr>
              <a:t>i-</a:t>
            </a:r>
            <a:r>
              <a:rPr lang="en-US" altLang="zh-CN" sz="2600" dirty="0">
                <a:solidFill>
                  <a:srgbClr val="000000"/>
                </a:solidFill>
                <a:latin typeface="Times New Roman" panose="02020603050405020304" pitchFamily="18" charset="0"/>
                <a:cs typeface="Times New Roman" panose="02020603050405020304" pitchFamily="18" charset="0"/>
              </a:rPr>
              <a:t>1 previous ones, but is parametrized so that features (groups of hidden units denoted </a:t>
            </a:r>
            <a:r>
              <a:rPr lang="en-US" altLang="zh-CN" sz="2600" i="1" dirty="0">
                <a:solidFill>
                  <a:srgbClr val="000000"/>
                </a:solidFill>
                <a:latin typeface="Times New Roman" panose="02020603050405020304" pitchFamily="18" charset="0"/>
                <a:cs typeface="Times New Roman" panose="02020603050405020304" pitchFamily="18" charset="0"/>
              </a:rPr>
              <a:t>h</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dirty="0">
                <a:solidFill>
                  <a:srgbClr val="000000"/>
                </a:solidFill>
                <a:latin typeface="Times New Roman" panose="02020603050405020304" pitchFamily="18" charset="0"/>
                <a:cs typeface="Times New Roman" panose="02020603050405020304" pitchFamily="18" charset="0"/>
              </a:rPr>
              <a:t>) that are functions of </a:t>
            </a:r>
            <a:r>
              <a:rPr lang="en-US" altLang="zh-CN" sz="2600" i="1" dirty="0">
                <a:solidFill>
                  <a:srgbClr val="000000"/>
                </a:solidFill>
                <a:latin typeface="Times New Roman" panose="02020603050405020304" pitchFamily="18" charset="0"/>
                <a:cs typeface="Times New Roman" panose="02020603050405020304" pitchFamily="18" charset="0"/>
              </a:rPr>
              <a:t>x</a:t>
            </a:r>
            <a:r>
              <a:rPr lang="en-US" altLang="zh-CN" sz="2600" baseline="-25000" dirty="0">
                <a:solidFill>
                  <a:srgbClr val="000000"/>
                </a:solidFill>
                <a:latin typeface="Times New Roman" panose="02020603050405020304" pitchFamily="18" charset="0"/>
                <a:cs typeface="Times New Roman" panose="02020603050405020304" pitchFamily="18" charset="0"/>
              </a:rPr>
              <a:t>1</a:t>
            </a:r>
            <a:r>
              <a:rPr lang="en-US" altLang="zh-CN" sz="2600" i="1" dirty="0">
                <a:solidFill>
                  <a:srgbClr val="000000"/>
                </a:solidFill>
                <a:latin typeface="Times New Roman" panose="02020603050405020304" pitchFamily="18" charset="0"/>
                <a:cs typeface="Times New Roman" panose="02020603050405020304" pitchFamily="18" charset="0"/>
              </a:rPr>
              <a:t>, ..., x</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i="1"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0000"/>
                </a:solidFill>
                <a:latin typeface="Times New Roman" panose="02020603050405020304" pitchFamily="18" charset="0"/>
                <a:cs typeface="Times New Roman" panose="02020603050405020304" pitchFamily="18" charset="0"/>
              </a:rPr>
              <a:t>can be reused in predicting all of the subsequent variables </a:t>
            </a:r>
            <a:r>
              <a:rPr lang="en-US" altLang="zh-CN" sz="2600" i="1" dirty="0">
                <a:solidFill>
                  <a:srgbClr val="000000"/>
                </a:solidFill>
                <a:latin typeface="Times New Roman" panose="02020603050405020304" pitchFamily="18" charset="0"/>
                <a:cs typeface="Times New Roman" panose="02020603050405020304" pitchFamily="18" charset="0"/>
              </a:rPr>
              <a:t>x</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baseline="-25000" dirty="0">
                <a:solidFill>
                  <a:srgbClr val="000000"/>
                </a:solidFill>
                <a:latin typeface="Times New Roman" panose="02020603050405020304" pitchFamily="18" charset="0"/>
                <a:cs typeface="Times New Roman" panose="02020603050405020304" pitchFamily="18" charset="0"/>
              </a:rPr>
              <a:t>+1</a:t>
            </a:r>
            <a:r>
              <a:rPr lang="en-US" altLang="zh-CN" sz="2600" i="1" dirty="0">
                <a:solidFill>
                  <a:srgbClr val="000000"/>
                </a:solidFill>
                <a:latin typeface="Times New Roman" panose="02020603050405020304" pitchFamily="18" charset="0"/>
                <a:cs typeface="Times New Roman" panose="02020603050405020304" pitchFamily="18" charset="0"/>
              </a:rPr>
              <a:t>, x</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baseline="-25000" dirty="0">
                <a:solidFill>
                  <a:srgbClr val="000000"/>
                </a:solidFill>
                <a:latin typeface="Times New Roman" panose="02020603050405020304" pitchFamily="18" charset="0"/>
                <a:cs typeface="Times New Roman" panose="02020603050405020304" pitchFamily="18" charset="0"/>
              </a:rPr>
              <a:t>+2</a:t>
            </a:r>
            <a:r>
              <a:rPr lang="en-US" altLang="zh-CN" sz="2600" i="1" dirty="0">
                <a:solidFill>
                  <a:srgbClr val="000000"/>
                </a:solidFill>
                <a:latin typeface="Times New Roman" panose="02020603050405020304" pitchFamily="18" charset="0"/>
                <a:cs typeface="Times New Roman" panose="02020603050405020304" pitchFamily="18" charset="0"/>
              </a:rPr>
              <a:t>, ..., </a:t>
            </a:r>
            <a:r>
              <a:rPr lang="en-US" altLang="zh-CN" sz="2600" i="1" dirty="0" err="1">
                <a:solidFill>
                  <a:srgbClr val="000000"/>
                </a:solidFill>
                <a:latin typeface="Times New Roman" panose="02020603050405020304" pitchFamily="18" charset="0"/>
                <a:cs typeface="Times New Roman" panose="02020603050405020304" pitchFamily="18" charset="0"/>
              </a:rPr>
              <a:t>x</a:t>
            </a:r>
            <a:r>
              <a:rPr lang="en-US" altLang="zh-CN" sz="2600" i="1" baseline="-25000" dirty="0" err="1">
                <a:solidFill>
                  <a:srgbClr val="000000"/>
                </a:solidFill>
                <a:latin typeface="Times New Roman" panose="02020603050405020304" pitchFamily="18" charset="0"/>
                <a:cs typeface="Times New Roman" panose="02020603050405020304" pitchFamily="18" charset="0"/>
              </a:rPr>
              <a:t>d</a:t>
            </a:r>
            <a:r>
              <a:rPr lang="en-US" altLang="zh-CN" sz="2600" dirty="0">
                <a:solidFill>
                  <a:srgbClr val="000000"/>
                </a:solidFill>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br>
              <a:rPr lang="en-US" altLang="zh-CN" sz="2600" dirty="0">
                <a:latin typeface="Times New Roman" panose="02020603050405020304" pitchFamily="18" charset="0"/>
                <a:cs typeface="Times New Roman" panose="02020603050405020304" pitchFamily="18" charset="0"/>
              </a:rPr>
            </a:br>
            <a:endParaRPr lang="en-US" altLang="zh-CN" sz="26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731110" y="1615560"/>
            <a:ext cx="5453331" cy="3870840"/>
          </a:xfrm>
          <a:prstGeom prst="rect">
            <a:avLst/>
          </a:prstGeom>
        </p:spPr>
      </p:pic>
    </p:spTree>
    <p:extLst>
      <p:ext uri="{BB962C8B-B14F-4D97-AF65-F5344CB8AC3E}">
        <p14:creationId xmlns:p14="http://schemas.microsoft.com/office/powerpoint/2010/main" val="33680910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20.10.9 Neural Auto-Regressive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solidFill>
                  <a:srgbClr val="000000"/>
                </a:solidFill>
                <a:latin typeface="Times New Roman" panose="02020603050405020304" pitchFamily="18" charset="0"/>
                <a:cs typeface="Times New Roman" panose="02020603050405020304" pitchFamily="18" charset="0"/>
              </a:rPr>
              <a:t>        Neural auto-regressive networks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FF00"/>
                </a:solidFill>
                <a:latin typeface="Times New Roman" panose="02020603050405020304" pitchFamily="18" charset="0"/>
                <a:cs typeface="Times New Roman" panose="02020603050405020304" pitchFamily="18" charset="0"/>
              </a:rPr>
              <a:t> and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2000a</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b</a:t>
            </a:r>
            <a:r>
              <a:rPr lang="en-US" altLang="zh-CN" sz="2600" dirty="0">
                <a:solidFill>
                  <a:srgbClr val="000000"/>
                </a:solidFill>
                <a:latin typeface="Times New Roman" panose="02020603050405020304" pitchFamily="18" charset="0"/>
                <a:cs typeface="Times New Roman" panose="02020603050405020304" pitchFamily="18" charset="0"/>
              </a:rPr>
              <a:t>) have the same</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left-to-right graphical model as logistic auto-regressive networks (Fig. </a:t>
            </a:r>
            <a:r>
              <a:rPr lang="en-US" altLang="zh-CN" sz="2600" dirty="0">
                <a:solidFill>
                  <a:srgbClr val="FF0000"/>
                </a:solidFill>
                <a:latin typeface="Times New Roman" panose="02020603050405020304" pitchFamily="18" charset="0"/>
                <a:cs typeface="Times New Roman" panose="02020603050405020304" pitchFamily="18" charset="0"/>
              </a:rPr>
              <a:t>20.8</a:t>
            </a:r>
            <a:r>
              <a:rPr lang="en-US" altLang="zh-CN" sz="2600" dirty="0">
                <a:solidFill>
                  <a:srgbClr val="000000"/>
                </a:solidFill>
                <a:latin typeface="Times New Roman" panose="02020603050405020304" pitchFamily="18" charset="0"/>
                <a:cs typeface="Times New Roman" panose="02020603050405020304" pitchFamily="18" charset="0"/>
              </a:rPr>
              <a:t>) but</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employ a different parametrization of the conditional distributions within that</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graphical model structure. The new parametrization is more powerful in the sense</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that its capacity can be increased as much as needed, allowing approximation of</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any joint distribution. The new parametrization can also improve generalization</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by introducing a parameter sharing and feature sharing principle common to deep</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learning in general. The models were motivated by the objective of avoiding the</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curse of dimensionality arising out of traditional tabular graphical models, sharing</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the same structure as Fig. </a:t>
            </a:r>
            <a:r>
              <a:rPr lang="en-US" altLang="zh-CN" sz="2600" dirty="0">
                <a:solidFill>
                  <a:srgbClr val="FF0000"/>
                </a:solidFill>
                <a:latin typeface="Times New Roman" panose="02020603050405020304" pitchFamily="18" charset="0"/>
                <a:cs typeface="Times New Roman" panose="02020603050405020304" pitchFamily="18" charset="0"/>
              </a:rPr>
              <a:t>20.8</a:t>
            </a:r>
            <a:r>
              <a:rPr lang="en-US" altLang="zh-CN" sz="2600" dirty="0">
                <a:solidFill>
                  <a:srgbClr val="000000"/>
                </a:solidFill>
                <a:latin typeface="Times New Roman" panose="02020603050405020304" pitchFamily="18" charset="0"/>
                <a:cs typeface="Times New Roman" panose="02020603050405020304" pitchFamily="18" charset="0"/>
              </a:rPr>
              <a:t>. </a:t>
            </a:r>
            <a:endParaRPr lang="en-US" altLang="zh-C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142998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20.10.9 Neural Auto-Regressive Networks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lvl="0">
                  <a:spcBef>
                    <a:spcPts val="0"/>
                  </a:spcBef>
                  <a:buClr>
                    <a:srgbClr val="FF0000"/>
                  </a:buClr>
                </a:pPr>
                <a:r>
                  <a:rPr lang="en-US" altLang="zh-CN" dirty="0">
                    <a:solidFill>
                      <a:srgbClr val="000000"/>
                    </a:solidFill>
                  </a:rPr>
                  <a:t>In tabular discrete probabilistic models, each conditional </a:t>
                </a:r>
                <a:r>
                  <a:rPr lang="en-US" altLang="zh-CN" sz="2600" dirty="0">
                    <a:solidFill>
                      <a:srgbClr val="000000"/>
                    </a:solidFill>
                    <a:latin typeface="Times New Roman" panose="02020603050405020304" pitchFamily="18" charset="0"/>
                    <a:cs typeface="Times New Roman" panose="02020603050405020304" pitchFamily="18" charset="0"/>
                  </a:rPr>
                  <a:t>distribution is represented by a table of probabilities, with one entry and one parameter for each possible configuration of the variables involved. By using a neural network instead, two advantages are obtained:</a:t>
                </a:r>
              </a:p>
              <a:p>
                <a:pPr marL="432000" lvl="0" indent="-457200" algn="just">
                  <a:lnSpc>
                    <a:spcPct val="125000"/>
                  </a:lnSpc>
                  <a:spcBef>
                    <a:spcPts val="0"/>
                  </a:spcBef>
                  <a:buClr>
                    <a:srgbClr val="FF0000"/>
                  </a:buClr>
                  <a:buNone/>
                </a:pPr>
                <a:r>
                  <a:rPr lang="en-US" altLang="zh-CN" sz="2600" dirty="0">
                    <a:solidFill>
                      <a:srgbClr val="000000"/>
                    </a:solidFill>
                    <a:latin typeface="Times New Roman" panose="02020603050405020304" pitchFamily="18" charset="0"/>
                    <a:cs typeface="Times New Roman" panose="02020603050405020304" pitchFamily="18" charset="0"/>
                  </a:rPr>
                  <a:t>1. The parametrization of each </a:t>
                </a:r>
                <a:r>
                  <a:rPr lang="en-US" altLang="zh-CN" sz="2600" i="1" dirty="0">
                    <a:solidFill>
                      <a:srgbClr val="000000"/>
                    </a:solidFill>
                    <a:latin typeface="Times New Roman" panose="02020603050405020304" pitchFamily="18" charset="0"/>
                    <a:cs typeface="Times New Roman" panose="02020603050405020304" pitchFamily="18" charset="0"/>
                  </a:rPr>
                  <a:t>P</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i="1" dirty="0">
                    <a:solidFill>
                      <a:srgbClr val="000000"/>
                    </a:solidFill>
                    <a:latin typeface="Times New Roman" panose="02020603050405020304" pitchFamily="18" charset="0"/>
                    <a:cs typeface="Times New Roman" panose="02020603050405020304" pitchFamily="18" charset="0"/>
                  </a:rPr>
                  <a:t>x</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i="1" dirty="0">
                    <a:solidFill>
                      <a:srgbClr val="000000"/>
                    </a:solidFill>
                    <a:latin typeface="Times New Roman" panose="02020603050405020304" pitchFamily="18" charset="0"/>
                    <a:cs typeface="Times New Roman" panose="02020603050405020304" pitchFamily="18" charset="0"/>
                  </a:rPr>
                  <a:t> | x</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baseline="-25000" dirty="0">
                    <a:solidFill>
                      <a:srgbClr val="000000"/>
                    </a:solidFill>
                    <a:latin typeface="Times New Roman" panose="02020603050405020304" pitchFamily="18" charset="0"/>
                    <a:cs typeface="Times New Roman" panose="02020603050405020304" pitchFamily="18" charset="0"/>
                  </a:rPr>
                  <a:t>1</a:t>
                </a:r>
                <a:r>
                  <a:rPr lang="en-US" altLang="zh-CN" sz="2600" i="1" dirty="0">
                    <a:solidFill>
                      <a:srgbClr val="000000"/>
                    </a:solidFill>
                    <a:latin typeface="Times New Roman" panose="02020603050405020304" pitchFamily="18" charset="0"/>
                    <a:cs typeface="Times New Roman" panose="02020603050405020304" pitchFamily="18" charset="0"/>
                  </a:rPr>
                  <a:t>, ..., x</a:t>
                </a:r>
                <a:r>
                  <a:rPr lang="en-US" altLang="zh-CN" sz="2600" baseline="-25000" dirty="0">
                    <a:solidFill>
                      <a:srgbClr val="000000"/>
                    </a:solidFill>
                    <a:latin typeface="Times New Roman" panose="02020603050405020304" pitchFamily="18" charset="0"/>
                    <a:cs typeface="Times New Roman" panose="02020603050405020304" pitchFamily="18" charset="0"/>
                  </a:rPr>
                  <a:t>1</a:t>
                </a:r>
                <a:r>
                  <a:rPr lang="en-US" altLang="zh-CN" sz="2600" dirty="0">
                    <a:solidFill>
                      <a:srgbClr val="000000"/>
                    </a:solidFill>
                    <a:latin typeface="Times New Roman" panose="02020603050405020304" pitchFamily="18" charset="0"/>
                    <a:cs typeface="Times New Roman" panose="02020603050405020304" pitchFamily="18" charset="0"/>
                  </a:rPr>
                  <a:t>) by a neural network with</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i="1" dirty="0">
                    <a:solidFill>
                      <a:srgbClr val="000000"/>
                    </a:solidFill>
                    <a:latin typeface="Times New Roman" panose="02020603050405020304" pitchFamily="18" charset="0"/>
                    <a:cs typeface="Times New Roman" panose="02020603050405020304" pitchFamily="18" charset="0"/>
                  </a:rPr>
                  <a:t>i-</a:t>
                </a:r>
                <a:r>
                  <a:rPr lang="en-US" altLang="zh-CN" sz="2600" dirty="0">
                    <a:solidFill>
                      <a:srgbClr val="000000"/>
                    </a:solidFill>
                    <a:latin typeface="Times New Roman" panose="02020603050405020304" pitchFamily="18" charset="0"/>
                    <a:cs typeface="Times New Roman" panose="02020603050405020304" pitchFamily="18" charset="0"/>
                  </a:rPr>
                  <a:t>1) </a:t>
                </a:r>
                <a14:m>
                  <m:oMath xmlns:m="http://schemas.openxmlformats.org/officeDocument/2006/math">
                    <m:r>
                      <a:rPr lang="en-US" altLang="zh-CN" sz="26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600" i="1" dirty="0">
                    <a:solidFill>
                      <a:srgbClr val="000000"/>
                    </a:solidFill>
                    <a:latin typeface="Times New Roman" panose="02020603050405020304" pitchFamily="18" charset="0"/>
                    <a:cs typeface="Times New Roman" panose="02020603050405020304" pitchFamily="18" charset="0"/>
                  </a:rPr>
                  <a:t> k </a:t>
                </a:r>
                <a:r>
                  <a:rPr lang="en-US" altLang="zh-CN" sz="2600" dirty="0">
                    <a:solidFill>
                      <a:srgbClr val="000000"/>
                    </a:solidFill>
                    <a:latin typeface="Times New Roman" panose="02020603050405020304" pitchFamily="18" charset="0"/>
                    <a:cs typeface="Times New Roman" panose="02020603050405020304" pitchFamily="18" charset="0"/>
                  </a:rPr>
                  <a:t>inputs and </a:t>
                </a:r>
                <a:r>
                  <a:rPr lang="en-US" altLang="zh-CN" sz="2600" i="1" dirty="0">
                    <a:solidFill>
                      <a:srgbClr val="000000"/>
                    </a:solidFill>
                    <a:latin typeface="Times New Roman" panose="02020603050405020304" pitchFamily="18" charset="0"/>
                    <a:cs typeface="Times New Roman" panose="02020603050405020304" pitchFamily="18" charset="0"/>
                  </a:rPr>
                  <a:t>k </a:t>
                </a:r>
                <a:r>
                  <a:rPr lang="en-US" altLang="zh-CN" sz="2600" dirty="0">
                    <a:solidFill>
                      <a:srgbClr val="000000"/>
                    </a:solidFill>
                    <a:latin typeface="Times New Roman" panose="02020603050405020304" pitchFamily="18" charset="0"/>
                    <a:cs typeface="Times New Roman" panose="02020603050405020304" pitchFamily="18" charset="0"/>
                  </a:rPr>
                  <a:t>outputs (if the variables are discrete and take </a:t>
                </a:r>
                <a:r>
                  <a:rPr lang="en-US" altLang="zh-CN" sz="2600" i="1" dirty="0">
                    <a:solidFill>
                      <a:srgbClr val="000000"/>
                    </a:solidFill>
                    <a:latin typeface="Times New Roman" panose="02020603050405020304" pitchFamily="18" charset="0"/>
                    <a:cs typeface="Times New Roman" panose="02020603050405020304" pitchFamily="18" charset="0"/>
                  </a:rPr>
                  <a:t>k</a:t>
                </a:r>
                <a:br>
                  <a:rPr lang="en-US" altLang="zh-CN" sz="2600" i="1"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values, encoded one-hot) allows one to estimate the conditional probability</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without requiring an exponential number of parameters (and examples), yet</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still is able to capture high-order dependencies between the random variables.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586011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20.10.9 Neural Auto-Regressive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432000" lvl="0" indent="-457200">
              <a:spcBef>
                <a:spcPts val="0"/>
              </a:spcBef>
              <a:buClr>
                <a:srgbClr val="FF0000"/>
              </a:buClr>
            </a:pPr>
            <a:r>
              <a:rPr lang="en-US" altLang="zh-CN" dirty="0">
                <a:solidFill>
                  <a:srgbClr val="000000"/>
                </a:solidFill>
              </a:rPr>
              <a:t>2. Instead of having a different neural network for the prediction of each xi,</a:t>
            </a:r>
            <a:r>
              <a:rPr lang="en-US" altLang="zh-CN" dirty="0">
                <a:solidFill>
                  <a:srgbClr val="000000"/>
                </a:solidFill>
                <a:latin typeface="ComputerModernRoman"/>
              </a:rPr>
              <a:t> </a:t>
            </a:r>
            <a:r>
              <a:rPr lang="en-US" altLang="zh-CN" dirty="0">
                <a:solidFill>
                  <a:srgbClr val="000000"/>
                </a:solidFill>
              </a:rPr>
              <a:t>a </a:t>
            </a:r>
            <a:r>
              <a:rPr lang="en-US" altLang="zh-CN" i="1" dirty="0">
                <a:solidFill>
                  <a:srgbClr val="000000"/>
                </a:solidFill>
              </a:rPr>
              <a:t>left-to-right </a:t>
            </a:r>
            <a:r>
              <a:rPr lang="en-US" altLang="zh-CN" dirty="0">
                <a:solidFill>
                  <a:srgbClr val="000000"/>
                </a:solidFill>
              </a:rPr>
              <a:t>connectivity illustrated in Fig. </a:t>
            </a:r>
            <a:r>
              <a:rPr lang="en-US" altLang="zh-CN" dirty="0">
                <a:solidFill>
                  <a:srgbClr val="FF0000"/>
                </a:solidFill>
              </a:rPr>
              <a:t>20.9 </a:t>
            </a:r>
            <a:r>
              <a:rPr lang="en-US" altLang="zh-CN" dirty="0">
                <a:solidFill>
                  <a:srgbClr val="000000"/>
                </a:solidFill>
              </a:rPr>
              <a:t>allows one to merge all the neural</a:t>
            </a:r>
            <a:br>
              <a:rPr lang="en-US" altLang="zh-CN" dirty="0">
                <a:solidFill>
                  <a:srgbClr val="000000"/>
                </a:solidFill>
              </a:rPr>
            </a:br>
            <a:r>
              <a:rPr lang="en-US" altLang="zh-CN" sz="2600" dirty="0">
                <a:solidFill>
                  <a:srgbClr val="000000"/>
                </a:solidFill>
                <a:latin typeface="Times New Roman" panose="02020603050405020304" pitchFamily="18" charset="0"/>
                <a:cs typeface="Times New Roman" panose="02020603050405020304" pitchFamily="18" charset="0"/>
              </a:rPr>
              <a:t>networks into one. Equivalently, it means that the hidden layer features computed for predicting </a:t>
            </a:r>
            <a:r>
              <a:rPr lang="en-US" altLang="zh-CN" sz="2600" i="1" dirty="0">
                <a:solidFill>
                  <a:srgbClr val="000000"/>
                </a:solidFill>
                <a:latin typeface="Times New Roman" panose="02020603050405020304" pitchFamily="18" charset="0"/>
                <a:cs typeface="Times New Roman" panose="02020603050405020304" pitchFamily="18" charset="0"/>
              </a:rPr>
              <a:t>x</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i="1"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0000"/>
                </a:solidFill>
                <a:latin typeface="Times New Roman" panose="02020603050405020304" pitchFamily="18" charset="0"/>
                <a:cs typeface="Times New Roman" panose="02020603050405020304" pitchFamily="18" charset="0"/>
              </a:rPr>
              <a:t>can be reused for predicting </a:t>
            </a:r>
            <a:r>
              <a:rPr lang="en-US" altLang="zh-CN" sz="2600" i="1" dirty="0" err="1">
                <a:solidFill>
                  <a:srgbClr val="000000"/>
                </a:solidFill>
                <a:latin typeface="Times New Roman" panose="02020603050405020304" pitchFamily="18" charset="0"/>
                <a:cs typeface="Times New Roman" panose="02020603050405020304" pitchFamily="18" charset="0"/>
              </a:rPr>
              <a:t>x</a:t>
            </a:r>
            <a:r>
              <a:rPr lang="en-US" altLang="zh-CN" sz="2600" i="1" baseline="-25000" dirty="0" err="1">
                <a:solidFill>
                  <a:srgbClr val="000000"/>
                </a:solidFill>
                <a:latin typeface="Times New Roman" panose="02020603050405020304" pitchFamily="18" charset="0"/>
                <a:cs typeface="Times New Roman" panose="02020603050405020304" pitchFamily="18" charset="0"/>
              </a:rPr>
              <a:t>i</a:t>
            </a:r>
            <a:r>
              <a:rPr lang="en-US" altLang="zh-CN" sz="2600" baseline="-25000" dirty="0" err="1">
                <a:solidFill>
                  <a:srgbClr val="000000"/>
                </a:solidFill>
                <a:latin typeface="Times New Roman" panose="02020603050405020304" pitchFamily="18" charset="0"/>
                <a:cs typeface="Times New Roman" panose="02020603050405020304" pitchFamily="18" charset="0"/>
              </a:rPr>
              <a:t>+</a:t>
            </a:r>
            <a:r>
              <a:rPr lang="en-US" altLang="zh-CN" sz="2600" i="1" baseline="-25000" dirty="0" err="1">
                <a:solidFill>
                  <a:srgbClr val="000000"/>
                </a:solidFill>
                <a:latin typeface="Times New Roman" panose="02020603050405020304" pitchFamily="18" charset="0"/>
                <a:cs typeface="Times New Roman" panose="02020603050405020304" pitchFamily="18" charset="0"/>
              </a:rPr>
              <a:t>k</a:t>
            </a:r>
            <a:r>
              <a:rPr lang="en-US" altLang="zh-CN" sz="2600" i="1"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i="1" dirty="0">
                <a:solidFill>
                  <a:srgbClr val="000000"/>
                </a:solidFill>
                <a:latin typeface="Times New Roman" panose="02020603050405020304" pitchFamily="18" charset="0"/>
                <a:cs typeface="Times New Roman" panose="02020603050405020304" pitchFamily="18" charset="0"/>
              </a:rPr>
              <a:t>k &gt; </a:t>
            </a:r>
            <a:r>
              <a:rPr lang="en-US" altLang="zh-CN" sz="2600" dirty="0">
                <a:solidFill>
                  <a:srgbClr val="000000"/>
                </a:solidFill>
                <a:latin typeface="Times New Roman" panose="02020603050405020304" pitchFamily="18" charset="0"/>
                <a:cs typeface="Times New Roman" panose="02020603050405020304" pitchFamily="18" charset="0"/>
              </a:rPr>
              <a:t>0). The hidden units are thus organized in </a:t>
            </a:r>
            <a:r>
              <a:rPr lang="en-US" altLang="zh-CN" sz="2600" i="1" dirty="0">
                <a:solidFill>
                  <a:srgbClr val="000000"/>
                </a:solidFill>
                <a:latin typeface="Times New Roman" panose="02020603050405020304" pitchFamily="18" charset="0"/>
                <a:cs typeface="Times New Roman" panose="02020603050405020304" pitchFamily="18" charset="0"/>
              </a:rPr>
              <a:t>groups </a:t>
            </a:r>
            <a:r>
              <a:rPr lang="en-US" altLang="zh-CN" sz="2600" dirty="0">
                <a:solidFill>
                  <a:srgbClr val="000000"/>
                </a:solidFill>
                <a:latin typeface="Times New Roman" panose="02020603050405020304" pitchFamily="18" charset="0"/>
                <a:cs typeface="Times New Roman" panose="02020603050405020304" pitchFamily="18" charset="0"/>
              </a:rPr>
              <a:t>that have the particularity that all the units in the </a:t>
            </a:r>
            <a:r>
              <a:rPr lang="en-US" altLang="zh-CN" sz="2600" i="1" dirty="0" err="1">
                <a:solidFill>
                  <a:srgbClr val="000000"/>
                </a:solidFill>
                <a:latin typeface="Times New Roman" panose="02020603050405020304" pitchFamily="18" charset="0"/>
                <a:cs typeface="Times New Roman" panose="02020603050405020304" pitchFamily="18" charset="0"/>
              </a:rPr>
              <a:t>i</a:t>
            </a:r>
            <a:r>
              <a:rPr lang="en-US" altLang="zh-CN" sz="2600" dirty="0" err="1">
                <a:solidFill>
                  <a:srgbClr val="000000"/>
                </a:solidFill>
                <a:latin typeface="Times New Roman" panose="02020603050405020304" pitchFamily="18" charset="0"/>
                <a:cs typeface="Times New Roman" panose="02020603050405020304" pitchFamily="18" charset="0"/>
              </a:rPr>
              <a:t>-th</a:t>
            </a:r>
            <a:r>
              <a:rPr lang="en-US" altLang="zh-CN" sz="2600" dirty="0">
                <a:solidFill>
                  <a:srgbClr val="000000"/>
                </a:solidFill>
                <a:latin typeface="Times New Roman" panose="02020603050405020304" pitchFamily="18" charset="0"/>
                <a:cs typeface="Times New Roman" panose="02020603050405020304" pitchFamily="18" charset="0"/>
              </a:rPr>
              <a:t> group only depend on the input values </a:t>
            </a:r>
            <a:r>
              <a:rPr lang="en-US" altLang="zh-CN" sz="2600" i="1" dirty="0">
                <a:solidFill>
                  <a:srgbClr val="000000"/>
                </a:solidFill>
                <a:latin typeface="Times New Roman" panose="02020603050405020304" pitchFamily="18" charset="0"/>
                <a:cs typeface="Times New Roman" panose="02020603050405020304" pitchFamily="18" charset="0"/>
              </a:rPr>
              <a:t>x</a:t>
            </a:r>
            <a:r>
              <a:rPr lang="en-US" altLang="zh-CN" sz="2600" baseline="-25000" dirty="0">
                <a:solidFill>
                  <a:srgbClr val="000000"/>
                </a:solidFill>
                <a:latin typeface="Times New Roman" panose="02020603050405020304" pitchFamily="18" charset="0"/>
                <a:cs typeface="Times New Roman" panose="02020603050405020304" pitchFamily="18" charset="0"/>
              </a:rPr>
              <a:t>1</a:t>
            </a:r>
            <a:r>
              <a:rPr lang="en-US" altLang="zh-CN" sz="2600" i="1" dirty="0">
                <a:solidFill>
                  <a:srgbClr val="000000"/>
                </a:solidFill>
                <a:latin typeface="Times New Roman" panose="02020603050405020304" pitchFamily="18" charset="0"/>
                <a:cs typeface="Times New Roman" panose="02020603050405020304" pitchFamily="18" charset="0"/>
              </a:rPr>
              <a:t>, ..., x</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dirty="0">
                <a:solidFill>
                  <a:srgbClr val="000000"/>
                </a:solidFill>
                <a:latin typeface="Times New Roman" panose="02020603050405020304" pitchFamily="18" charset="0"/>
                <a:cs typeface="Times New Roman" panose="02020603050405020304" pitchFamily="18" charset="0"/>
              </a:rPr>
              <a:t>. The parameters used to compute these hidden units are jointly optimized to improve the prediction of all the variables in the sequence. This is an instance of the </a:t>
            </a:r>
            <a:r>
              <a:rPr lang="en-US" altLang="zh-CN" sz="2600" i="1" dirty="0">
                <a:solidFill>
                  <a:srgbClr val="000000"/>
                </a:solidFill>
                <a:latin typeface="Times New Roman" panose="02020603050405020304" pitchFamily="18" charset="0"/>
                <a:cs typeface="Times New Roman" panose="02020603050405020304" pitchFamily="18" charset="0"/>
              </a:rPr>
              <a:t>reuse principle </a:t>
            </a:r>
            <a:r>
              <a:rPr lang="en-US" altLang="zh-CN" sz="2600" dirty="0">
                <a:solidFill>
                  <a:srgbClr val="000000"/>
                </a:solidFill>
                <a:latin typeface="Times New Roman" panose="02020603050405020304" pitchFamily="18" charset="0"/>
                <a:cs typeface="Times New Roman" panose="02020603050405020304" pitchFamily="18" charset="0"/>
              </a:rPr>
              <a:t>that recurs throughout deep learning in scenarios ranging from recurrent and convolutional network architectures to multi-task and transfer learning.</a:t>
            </a:r>
            <a:endParaRPr lang="en-US" altLang="zh-C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251600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20.10.9 Neural Auto-Regressive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lvl="0">
              <a:spcBef>
                <a:spcPts val="0"/>
              </a:spcBef>
              <a:buClr>
                <a:srgbClr val="FF0000"/>
              </a:buClr>
            </a:pPr>
            <a:r>
              <a:rPr lang="en-US" altLang="zh-CN" dirty="0">
                <a:solidFill>
                  <a:srgbClr val="000000"/>
                </a:solidFill>
              </a:rPr>
              <a:t>        Each </a:t>
            </a:r>
            <a:r>
              <a:rPr lang="en-US" altLang="zh-CN" i="1" dirty="0">
                <a:solidFill>
                  <a:srgbClr val="000000"/>
                </a:solidFill>
              </a:rPr>
              <a:t>P</a:t>
            </a:r>
            <a:r>
              <a:rPr lang="en-US" altLang="zh-CN" dirty="0">
                <a:solidFill>
                  <a:srgbClr val="000000"/>
                </a:solidFill>
              </a:rPr>
              <a:t>(</a:t>
            </a:r>
            <a:r>
              <a:rPr lang="en-US" altLang="zh-CN" i="1" dirty="0">
                <a:solidFill>
                  <a:srgbClr val="000000"/>
                </a:solidFill>
              </a:rPr>
              <a:t>x</a:t>
            </a:r>
            <a:r>
              <a:rPr lang="en-US" altLang="zh-CN" i="1" baseline="-25000" dirty="0">
                <a:solidFill>
                  <a:srgbClr val="000000"/>
                </a:solidFill>
              </a:rPr>
              <a:t>i </a:t>
            </a:r>
            <a:r>
              <a:rPr lang="en-US" altLang="zh-CN" i="1" dirty="0">
                <a:solidFill>
                  <a:srgbClr val="000000"/>
                </a:solidFill>
              </a:rPr>
              <a:t>| x</a:t>
            </a:r>
            <a:r>
              <a:rPr lang="en-US" altLang="zh-CN" i="1" baseline="-25000" dirty="0">
                <a:solidFill>
                  <a:srgbClr val="000000"/>
                </a:solidFill>
              </a:rPr>
              <a:t>i-</a:t>
            </a:r>
            <a:r>
              <a:rPr lang="en-US" altLang="zh-CN" baseline="-25000" dirty="0">
                <a:solidFill>
                  <a:srgbClr val="000000"/>
                </a:solidFill>
              </a:rPr>
              <a:t>1</a:t>
            </a:r>
            <a:r>
              <a:rPr lang="en-US" altLang="zh-CN" i="1" dirty="0">
                <a:solidFill>
                  <a:srgbClr val="000000"/>
                </a:solidFill>
              </a:rPr>
              <a:t>, …, x</a:t>
            </a:r>
            <a:r>
              <a:rPr lang="en-US" altLang="zh-CN" baseline="-25000" dirty="0">
                <a:solidFill>
                  <a:srgbClr val="000000"/>
                </a:solidFill>
              </a:rPr>
              <a:t>1</a:t>
            </a:r>
            <a:r>
              <a:rPr lang="en-US" altLang="zh-CN" dirty="0">
                <a:solidFill>
                  <a:srgbClr val="000000"/>
                </a:solidFill>
              </a:rPr>
              <a:t>) can represent a conditional distribution by having</a:t>
            </a:r>
            <a:br>
              <a:rPr lang="en-US" altLang="zh-CN" dirty="0">
                <a:solidFill>
                  <a:srgbClr val="000000"/>
                </a:solidFill>
              </a:rPr>
            </a:br>
            <a:r>
              <a:rPr lang="en-US" altLang="zh-CN" dirty="0">
                <a:solidFill>
                  <a:srgbClr val="000000"/>
                </a:solidFill>
              </a:rPr>
              <a:t>outputs of the neural network predict </a:t>
            </a:r>
            <a:r>
              <a:rPr lang="en-US" altLang="zh-CN" i="1" dirty="0">
                <a:solidFill>
                  <a:srgbClr val="000000"/>
                </a:solidFill>
              </a:rPr>
              <a:t>parameters </a:t>
            </a:r>
            <a:r>
              <a:rPr lang="en-US" altLang="zh-CN" dirty="0">
                <a:solidFill>
                  <a:srgbClr val="000000"/>
                </a:solidFill>
              </a:rPr>
              <a:t>of the conditional distribution </a:t>
            </a:r>
            <a:r>
              <a:rPr lang="en-US" altLang="zh-CN" sz="2600" dirty="0">
                <a:solidFill>
                  <a:srgbClr val="000000"/>
                </a:solidFill>
                <a:latin typeface="Times New Roman" panose="02020603050405020304" pitchFamily="18" charset="0"/>
                <a:cs typeface="Times New Roman" panose="02020603050405020304" pitchFamily="18" charset="0"/>
              </a:rPr>
              <a:t>of </a:t>
            </a:r>
            <a:r>
              <a:rPr lang="en-US" altLang="zh-CN" sz="2600" i="1" dirty="0">
                <a:solidFill>
                  <a:srgbClr val="000000"/>
                </a:solidFill>
                <a:latin typeface="Times New Roman" panose="02020603050405020304" pitchFamily="18" charset="0"/>
                <a:cs typeface="Times New Roman" panose="02020603050405020304" pitchFamily="18" charset="0"/>
              </a:rPr>
              <a:t>x</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dirty="0">
                <a:solidFill>
                  <a:srgbClr val="000000"/>
                </a:solidFill>
                <a:latin typeface="Times New Roman" panose="02020603050405020304" pitchFamily="18" charset="0"/>
                <a:cs typeface="Times New Roman" panose="02020603050405020304" pitchFamily="18" charset="0"/>
              </a:rPr>
              <a:t>, as discussed in Sec. </a:t>
            </a:r>
            <a:r>
              <a:rPr lang="en-US" altLang="zh-CN" sz="2600" dirty="0">
                <a:solidFill>
                  <a:srgbClr val="FF0000"/>
                </a:solidFill>
                <a:latin typeface="Times New Roman" panose="02020603050405020304" pitchFamily="18" charset="0"/>
                <a:cs typeface="Times New Roman" panose="02020603050405020304" pitchFamily="18" charset="0"/>
              </a:rPr>
              <a:t>6.2.1.1</a:t>
            </a:r>
            <a:r>
              <a:rPr lang="en-US" altLang="zh-CN" sz="2600" dirty="0">
                <a:solidFill>
                  <a:srgbClr val="000000"/>
                </a:solidFill>
                <a:latin typeface="Times New Roman" panose="02020603050405020304" pitchFamily="18" charset="0"/>
                <a:cs typeface="Times New Roman" panose="02020603050405020304" pitchFamily="18" charset="0"/>
              </a:rPr>
              <a:t>. Although the original neural auto-regressive</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networks were initially evaluated in the context of purely discrete multivariate</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data (with a sigmoid output for a Bernoulli variable or </a:t>
            </a:r>
            <a:r>
              <a:rPr lang="en-US" altLang="zh-CN" sz="2600" dirty="0" err="1">
                <a:solidFill>
                  <a:srgbClr val="000000"/>
                </a:solidFill>
                <a:latin typeface="Times New Roman" panose="02020603050405020304" pitchFamily="18" charset="0"/>
                <a:cs typeface="Times New Roman" panose="02020603050405020304" pitchFamily="18" charset="0"/>
              </a:rPr>
              <a:t>softmax</a:t>
            </a:r>
            <a:r>
              <a:rPr lang="en-US" altLang="zh-CN" sz="2600" dirty="0">
                <a:solidFill>
                  <a:srgbClr val="000000"/>
                </a:solidFill>
                <a:latin typeface="Times New Roman" panose="02020603050405020304" pitchFamily="18" charset="0"/>
                <a:cs typeface="Times New Roman" panose="02020603050405020304" pitchFamily="18" charset="0"/>
              </a:rPr>
              <a:t> output for a</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err="1">
                <a:solidFill>
                  <a:srgbClr val="000000"/>
                </a:solidFill>
                <a:latin typeface="Times New Roman" panose="02020603050405020304" pitchFamily="18" charset="0"/>
                <a:cs typeface="Times New Roman" panose="02020603050405020304" pitchFamily="18" charset="0"/>
              </a:rPr>
              <a:t>multinoulli</a:t>
            </a:r>
            <a:r>
              <a:rPr lang="en-US" altLang="zh-CN" sz="2600" dirty="0">
                <a:solidFill>
                  <a:srgbClr val="000000"/>
                </a:solidFill>
                <a:latin typeface="Times New Roman" panose="02020603050405020304" pitchFamily="18" charset="0"/>
                <a:cs typeface="Times New Roman" panose="02020603050405020304" pitchFamily="18" charset="0"/>
              </a:rPr>
              <a:t> variable) it is natural to extend such models to continuous variables or</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joint distributions involving both discrete and continuous variables.</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br>
              <a:rPr lang="en-US" altLang="zh-CN" sz="2600" dirty="0">
                <a:latin typeface="Times New Roman" panose="02020603050405020304" pitchFamily="18" charset="0"/>
                <a:cs typeface="Times New Roman" panose="02020603050405020304" pitchFamily="18" charset="0"/>
              </a:rPr>
            </a:br>
            <a:endParaRPr lang="en-US" altLang="zh-CN" sz="2600" dirty="0">
              <a:solidFill>
                <a:srgbClr val="000000"/>
              </a:solidFill>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br>
              <a:rPr lang="en-US" altLang="zh-CN" sz="2600" dirty="0">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  </a:t>
            </a:r>
            <a:br>
              <a:rPr lang="en-US" altLang="zh-CN" sz="2600" dirty="0">
                <a:solidFill>
                  <a:srgbClr val="000000"/>
                </a:solidFill>
                <a:latin typeface="Times New Roman" panose="02020603050405020304" pitchFamily="18" charset="0"/>
                <a:cs typeface="Times New Roman" panose="02020603050405020304" pitchFamily="18" charset="0"/>
              </a:rPr>
            </a:b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59349853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20.10.10 NADE</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solidFill>
                      <a:srgbClr val="000000"/>
                    </a:solidFill>
                    <a:latin typeface="Times New Roman" panose="02020603050405020304" pitchFamily="18" charset="0"/>
                    <a:cs typeface="Times New Roman" panose="02020603050405020304" pitchFamily="18" charset="0"/>
                  </a:rPr>
                  <a:t>        The </a:t>
                </a:r>
                <a:r>
                  <a:rPr lang="en-US" altLang="zh-CN" sz="2600" i="1" dirty="0">
                    <a:solidFill>
                      <a:srgbClr val="000000"/>
                    </a:solidFill>
                    <a:latin typeface="Times New Roman" panose="02020603050405020304" pitchFamily="18" charset="0"/>
                    <a:cs typeface="Times New Roman" panose="02020603050405020304" pitchFamily="18" charset="0"/>
                  </a:rPr>
                  <a:t>neural autoregressive density estimator </a:t>
                </a:r>
                <a:r>
                  <a:rPr lang="en-US" altLang="zh-CN" sz="2600" dirty="0">
                    <a:solidFill>
                      <a:srgbClr val="000000"/>
                    </a:solidFill>
                    <a:latin typeface="Times New Roman" panose="02020603050405020304" pitchFamily="18" charset="0"/>
                    <a:cs typeface="Times New Roman" panose="02020603050405020304" pitchFamily="18" charset="0"/>
                  </a:rPr>
                  <a:t>(NADE) is a very successful recent form of neural auto-regressive network (</a:t>
                </a:r>
                <a:r>
                  <a:rPr lang="en-US" altLang="zh-CN" sz="2600" dirty="0">
                    <a:solidFill>
                      <a:srgbClr val="00FF00"/>
                    </a:solidFill>
                    <a:latin typeface="Times New Roman" panose="02020603050405020304" pitchFamily="18" charset="0"/>
                    <a:cs typeface="Times New Roman" panose="02020603050405020304" pitchFamily="18" charset="0"/>
                  </a:rPr>
                  <a:t>Larochelle and Murray</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2011</a:t>
                </a:r>
                <a:r>
                  <a:rPr lang="en-US" altLang="zh-CN" sz="2600" dirty="0">
                    <a:solidFill>
                      <a:srgbClr val="000000"/>
                    </a:solidFill>
                    <a:latin typeface="Times New Roman" panose="02020603050405020304" pitchFamily="18" charset="0"/>
                    <a:cs typeface="Times New Roman" panose="02020603050405020304" pitchFamily="18" charset="0"/>
                  </a:rPr>
                  <a:t>). The connectivity is the same as for the original neural auto-regressive network of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FF00"/>
                    </a:solidFill>
                    <a:latin typeface="Times New Roman" panose="02020603050405020304" pitchFamily="18" charset="0"/>
                    <a:cs typeface="Times New Roman" panose="02020603050405020304" pitchFamily="18" charset="0"/>
                  </a:rPr>
                  <a:t> and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2000b</a:t>
                </a:r>
                <a:r>
                  <a:rPr lang="en-US" altLang="zh-CN" sz="2600" dirty="0">
                    <a:solidFill>
                      <a:srgbClr val="000000"/>
                    </a:solidFill>
                    <a:latin typeface="Times New Roman" panose="02020603050405020304" pitchFamily="18" charset="0"/>
                    <a:cs typeface="Times New Roman" panose="02020603050405020304" pitchFamily="18" charset="0"/>
                  </a:rPr>
                  <a:t>) but NADE introduces an additional parameter sharing scheme, as illustrated in Fig. </a:t>
                </a:r>
                <a:r>
                  <a:rPr lang="en-US" altLang="zh-CN" sz="2600" dirty="0">
                    <a:solidFill>
                      <a:srgbClr val="FF0000"/>
                    </a:solidFill>
                    <a:latin typeface="Times New Roman" panose="02020603050405020304" pitchFamily="18" charset="0"/>
                    <a:cs typeface="Times New Roman" panose="02020603050405020304" pitchFamily="18" charset="0"/>
                  </a:rPr>
                  <a:t>20.10</a:t>
                </a:r>
                <a:r>
                  <a:rPr lang="en-US" altLang="zh-CN" sz="2600" dirty="0">
                    <a:solidFill>
                      <a:srgbClr val="000000"/>
                    </a:solidFill>
                    <a:latin typeface="Times New Roman" panose="02020603050405020304" pitchFamily="18" charset="0"/>
                    <a:cs typeface="Times New Roman" panose="02020603050405020304" pitchFamily="18" charset="0"/>
                  </a:rPr>
                  <a:t>. The parameters of the hidden units of different groups </a:t>
                </a:r>
                <a:r>
                  <a:rPr lang="en-US" altLang="zh-CN" sz="2600" i="1" dirty="0">
                    <a:solidFill>
                      <a:srgbClr val="000000"/>
                    </a:solidFill>
                    <a:latin typeface="Times New Roman" panose="02020603050405020304" pitchFamily="18" charset="0"/>
                    <a:cs typeface="Times New Roman" panose="02020603050405020304" pitchFamily="18" charset="0"/>
                  </a:rPr>
                  <a:t>j</a:t>
                </a:r>
                <a:br>
                  <a:rPr lang="en-US" altLang="zh-CN" sz="2600" i="1"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are shared.</a:t>
                </a:r>
              </a:p>
              <a:p>
                <a:pPr marL="0" lvl="0" indent="0" algn="just">
                  <a:lnSpc>
                    <a:spcPct val="125000"/>
                  </a:lnSpc>
                  <a:spcBef>
                    <a:spcPts val="0"/>
                  </a:spcBef>
                  <a:buClr>
                    <a:srgbClr val="FF0000"/>
                  </a:buClr>
                  <a:buNone/>
                </a:pPr>
                <a:r>
                  <a:rPr lang="en-US" altLang="zh-CN" sz="2600" dirty="0">
                    <a:solidFill>
                      <a:srgbClr val="000000"/>
                    </a:solidFill>
                    <a:latin typeface="Times New Roman" panose="02020603050405020304" pitchFamily="18" charset="0"/>
                    <a:cs typeface="Times New Roman" panose="02020603050405020304" pitchFamily="18" charset="0"/>
                  </a:rPr>
                  <a:t>        The weights </a:t>
                </a:r>
                <a14:m>
                  <m:oMath xmlns:m="http://schemas.openxmlformats.org/officeDocument/2006/math">
                    <m:sSub>
                      <m:sSubPr>
                        <m:ctrlPr>
                          <a:rPr lang="en-US" altLang="zh-CN" sz="2600" i="1" smtClean="0">
                            <a:solidFill>
                              <a:srgbClr val="000000"/>
                            </a:solidFill>
                            <a:latin typeface="Cambria Math" panose="02040503050406030204" pitchFamily="18" charset="0"/>
                            <a:cs typeface="Times New Roman" panose="02020603050405020304" pitchFamily="18" charset="0"/>
                          </a:rPr>
                        </m:ctrlPr>
                      </m:sSubPr>
                      <m:e>
                        <m:sSup>
                          <m:sSupPr>
                            <m:ctrlPr>
                              <a:rPr lang="en-US" altLang="zh-CN" sz="2600" i="1">
                                <a:solidFill>
                                  <a:srgbClr val="000000"/>
                                </a:solidFill>
                                <a:latin typeface="Cambria Math" panose="02040503050406030204" pitchFamily="18" charset="0"/>
                                <a:cs typeface="Times New Roman" panose="02020603050405020304" pitchFamily="18" charset="0"/>
                              </a:rPr>
                            </m:ctrlPr>
                          </m:sSupPr>
                          <m:e>
                            <m:r>
                              <a:rPr lang="en-US" altLang="zh-CN" sz="2600" i="1">
                                <a:solidFill>
                                  <a:srgbClr val="000000"/>
                                </a:solidFill>
                                <a:latin typeface="Cambria Math" panose="02040503050406030204" pitchFamily="18" charset="0"/>
                                <a:cs typeface="Times New Roman" panose="02020603050405020304" pitchFamily="18" charset="0"/>
                              </a:rPr>
                              <m:t>𝑊</m:t>
                            </m:r>
                          </m:e>
                          <m:sup>
                            <m:r>
                              <a:rPr lang="en-US" altLang="zh-CN" sz="2600" i="1">
                                <a:solidFill>
                                  <a:srgbClr val="000000"/>
                                </a:solidFill>
                                <a:latin typeface="Cambria Math" panose="02040503050406030204" pitchFamily="18" charset="0"/>
                                <a:cs typeface="Times New Roman" panose="02020603050405020304" pitchFamily="18" charset="0"/>
                              </a:rPr>
                              <m:t>′</m:t>
                            </m:r>
                          </m:sup>
                        </m:sSup>
                      </m:e>
                      <m:sub>
                        <m:r>
                          <a:rPr lang="en-US" altLang="zh-CN" sz="2600" b="0" i="1" smtClean="0">
                            <a:solidFill>
                              <a:srgbClr val="000000"/>
                            </a:solidFill>
                            <a:latin typeface="Cambria Math" panose="02040503050406030204" pitchFamily="18" charset="0"/>
                            <a:cs typeface="Times New Roman" panose="02020603050405020304" pitchFamily="18" charset="0"/>
                          </a:rPr>
                          <m:t>𝑗</m:t>
                        </m:r>
                        <m:r>
                          <a:rPr lang="en-US" altLang="zh-CN" sz="2600" b="0" i="1" smtClean="0">
                            <a:solidFill>
                              <a:srgbClr val="000000"/>
                            </a:solidFill>
                            <a:latin typeface="Cambria Math" panose="02040503050406030204" pitchFamily="18" charset="0"/>
                            <a:cs typeface="Times New Roman" panose="02020603050405020304" pitchFamily="18" charset="0"/>
                          </a:rPr>
                          <m:t>,</m:t>
                        </m:r>
                        <m:r>
                          <a:rPr lang="en-US" altLang="zh-CN" sz="2600" b="0" i="1" smtClean="0">
                            <a:solidFill>
                              <a:srgbClr val="000000"/>
                            </a:solidFill>
                            <a:latin typeface="Cambria Math" panose="02040503050406030204" pitchFamily="18" charset="0"/>
                            <a:cs typeface="Times New Roman" panose="02020603050405020304" pitchFamily="18" charset="0"/>
                          </a:rPr>
                          <m:t>𝑘</m:t>
                        </m:r>
                        <m:r>
                          <a:rPr lang="en-US" altLang="zh-CN" sz="2600" b="0" i="1" smtClean="0">
                            <a:solidFill>
                              <a:srgbClr val="000000"/>
                            </a:solidFill>
                            <a:latin typeface="Cambria Math" panose="02040503050406030204" pitchFamily="18" charset="0"/>
                            <a:cs typeface="Times New Roman" panose="02020603050405020304" pitchFamily="18" charset="0"/>
                          </a:rPr>
                          <m:t>,</m:t>
                        </m:r>
                        <m:r>
                          <a:rPr lang="en-US" altLang="zh-CN" sz="2600" b="0" i="1" smtClean="0">
                            <a:solidFill>
                              <a:srgbClr val="000000"/>
                            </a:solidFill>
                            <a:latin typeface="Cambria Math" panose="02040503050406030204" pitchFamily="18" charset="0"/>
                            <a:cs typeface="Times New Roman" panose="02020603050405020304" pitchFamily="18" charset="0"/>
                          </a:rPr>
                          <m:t>𝑖</m:t>
                        </m:r>
                      </m:sub>
                    </m:sSub>
                  </m:oMath>
                </a14:m>
                <a:r>
                  <a:rPr lang="en-US" altLang="zh-CN" sz="2600" dirty="0">
                    <a:solidFill>
                      <a:srgbClr val="000000"/>
                    </a:solidFill>
                    <a:latin typeface="Times New Roman" panose="02020603050405020304" pitchFamily="18" charset="0"/>
                    <a:cs typeface="Times New Roman" panose="02020603050405020304" pitchFamily="18" charset="0"/>
                  </a:rPr>
                  <a:t> from the </a:t>
                </a:r>
                <a:r>
                  <a:rPr lang="en-US" altLang="zh-CN" sz="2600" i="1" dirty="0" err="1">
                    <a:solidFill>
                      <a:srgbClr val="000000"/>
                    </a:solidFill>
                    <a:latin typeface="Times New Roman" panose="02020603050405020304" pitchFamily="18" charset="0"/>
                    <a:cs typeface="Times New Roman" panose="02020603050405020304" pitchFamily="18" charset="0"/>
                  </a:rPr>
                  <a:t>i</a:t>
                </a:r>
                <a:r>
                  <a:rPr lang="en-US" altLang="zh-CN" sz="2600" dirty="0" err="1">
                    <a:solidFill>
                      <a:srgbClr val="000000"/>
                    </a:solidFill>
                    <a:latin typeface="Times New Roman" panose="02020603050405020304" pitchFamily="18" charset="0"/>
                    <a:cs typeface="Times New Roman" panose="02020603050405020304" pitchFamily="18" charset="0"/>
                  </a:rPr>
                  <a:t>-th</a:t>
                </a:r>
                <a:r>
                  <a:rPr lang="en-US" altLang="zh-CN" sz="2600" dirty="0">
                    <a:solidFill>
                      <a:srgbClr val="000000"/>
                    </a:solidFill>
                    <a:latin typeface="Times New Roman" panose="02020603050405020304" pitchFamily="18" charset="0"/>
                    <a:cs typeface="Times New Roman" panose="02020603050405020304" pitchFamily="18" charset="0"/>
                  </a:rPr>
                  <a:t> input </a:t>
                </a:r>
                <a:r>
                  <a:rPr lang="en-US" altLang="zh-CN" sz="2600" i="1" dirty="0">
                    <a:solidFill>
                      <a:srgbClr val="000000"/>
                    </a:solidFill>
                    <a:latin typeface="Times New Roman" panose="02020603050405020304" pitchFamily="18" charset="0"/>
                    <a:cs typeface="Times New Roman" panose="02020603050405020304" pitchFamily="18" charset="0"/>
                  </a:rPr>
                  <a:t>x</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i="1"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0000"/>
                    </a:solidFill>
                    <a:latin typeface="Times New Roman" panose="02020603050405020304" pitchFamily="18" charset="0"/>
                    <a:cs typeface="Times New Roman" panose="02020603050405020304" pitchFamily="18" charset="0"/>
                  </a:rPr>
                  <a:t>to the </a:t>
                </a:r>
                <a:r>
                  <a:rPr lang="en-US" altLang="zh-CN" sz="2600" i="1" dirty="0">
                    <a:solidFill>
                      <a:srgbClr val="000000"/>
                    </a:solidFill>
                    <a:latin typeface="Times New Roman" panose="02020603050405020304" pitchFamily="18" charset="0"/>
                    <a:cs typeface="Times New Roman" panose="02020603050405020304" pitchFamily="18" charset="0"/>
                  </a:rPr>
                  <a:t>k</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dirty="0" err="1">
                    <a:solidFill>
                      <a:srgbClr val="000000"/>
                    </a:solidFill>
                    <a:latin typeface="Times New Roman" panose="02020603050405020304" pitchFamily="18" charset="0"/>
                    <a:cs typeface="Times New Roman" panose="02020603050405020304" pitchFamily="18" charset="0"/>
                  </a:rPr>
                  <a:t>th</a:t>
                </a:r>
                <a:r>
                  <a:rPr lang="en-US" altLang="zh-CN" sz="2600" dirty="0">
                    <a:solidFill>
                      <a:srgbClr val="000000"/>
                    </a:solidFill>
                    <a:latin typeface="Times New Roman" panose="02020603050405020304" pitchFamily="18" charset="0"/>
                    <a:cs typeface="Times New Roman" panose="02020603050405020304" pitchFamily="18" charset="0"/>
                  </a:rPr>
                  <a:t> element of the </a:t>
                </a:r>
                <a:r>
                  <a:rPr lang="en-US" altLang="zh-CN" sz="2600" i="1" dirty="0">
                    <a:solidFill>
                      <a:srgbClr val="000000"/>
                    </a:solidFill>
                    <a:latin typeface="Times New Roman" panose="02020603050405020304" pitchFamily="18" charset="0"/>
                    <a:cs typeface="Times New Roman" panose="02020603050405020304" pitchFamily="18" charset="0"/>
                  </a:rPr>
                  <a:t>j</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dirty="0" err="1">
                    <a:solidFill>
                      <a:srgbClr val="000000"/>
                    </a:solidFill>
                    <a:latin typeface="Times New Roman" panose="02020603050405020304" pitchFamily="18" charset="0"/>
                    <a:cs typeface="Times New Roman" panose="02020603050405020304" pitchFamily="18" charset="0"/>
                  </a:rPr>
                  <a:t>th</a:t>
                </a:r>
                <a:r>
                  <a:rPr lang="en-US" altLang="zh-CN" sz="2600" dirty="0">
                    <a:solidFill>
                      <a:srgbClr val="000000"/>
                    </a:solidFill>
                    <a:latin typeface="Times New Roman" panose="02020603050405020304" pitchFamily="18" charset="0"/>
                    <a:cs typeface="Times New Roman" panose="02020603050405020304" pitchFamily="18" charset="0"/>
                  </a:rPr>
                  <a:t> group</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of hidden unit </a:t>
                </a:r>
                <a14:m>
                  <m:oMath xmlns:m="http://schemas.openxmlformats.org/officeDocument/2006/math">
                    <m:sSubSup>
                      <m:sSubSupPr>
                        <m:ctrlPr>
                          <a:rPr lang="en-US" altLang="zh-CN" sz="2600" i="1" smtClean="0">
                            <a:solidFill>
                              <a:srgbClr val="000000"/>
                            </a:solidFill>
                            <a:latin typeface="Cambria Math" panose="02040503050406030204" pitchFamily="18" charset="0"/>
                            <a:cs typeface="Times New Roman" panose="02020603050405020304" pitchFamily="18" charset="0"/>
                          </a:rPr>
                        </m:ctrlPr>
                      </m:sSubSupPr>
                      <m:e>
                        <m:r>
                          <a:rPr lang="en-US" altLang="zh-CN" sz="2600" b="0" i="1" smtClean="0">
                            <a:solidFill>
                              <a:srgbClr val="000000"/>
                            </a:solidFill>
                            <a:latin typeface="Cambria Math" panose="02040503050406030204" pitchFamily="18" charset="0"/>
                            <a:cs typeface="Times New Roman" panose="02020603050405020304" pitchFamily="18" charset="0"/>
                          </a:rPr>
                          <m:t>h</m:t>
                        </m:r>
                      </m:e>
                      <m:sub>
                        <m:r>
                          <a:rPr lang="en-US" altLang="zh-CN" sz="2600" b="0" i="1" smtClean="0">
                            <a:solidFill>
                              <a:srgbClr val="000000"/>
                            </a:solidFill>
                            <a:latin typeface="Cambria Math" panose="02040503050406030204" pitchFamily="18" charset="0"/>
                            <a:cs typeface="Times New Roman" panose="02020603050405020304" pitchFamily="18" charset="0"/>
                          </a:rPr>
                          <m:t>𝑘</m:t>
                        </m:r>
                      </m:sub>
                      <m:sup>
                        <m:r>
                          <a:rPr lang="en-US" altLang="zh-CN" sz="2600" b="0" i="1" smtClean="0">
                            <a:solidFill>
                              <a:srgbClr val="000000"/>
                            </a:solidFill>
                            <a:latin typeface="Cambria Math" panose="02040503050406030204" pitchFamily="18" charset="0"/>
                            <a:cs typeface="Times New Roman" panose="02020603050405020304" pitchFamily="18" charset="0"/>
                          </a:rPr>
                          <m:t>(</m:t>
                        </m:r>
                        <m:r>
                          <a:rPr lang="en-US" altLang="zh-CN" sz="2600" b="0" i="1" smtClean="0">
                            <a:solidFill>
                              <a:srgbClr val="000000"/>
                            </a:solidFill>
                            <a:latin typeface="Cambria Math" panose="02040503050406030204" pitchFamily="18" charset="0"/>
                            <a:cs typeface="Times New Roman" panose="02020603050405020304" pitchFamily="18" charset="0"/>
                          </a:rPr>
                          <m:t>𝑗</m:t>
                        </m:r>
                        <m:r>
                          <a:rPr lang="en-US" altLang="zh-CN" sz="2600" b="0" i="1" smtClean="0">
                            <a:solidFill>
                              <a:srgbClr val="000000"/>
                            </a:solidFill>
                            <a:latin typeface="Cambria Math" panose="02040503050406030204" pitchFamily="18" charset="0"/>
                            <a:cs typeface="Times New Roman" panose="02020603050405020304" pitchFamily="18" charset="0"/>
                          </a:rPr>
                          <m:t>)</m:t>
                        </m:r>
                      </m:sup>
                    </m:sSubSup>
                  </m:oMath>
                </a14:m>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i="1" dirty="0">
                    <a:solidFill>
                      <a:srgbClr val="000000"/>
                    </a:solidFill>
                    <a:latin typeface="Times New Roman" panose="02020603050405020304" pitchFamily="18" charset="0"/>
                    <a:cs typeface="Times New Roman" panose="02020603050405020304" pitchFamily="18" charset="0"/>
                  </a:rPr>
                  <a:t>j ≥ </a:t>
                </a:r>
                <a:r>
                  <a:rPr lang="en-US" altLang="zh-CN" sz="2600" i="1" dirty="0" err="1">
                    <a:solidFill>
                      <a:srgbClr val="000000"/>
                    </a:solidFill>
                    <a:latin typeface="Times New Roman" panose="02020603050405020304" pitchFamily="18" charset="0"/>
                    <a:cs typeface="Times New Roman" panose="02020603050405020304" pitchFamily="18" charset="0"/>
                  </a:rPr>
                  <a:t>i</a:t>
                </a:r>
                <a:r>
                  <a:rPr lang="en-US" altLang="zh-CN" sz="2600" dirty="0">
                    <a:solidFill>
                      <a:srgbClr val="000000"/>
                    </a:solidFill>
                    <a:latin typeface="Times New Roman" panose="02020603050405020304" pitchFamily="18" charset="0"/>
                    <a:cs typeface="Times New Roman" panose="02020603050405020304" pitchFamily="18" charset="0"/>
                  </a:rPr>
                  <a:t>) are shared among the groups:</a:t>
                </a:r>
              </a:p>
              <a:p>
                <a:pPr marL="0" lvl="0" indent="0" algn="just">
                  <a:lnSpc>
                    <a:spcPct val="125000"/>
                  </a:lnSpc>
                  <a:spcBef>
                    <a:spcPts val="0"/>
                  </a:spcBef>
                  <a:buClr>
                    <a:srgbClr val="FF0000"/>
                  </a:buClr>
                  <a:buNone/>
                </a:pPr>
                <a:endParaRPr lang="en-US" altLang="zh-CN" dirty="0">
                  <a:solidFill>
                    <a:srgbClr val="000000"/>
                  </a:solidFill>
                </a:endParaRPr>
              </a:p>
              <a:p>
                <a:pPr>
                  <a:spcBef>
                    <a:spcPts val="0"/>
                  </a:spcBef>
                  <a:buClr>
                    <a:srgbClr val="FF0000"/>
                  </a:buClr>
                </a:pPr>
                <a:r>
                  <a:rPr lang="en-US" altLang="zh-CN" dirty="0">
                    <a:solidFill>
                      <a:srgbClr val="000000"/>
                    </a:solidFill>
                  </a:rPr>
                  <a:t>The remaining weights, where </a:t>
                </a:r>
                <a:r>
                  <a:rPr lang="en-US" altLang="zh-CN" i="1" dirty="0">
                    <a:solidFill>
                      <a:srgbClr val="000000"/>
                    </a:solidFill>
                  </a:rPr>
                  <a:t>j &lt; </a:t>
                </a:r>
                <a:r>
                  <a:rPr lang="en-US" altLang="zh-CN" i="1" dirty="0" err="1">
                    <a:solidFill>
                      <a:srgbClr val="000000"/>
                    </a:solidFill>
                  </a:rPr>
                  <a:t>i</a:t>
                </a:r>
                <a:r>
                  <a:rPr lang="en-US" altLang="zh-CN" dirty="0">
                    <a:solidFill>
                      <a:srgbClr val="000000"/>
                    </a:solidFill>
                  </a:rPr>
                  <a:t>, are zero.</a:t>
                </a:r>
              </a:p>
              <a:p>
                <a:pPr marL="0" lvl="0" indent="0" algn="just">
                  <a:lnSpc>
                    <a:spcPct val="125000"/>
                  </a:lnSpc>
                  <a:spcBef>
                    <a:spcPts val="0"/>
                  </a:spcBef>
                  <a:buClr>
                    <a:srgbClr val="FF0000"/>
                  </a:buClr>
                  <a:buNone/>
                </a:pPr>
                <a:endParaRPr lang="en-US" altLang="zh-CN" sz="2600" dirty="0">
                  <a:solidFill>
                    <a:srgbClr val="000000"/>
                  </a:solidFill>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br>
                  <a:rPr lang="en-US" altLang="zh-CN" sz="2600" dirty="0">
                    <a:latin typeface="Times New Roman" panose="02020603050405020304" pitchFamily="18" charset="0"/>
                    <a:cs typeface="Times New Roman" panose="02020603050405020304" pitchFamily="18" charset="0"/>
                  </a:rPr>
                </a:br>
                <a:br>
                  <a:rPr lang="en-US" altLang="zh-CN" sz="2600" dirty="0">
                    <a:latin typeface="Times New Roman" panose="02020603050405020304" pitchFamily="18" charset="0"/>
                    <a:cs typeface="Times New Roman" panose="02020603050405020304" pitchFamily="18" charset="0"/>
                  </a:rPr>
                </a:br>
                <a:r>
                  <a:rPr lang="en-US" altLang="zh-CN" sz="2600" dirty="0">
                    <a:latin typeface="Times New Roman" panose="02020603050405020304" pitchFamily="18" charset="0"/>
                    <a:cs typeface="Times New Roman" panose="02020603050405020304" pitchFamily="18" charset="0"/>
                  </a:rPr>
                  <a:t> </a:t>
                </a:r>
                <a:br>
                  <a:rPr lang="en-US" altLang="zh-CN" sz="2600" dirty="0">
                    <a:latin typeface="Times New Roman" panose="02020603050405020304" pitchFamily="18" charset="0"/>
                    <a:cs typeface="Times New Roman" panose="02020603050405020304" pitchFamily="18" charset="0"/>
                  </a:rPr>
                </a:br>
                <a:endParaRPr lang="en-US" altLang="zh-CN" sz="2600" dirty="0">
                  <a:solidFill>
                    <a:srgbClr val="000000"/>
                  </a:solidFill>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br>
                  <a:rPr lang="en-US" altLang="zh-CN" sz="2600" dirty="0">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  </a:t>
                </a:r>
                <a:br>
                  <a:rPr lang="en-US" altLang="zh-CN" sz="2600" dirty="0">
                    <a:solidFill>
                      <a:srgbClr val="000000"/>
                    </a:solidFill>
                    <a:latin typeface="Times New Roman" panose="02020603050405020304" pitchFamily="18" charset="0"/>
                    <a:cs typeface="Times New Roman" panose="02020603050405020304" pitchFamily="18" charset="0"/>
                  </a:rPr>
                </a:b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latin typeface="Times New Roman" panose="02020603050405020304" pitchFamily="18" charset="0"/>
                    <a:cs typeface="Times New Roman" panose="02020603050405020304" pitchFamily="18" charset="0"/>
                  </a:rPr>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3800"/>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3502230" y="5176483"/>
            <a:ext cx="5408373" cy="638328"/>
          </a:xfrm>
          <a:prstGeom prst="rect">
            <a:avLst/>
          </a:prstGeom>
        </p:spPr>
      </p:pic>
    </p:spTree>
    <p:extLst>
      <p:ext uri="{BB962C8B-B14F-4D97-AF65-F5344CB8AC3E}">
        <p14:creationId xmlns:p14="http://schemas.microsoft.com/office/powerpoint/2010/main" val="59791040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20.10.10 NADE</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a:spcBef>
                <a:spcPts val="0"/>
              </a:spcBef>
              <a:buClr>
                <a:srgbClr val="FF0000"/>
              </a:buClr>
            </a:pPr>
            <a:r>
              <a:rPr lang="en-US" altLang="zh-CN" sz="2500" dirty="0">
                <a:solidFill>
                  <a:srgbClr val="00FF00"/>
                </a:solidFill>
                <a:latin typeface="Times New Roman" panose="02020603050405020304" pitchFamily="18" charset="0"/>
                <a:cs typeface="Times New Roman" panose="02020603050405020304" pitchFamily="18" charset="0"/>
              </a:rPr>
              <a:t>        Larochelle and Murray </a:t>
            </a:r>
            <a:r>
              <a:rPr lang="en-US" altLang="zh-CN" sz="2500" dirty="0">
                <a:solidFill>
                  <a:srgbClr val="000000"/>
                </a:solidFill>
                <a:latin typeface="Times New Roman" panose="02020603050405020304" pitchFamily="18" charset="0"/>
                <a:cs typeface="Times New Roman" panose="02020603050405020304" pitchFamily="18" charset="0"/>
              </a:rPr>
              <a:t>(</a:t>
            </a:r>
            <a:r>
              <a:rPr lang="en-US" altLang="zh-CN" sz="2500" dirty="0">
                <a:solidFill>
                  <a:srgbClr val="00FF00"/>
                </a:solidFill>
                <a:latin typeface="Times New Roman" panose="02020603050405020304" pitchFamily="18" charset="0"/>
                <a:cs typeface="Times New Roman" panose="02020603050405020304" pitchFamily="18" charset="0"/>
              </a:rPr>
              <a:t>2011</a:t>
            </a:r>
            <a:r>
              <a:rPr lang="en-US" altLang="zh-CN" sz="2500" dirty="0">
                <a:solidFill>
                  <a:srgbClr val="000000"/>
                </a:solidFill>
                <a:latin typeface="Times New Roman" panose="02020603050405020304" pitchFamily="18" charset="0"/>
                <a:cs typeface="Times New Roman" panose="02020603050405020304" pitchFamily="18" charset="0"/>
              </a:rPr>
              <a:t>) chose this sharing scheme so that forward propagation in a NADE model loosely resembles the computations performed in mean field inference to fill in missing inputs in an RBM. This mean field inference corresponds to running a recurrent network with shared weights and the first step of that inference is the same as in NADE. The only difference is that with NADE, the output weights connecting the hidden units to the output are parametrized independently from the weights connecting the input units to the hidden units. In the RBM, the hidden-to-output weights are the transpose of the input-to-hidden weights. The NADE architecture can be extended to mimic not just one time </a:t>
            </a:r>
            <a:r>
              <a:rPr lang="en-US" altLang="zh-CN" sz="2500" dirty="0">
                <a:solidFill>
                  <a:srgbClr val="000000"/>
                </a:solidFill>
              </a:rPr>
              <a:t>step of the mean field recurrent inference but to mimic </a:t>
            </a:r>
            <a:r>
              <a:rPr lang="en-US" altLang="zh-CN" sz="2500" i="1" dirty="0">
                <a:solidFill>
                  <a:srgbClr val="000000"/>
                </a:solidFill>
              </a:rPr>
              <a:t>k </a:t>
            </a:r>
            <a:r>
              <a:rPr lang="en-US" altLang="zh-CN" sz="2500" dirty="0">
                <a:solidFill>
                  <a:srgbClr val="000000"/>
                </a:solidFill>
              </a:rPr>
              <a:t>steps. This approach is called NADE-</a:t>
            </a:r>
            <a:r>
              <a:rPr lang="en-US" altLang="zh-CN" sz="2500" i="1" dirty="0">
                <a:solidFill>
                  <a:srgbClr val="000000"/>
                </a:solidFill>
              </a:rPr>
              <a:t>k </a:t>
            </a:r>
            <a:r>
              <a:rPr lang="en-US" altLang="zh-CN" sz="2500" dirty="0">
                <a:solidFill>
                  <a:srgbClr val="000000"/>
                </a:solidFill>
              </a:rPr>
              <a:t>(</a:t>
            </a:r>
            <a:r>
              <a:rPr lang="en-US" altLang="zh-CN" sz="2500" dirty="0" err="1">
                <a:solidFill>
                  <a:srgbClr val="00FF00"/>
                </a:solidFill>
              </a:rPr>
              <a:t>Raiko</a:t>
            </a:r>
            <a:r>
              <a:rPr lang="en-US" altLang="zh-CN" sz="2500" dirty="0">
                <a:solidFill>
                  <a:srgbClr val="00FF00"/>
                </a:solidFill>
              </a:rPr>
              <a:t> </a:t>
            </a:r>
            <a:r>
              <a:rPr lang="en-US" altLang="zh-CN" sz="2500" i="1" dirty="0">
                <a:solidFill>
                  <a:srgbClr val="00FF00"/>
                </a:solidFill>
              </a:rPr>
              <a:t>et al.</a:t>
            </a:r>
            <a:r>
              <a:rPr lang="en-US" altLang="zh-CN" sz="2500" dirty="0">
                <a:solidFill>
                  <a:srgbClr val="000000"/>
                </a:solidFill>
              </a:rPr>
              <a:t>, </a:t>
            </a:r>
            <a:r>
              <a:rPr lang="en-US" altLang="zh-CN" sz="2500" dirty="0">
                <a:solidFill>
                  <a:srgbClr val="00FF00"/>
                </a:solidFill>
              </a:rPr>
              <a:t>2014</a:t>
            </a:r>
            <a:r>
              <a:rPr lang="en-US" altLang="zh-CN" sz="2500" dirty="0">
                <a:solidFill>
                  <a:srgbClr val="000000"/>
                </a:solidFill>
              </a:rPr>
              <a:t>).</a:t>
            </a:r>
            <a:endParaRPr lang="en-US" altLang="zh-C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920688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20.10.10 NADE</a:t>
            </a:r>
            <a:endParaRPr lang="zh-CN" altLang="en-US" sz="36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473551" y="1601135"/>
            <a:ext cx="5010456" cy="3506442"/>
          </a:xfrm>
          <a:prstGeom prst="rect">
            <a:avLst/>
          </a:prstGeom>
        </p:spPr>
      </p:pic>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342021" y="1043189"/>
                <a:ext cx="6455027" cy="5133774"/>
              </a:xfrm>
            </p:spPr>
            <p:txBody>
              <a:bodyPr>
                <a:noAutofit/>
              </a:bodyPr>
              <a:lstStyle/>
              <a:p>
                <a:pPr marL="0" lvl="0" indent="0" algn="just">
                  <a:lnSpc>
                    <a:spcPct val="125000"/>
                  </a:lnSpc>
                  <a:spcBef>
                    <a:spcPts val="0"/>
                  </a:spcBef>
                  <a:buClr>
                    <a:srgbClr val="FF0000"/>
                  </a:buClr>
                  <a:buNone/>
                </a:pPr>
                <a:r>
                  <a:rPr lang="en-US" altLang="zh-CN" sz="2300" dirty="0">
                    <a:solidFill>
                      <a:srgbClr val="000000"/>
                    </a:solidFill>
                    <a:latin typeface="Times New Roman" panose="02020603050405020304" pitchFamily="18" charset="0"/>
                    <a:cs typeface="Times New Roman" panose="02020603050405020304" pitchFamily="18" charset="0"/>
                  </a:rPr>
                  <a:t>Figure 20.10: An illustration of the neural autoregressive density estimator (NADE). The hidden units are organized in groups </a:t>
                </a:r>
                <a:r>
                  <a:rPr lang="en-US" altLang="zh-CN" sz="2300" i="1" dirty="0">
                    <a:solidFill>
                      <a:srgbClr val="000000"/>
                    </a:solidFill>
                    <a:latin typeface="Times New Roman" panose="02020603050405020304" pitchFamily="18" charset="0"/>
                    <a:cs typeface="Times New Roman" panose="02020603050405020304" pitchFamily="18" charset="0"/>
                  </a:rPr>
                  <a:t>h</a:t>
                </a:r>
                <a:r>
                  <a:rPr lang="en-US" altLang="zh-CN" sz="2300" baseline="30000" dirty="0">
                    <a:solidFill>
                      <a:srgbClr val="000000"/>
                    </a:solidFill>
                    <a:latin typeface="Times New Roman" panose="02020603050405020304" pitchFamily="18" charset="0"/>
                    <a:cs typeface="Times New Roman" panose="02020603050405020304" pitchFamily="18" charset="0"/>
                  </a:rPr>
                  <a:t>(</a:t>
                </a:r>
                <a:r>
                  <a:rPr lang="en-US" altLang="zh-CN" sz="2300" i="1" baseline="30000" dirty="0">
                    <a:solidFill>
                      <a:srgbClr val="000000"/>
                    </a:solidFill>
                    <a:latin typeface="Times New Roman" panose="02020603050405020304" pitchFamily="18" charset="0"/>
                    <a:cs typeface="Times New Roman" panose="02020603050405020304" pitchFamily="18" charset="0"/>
                  </a:rPr>
                  <a:t>j</a:t>
                </a:r>
                <a:r>
                  <a:rPr lang="en-US" altLang="zh-CN" sz="2300" baseline="30000" dirty="0">
                    <a:solidFill>
                      <a:srgbClr val="000000"/>
                    </a:solidFill>
                    <a:latin typeface="Times New Roman" panose="02020603050405020304" pitchFamily="18" charset="0"/>
                    <a:cs typeface="Times New Roman" panose="02020603050405020304" pitchFamily="18" charset="0"/>
                  </a:rPr>
                  <a:t>)</a:t>
                </a:r>
                <a:r>
                  <a:rPr lang="en-US" altLang="zh-CN" sz="2300" dirty="0">
                    <a:solidFill>
                      <a:srgbClr val="000000"/>
                    </a:solidFill>
                    <a:latin typeface="Times New Roman" panose="02020603050405020304" pitchFamily="18" charset="0"/>
                    <a:cs typeface="Times New Roman" panose="02020603050405020304" pitchFamily="18" charset="0"/>
                  </a:rPr>
                  <a:t> so that only the inputs </a:t>
                </a:r>
                <a:r>
                  <a:rPr lang="en-US" altLang="zh-CN" sz="2300" i="1" dirty="0">
                    <a:solidFill>
                      <a:srgbClr val="000000"/>
                    </a:solidFill>
                    <a:latin typeface="Times New Roman" panose="02020603050405020304" pitchFamily="18" charset="0"/>
                    <a:cs typeface="Times New Roman" panose="02020603050405020304" pitchFamily="18" charset="0"/>
                  </a:rPr>
                  <a:t>x</a:t>
                </a:r>
                <a:r>
                  <a:rPr lang="en-US" altLang="zh-CN" sz="2300" baseline="-25000" dirty="0">
                    <a:solidFill>
                      <a:srgbClr val="000000"/>
                    </a:solidFill>
                    <a:latin typeface="Times New Roman" panose="02020603050405020304" pitchFamily="18" charset="0"/>
                    <a:cs typeface="Times New Roman" panose="02020603050405020304" pitchFamily="18" charset="0"/>
                  </a:rPr>
                  <a:t>1</a:t>
                </a:r>
                <a:r>
                  <a:rPr lang="en-US" altLang="zh-CN" sz="2300" i="1" dirty="0">
                    <a:solidFill>
                      <a:srgbClr val="000000"/>
                    </a:solidFill>
                    <a:latin typeface="Times New Roman" panose="02020603050405020304" pitchFamily="18" charset="0"/>
                    <a:cs typeface="Times New Roman" panose="02020603050405020304" pitchFamily="18" charset="0"/>
                  </a:rPr>
                  <a:t>, ..., x</a:t>
                </a:r>
                <a:r>
                  <a:rPr lang="en-US" altLang="zh-CN" sz="2300" i="1" baseline="-25000" dirty="0">
                    <a:solidFill>
                      <a:srgbClr val="000000"/>
                    </a:solidFill>
                    <a:latin typeface="Times New Roman" panose="02020603050405020304" pitchFamily="18" charset="0"/>
                    <a:cs typeface="Times New Roman" panose="02020603050405020304" pitchFamily="18" charset="0"/>
                  </a:rPr>
                  <a:t>i</a:t>
                </a:r>
                <a:r>
                  <a:rPr lang="en-US" altLang="zh-CN" sz="2300" i="1" dirty="0">
                    <a:solidFill>
                      <a:srgbClr val="000000"/>
                    </a:solidFill>
                    <a:latin typeface="Times New Roman" panose="02020603050405020304" pitchFamily="18" charset="0"/>
                    <a:cs typeface="Times New Roman" panose="02020603050405020304" pitchFamily="18" charset="0"/>
                  </a:rPr>
                  <a:t> </a:t>
                </a:r>
                <a:r>
                  <a:rPr lang="en-US" altLang="zh-CN" sz="2300" dirty="0">
                    <a:solidFill>
                      <a:srgbClr val="000000"/>
                    </a:solidFill>
                    <a:latin typeface="Times New Roman" panose="02020603050405020304" pitchFamily="18" charset="0"/>
                    <a:cs typeface="Times New Roman" panose="02020603050405020304" pitchFamily="18" charset="0"/>
                  </a:rPr>
                  <a:t>participate in computing </a:t>
                </a:r>
                <a:r>
                  <a:rPr lang="en-US" altLang="zh-CN" sz="2300" i="1" dirty="0">
                    <a:solidFill>
                      <a:srgbClr val="000000"/>
                    </a:solidFill>
                    <a:latin typeface="Times New Roman" panose="02020603050405020304" pitchFamily="18" charset="0"/>
                    <a:cs typeface="Times New Roman" panose="02020603050405020304" pitchFamily="18" charset="0"/>
                  </a:rPr>
                  <a:t>h</a:t>
                </a:r>
                <a:r>
                  <a:rPr lang="en-US" altLang="zh-CN" sz="2300" baseline="30000" dirty="0">
                    <a:solidFill>
                      <a:srgbClr val="000000"/>
                    </a:solidFill>
                    <a:latin typeface="Times New Roman" panose="02020603050405020304" pitchFamily="18" charset="0"/>
                    <a:cs typeface="Times New Roman" panose="02020603050405020304" pitchFamily="18" charset="0"/>
                  </a:rPr>
                  <a:t>(</a:t>
                </a:r>
                <a:r>
                  <a:rPr lang="en-US" altLang="zh-CN" sz="2300" i="1" baseline="30000" dirty="0" err="1">
                    <a:solidFill>
                      <a:srgbClr val="000000"/>
                    </a:solidFill>
                    <a:latin typeface="Times New Roman" panose="02020603050405020304" pitchFamily="18" charset="0"/>
                    <a:cs typeface="Times New Roman" panose="02020603050405020304" pitchFamily="18" charset="0"/>
                  </a:rPr>
                  <a:t>i</a:t>
                </a:r>
                <a:r>
                  <a:rPr lang="en-US" altLang="zh-CN" sz="2300" baseline="30000" dirty="0">
                    <a:solidFill>
                      <a:srgbClr val="000000"/>
                    </a:solidFill>
                    <a:latin typeface="Times New Roman" panose="02020603050405020304" pitchFamily="18" charset="0"/>
                    <a:cs typeface="Times New Roman" panose="02020603050405020304" pitchFamily="18" charset="0"/>
                  </a:rPr>
                  <a:t>) </a:t>
                </a:r>
                <a:r>
                  <a:rPr lang="en-US" altLang="zh-CN" sz="2300" dirty="0">
                    <a:solidFill>
                      <a:srgbClr val="000000"/>
                    </a:solidFill>
                    <a:latin typeface="Times New Roman" panose="02020603050405020304" pitchFamily="18" charset="0"/>
                    <a:cs typeface="Times New Roman" panose="02020603050405020304" pitchFamily="18" charset="0"/>
                  </a:rPr>
                  <a:t>and predicting </a:t>
                </a:r>
                <a:r>
                  <a:rPr lang="en-US" altLang="zh-CN" sz="2300" i="1" dirty="0">
                    <a:solidFill>
                      <a:srgbClr val="000000"/>
                    </a:solidFill>
                    <a:latin typeface="Times New Roman" panose="02020603050405020304" pitchFamily="18" charset="0"/>
                    <a:cs typeface="Times New Roman" panose="02020603050405020304" pitchFamily="18" charset="0"/>
                  </a:rPr>
                  <a:t>P </a:t>
                </a:r>
                <a:r>
                  <a:rPr lang="en-US" altLang="zh-CN" sz="2300" dirty="0">
                    <a:solidFill>
                      <a:srgbClr val="000000"/>
                    </a:solidFill>
                    <a:latin typeface="Times New Roman" panose="02020603050405020304" pitchFamily="18" charset="0"/>
                    <a:cs typeface="Times New Roman" panose="02020603050405020304" pitchFamily="18" charset="0"/>
                  </a:rPr>
                  <a:t>(</a:t>
                </a:r>
                <a:r>
                  <a:rPr lang="en-US" altLang="zh-CN" sz="2300" i="1" dirty="0" err="1">
                    <a:solidFill>
                      <a:srgbClr val="000000"/>
                    </a:solidFill>
                    <a:latin typeface="Times New Roman" panose="02020603050405020304" pitchFamily="18" charset="0"/>
                    <a:cs typeface="Times New Roman" panose="02020603050405020304" pitchFamily="18" charset="0"/>
                  </a:rPr>
                  <a:t>x</a:t>
                </a:r>
                <a:r>
                  <a:rPr lang="en-US" altLang="zh-CN" sz="2300" i="1" baseline="-25000" dirty="0" err="1">
                    <a:solidFill>
                      <a:srgbClr val="000000"/>
                    </a:solidFill>
                    <a:latin typeface="Times New Roman" panose="02020603050405020304" pitchFamily="18" charset="0"/>
                    <a:cs typeface="Times New Roman" panose="02020603050405020304" pitchFamily="18" charset="0"/>
                  </a:rPr>
                  <a:t>j</a:t>
                </a:r>
                <a:r>
                  <a:rPr lang="en-US" altLang="zh-CN" sz="2300" i="1" dirty="0">
                    <a:solidFill>
                      <a:srgbClr val="000000"/>
                    </a:solidFill>
                    <a:latin typeface="Times New Roman" panose="02020603050405020304" pitchFamily="18" charset="0"/>
                    <a:cs typeface="Times New Roman" panose="02020603050405020304" pitchFamily="18" charset="0"/>
                  </a:rPr>
                  <a:t> | x</a:t>
                </a:r>
                <a:r>
                  <a:rPr lang="en-US" altLang="zh-CN" sz="2300" i="1" baseline="-25000" dirty="0">
                    <a:solidFill>
                      <a:srgbClr val="000000"/>
                    </a:solidFill>
                    <a:latin typeface="Times New Roman" panose="02020603050405020304" pitchFamily="18" charset="0"/>
                    <a:cs typeface="Times New Roman" panose="02020603050405020304" pitchFamily="18" charset="0"/>
                  </a:rPr>
                  <a:t>j-</a:t>
                </a:r>
                <a:r>
                  <a:rPr lang="en-US" altLang="zh-CN" sz="2300" baseline="-25000" dirty="0">
                    <a:solidFill>
                      <a:srgbClr val="000000"/>
                    </a:solidFill>
                    <a:latin typeface="Times New Roman" panose="02020603050405020304" pitchFamily="18" charset="0"/>
                    <a:cs typeface="Times New Roman" panose="02020603050405020304" pitchFamily="18" charset="0"/>
                  </a:rPr>
                  <a:t>1</a:t>
                </a:r>
                <a:r>
                  <a:rPr lang="en-US" altLang="zh-CN" sz="2300" i="1" dirty="0">
                    <a:solidFill>
                      <a:srgbClr val="000000"/>
                    </a:solidFill>
                    <a:latin typeface="Times New Roman" panose="02020603050405020304" pitchFamily="18" charset="0"/>
                    <a:cs typeface="Times New Roman" panose="02020603050405020304" pitchFamily="18" charset="0"/>
                  </a:rPr>
                  <a:t>, ..., x</a:t>
                </a:r>
                <a:r>
                  <a:rPr lang="en-US" altLang="zh-CN" sz="2300" baseline="-25000" dirty="0">
                    <a:solidFill>
                      <a:srgbClr val="000000"/>
                    </a:solidFill>
                    <a:latin typeface="Times New Roman" panose="02020603050405020304" pitchFamily="18" charset="0"/>
                    <a:cs typeface="Times New Roman" panose="02020603050405020304" pitchFamily="18" charset="0"/>
                  </a:rPr>
                  <a:t>1</a:t>
                </a:r>
                <a:r>
                  <a:rPr lang="en-US" altLang="zh-CN" sz="2300" dirty="0">
                    <a:solidFill>
                      <a:srgbClr val="000000"/>
                    </a:solidFill>
                    <a:latin typeface="Times New Roman" panose="02020603050405020304" pitchFamily="18" charset="0"/>
                    <a:cs typeface="Times New Roman" panose="02020603050405020304" pitchFamily="18" charset="0"/>
                  </a:rPr>
                  <a:t>), for </a:t>
                </a:r>
                <a:r>
                  <a:rPr lang="en-US" altLang="zh-CN" sz="2300" i="1" dirty="0">
                    <a:solidFill>
                      <a:srgbClr val="000000"/>
                    </a:solidFill>
                    <a:latin typeface="Times New Roman" panose="02020603050405020304" pitchFamily="18" charset="0"/>
                    <a:cs typeface="Times New Roman" panose="02020603050405020304" pitchFamily="18" charset="0"/>
                  </a:rPr>
                  <a:t>j &gt; </a:t>
                </a:r>
                <a:r>
                  <a:rPr lang="en-US" altLang="zh-CN" sz="2300" i="1" dirty="0" err="1">
                    <a:solidFill>
                      <a:srgbClr val="000000"/>
                    </a:solidFill>
                    <a:latin typeface="Times New Roman" panose="02020603050405020304" pitchFamily="18" charset="0"/>
                    <a:cs typeface="Times New Roman" panose="02020603050405020304" pitchFamily="18" charset="0"/>
                  </a:rPr>
                  <a:t>i</a:t>
                </a:r>
                <a:r>
                  <a:rPr lang="en-US" altLang="zh-CN" sz="2300" dirty="0">
                    <a:solidFill>
                      <a:srgbClr val="000000"/>
                    </a:solidFill>
                    <a:latin typeface="Times New Roman" panose="02020603050405020304" pitchFamily="18" charset="0"/>
                    <a:cs typeface="Times New Roman" panose="02020603050405020304" pitchFamily="18" charset="0"/>
                  </a:rPr>
                  <a:t>. NADE is differentiated from earlier neural auto-regressive networks by the use of a particular weight sharing pattern: </a:t>
                </a:r>
                <a14:m>
                  <m:oMath xmlns:m="http://schemas.openxmlformats.org/officeDocument/2006/math">
                    <m:sSubSup>
                      <m:sSubSupPr>
                        <m:ctrlPr>
                          <a:rPr lang="en-US" altLang="zh-CN" sz="2300" b="0" i="1" smtClean="0">
                            <a:solidFill>
                              <a:srgbClr val="000000"/>
                            </a:solidFill>
                            <a:latin typeface="Cambria Math" panose="02040503050406030204" pitchFamily="18" charset="0"/>
                            <a:cs typeface="Times New Roman" panose="02020603050405020304" pitchFamily="18" charset="0"/>
                          </a:rPr>
                        </m:ctrlPr>
                      </m:sSubSupPr>
                      <m:e>
                        <m:r>
                          <a:rPr lang="en-US" altLang="zh-CN" sz="2300" b="0" i="1" smtClean="0">
                            <a:solidFill>
                              <a:srgbClr val="000000"/>
                            </a:solidFill>
                            <a:latin typeface="Cambria Math" panose="02040503050406030204" pitchFamily="18" charset="0"/>
                            <a:cs typeface="Times New Roman" panose="02020603050405020304" pitchFamily="18" charset="0"/>
                          </a:rPr>
                          <m:t>𝑊</m:t>
                        </m:r>
                      </m:e>
                      <m:sub>
                        <m:r>
                          <a:rPr lang="en-US" altLang="zh-CN" sz="2300" b="0" i="1" smtClean="0">
                            <a:solidFill>
                              <a:srgbClr val="000000"/>
                            </a:solidFill>
                            <a:latin typeface="Cambria Math" panose="02040503050406030204" pitchFamily="18" charset="0"/>
                            <a:cs typeface="Times New Roman" panose="02020603050405020304" pitchFamily="18" charset="0"/>
                          </a:rPr>
                          <m:t>𝑗</m:t>
                        </m:r>
                        <m:r>
                          <a:rPr lang="en-US" altLang="zh-CN" sz="2300" b="0" i="1" smtClean="0">
                            <a:solidFill>
                              <a:srgbClr val="000000"/>
                            </a:solidFill>
                            <a:latin typeface="Cambria Math" panose="02040503050406030204" pitchFamily="18" charset="0"/>
                            <a:cs typeface="Times New Roman" panose="02020603050405020304" pitchFamily="18" charset="0"/>
                          </a:rPr>
                          <m:t>,</m:t>
                        </m:r>
                        <m:r>
                          <a:rPr lang="en-US" altLang="zh-CN" sz="2300" b="0" i="1" smtClean="0">
                            <a:solidFill>
                              <a:srgbClr val="000000"/>
                            </a:solidFill>
                            <a:latin typeface="Cambria Math" panose="02040503050406030204" pitchFamily="18" charset="0"/>
                            <a:cs typeface="Times New Roman" panose="02020603050405020304" pitchFamily="18" charset="0"/>
                          </a:rPr>
                          <m:t>𝑘</m:t>
                        </m:r>
                        <m:r>
                          <a:rPr lang="en-US" altLang="zh-CN" sz="2300" b="0" i="1" smtClean="0">
                            <a:solidFill>
                              <a:srgbClr val="000000"/>
                            </a:solidFill>
                            <a:latin typeface="Cambria Math" panose="02040503050406030204" pitchFamily="18" charset="0"/>
                            <a:cs typeface="Times New Roman" panose="02020603050405020304" pitchFamily="18" charset="0"/>
                          </a:rPr>
                          <m:t>,</m:t>
                        </m:r>
                        <m:r>
                          <a:rPr lang="en-US" altLang="zh-CN" sz="2300" b="0" i="1" smtClean="0">
                            <a:solidFill>
                              <a:srgbClr val="000000"/>
                            </a:solidFill>
                            <a:latin typeface="Cambria Math" panose="02040503050406030204" pitchFamily="18" charset="0"/>
                            <a:cs typeface="Times New Roman" panose="02020603050405020304" pitchFamily="18" charset="0"/>
                          </a:rPr>
                          <m:t>𝑖</m:t>
                        </m:r>
                      </m:sub>
                      <m:sup>
                        <m:r>
                          <a:rPr lang="en-US" altLang="zh-CN" sz="2300" b="0" i="1" smtClean="0">
                            <a:solidFill>
                              <a:srgbClr val="000000"/>
                            </a:solidFill>
                            <a:latin typeface="Cambria Math" panose="02040503050406030204" pitchFamily="18" charset="0"/>
                            <a:cs typeface="Times New Roman" panose="02020603050405020304" pitchFamily="18" charset="0"/>
                          </a:rPr>
                          <m:t>′</m:t>
                        </m:r>
                      </m:sup>
                    </m:sSubSup>
                    <m:r>
                      <a:rPr lang="en-US" altLang="zh-CN" sz="2300" b="0" i="1" smtClean="0">
                        <a:solidFill>
                          <a:srgbClr val="000000"/>
                        </a:solidFill>
                        <a:latin typeface="Cambria Math" panose="02040503050406030204" pitchFamily="18" charset="0"/>
                        <a:cs typeface="Times New Roman" panose="02020603050405020304" pitchFamily="18" charset="0"/>
                      </a:rPr>
                      <m:t>=</m:t>
                    </m:r>
                    <m:sSub>
                      <m:sSubPr>
                        <m:ctrlPr>
                          <a:rPr lang="en-US" altLang="zh-CN" sz="2300" b="0" i="1" smtClean="0">
                            <a:solidFill>
                              <a:srgbClr val="000000"/>
                            </a:solidFill>
                            <a:latin typeface="Cambria Math" panose="02040503050406030204" pitchFamily="18" charset="0"/>
                            <a:cs typeface="Times New Roman" panose="02020603050405020304" pitchFamily="18" charset="0"/>
                          </a:rPr>
                        </m:ctrlPr>
                      </m:sSubPr>
                      <m:e>
                        <m:r>
                          <a:rPr lang="en-US" altLang="zh-CN" sz="2300" b="0" i="1" smtClean="0">
                            <a:solidFill>
                              <a:srgbClr val="000000"/>
                            </a:solidFill>
                            <a:latin typeface="Cambria Math" panose="02040503050406030204" pitchFamily="18" charset="0"/>
                            <a:cs typeface="Times New Roman" panose="02020603050405020304" pitchFamily="18" charset="0"/>
                          </a:rPr>
                          <m:t>𝑊</m:t>
                        </m:r>
                      </m:e>
                      <m:sub>
                        <m:r>
                          <a:rPr lang="en-US" altLang="zh-CN" sz="2300" b="0" i="1" smtClean="0">
                            <a:solidFill>
                              <a:srgbClr val="000000"/>
                            </a:solidFill>
                            <a:latin typeface="Cambria Math" panose="02040503050406030204" pitchFamily="18" charset="0"/>
                            <a:cs typeface="Times New Roman" panose="02020603050405020304" pitchFamily="18" charset="0"/>
                          </a:rPr>
                          <m:t>𝑘</m:t>
                        </m:r>
                        <m:r>
                          <a:rPr lang="en-US" altLang="zh-CN" sz="2300" b="0" i="1" smtClean="0">
                            <a:solidFill>
                              <a:srgbClr val="000000"/>
                            </a:solidFill>
                            <a:latin typeface="Cambria Math" panose="02040503050406030204" pitchFamily="18" charset="0"/>
                            <a:cs typeface="Times New Roman" panose="02020603050405020304" pitchFamily="18" charset="0"/>
                          </a:rPr>
                          <m:t>,</m:t>
                        </m:r>
                        <m:r>
                          <a:rPr lang="en-US" altLang="zh-CN" sz="2300" b="0" i="1" smtClean="0">
                            <a:solidFill>
                              <a:srgbClr val="000000"/>
                            </a:solidFill>
                            <a:latin typeface="Cambria Math" panose="02040503050406030204" pitchFamily="18" charset="0"/>
                            <a:cs typeface="Times New Roman" panose="02020603050405020304" pitchFamily="18" charset="0"/>
                          </a:rPr>
                          <m:t>𝑖</m:t>
                        </m:r>
                      </m:sub>
                    </m:sSub>
                  </m:oMath>
                </a14:m>
                <a:r>
                  <a:rPr lang="en-US" altLang="zh-CN" sz="2300" dirty="0">
                    <a:solidFill>
                      <a:srgbClr val="000000"/>
                    </a:solidFill>
                    <a:latin typeface="Times New Roman" panose="02020603050405020304" pitchFamily="18" charset="0"/>
                    <a:cs typeface="Times New Roman" panose="02020603050405020304" pitchFamily="18" charset="0"/>
                  </a:rPr>
                  <a:t>is shared (indicated in the figure by the use of the same line pattern for every instance of a replicated weight) for all the weights going out from </a:t>
                </a:r>
                <a:r>
                  <a:rPr lang="en-US" altLang="zh-CN" sz="2300" i="1" dirty="0">
                    <a:solidFill>
                      <a:srgbClr val="000000"/>
                    </a:solidFill>
                    <a:latin typeface="Times New Roman" panose="02020603050405020304" pitchFamily="18" charset="0"/>
                    <a:cs typeface="Times New Roman" panose="02020603050405020304" pitchFamily="18" charset="0"/>
                  </a:rPr>
                  <a:t>x</a:t>
                </a:r>
                <a:r>
                  <a:rPr lang="en-US" altLang="zh-CN" sz="2300" i="1" baseline="-25000" dirty="0">
                    <a:solidFill>
                      <a:srgbClr val="000000"/>
                    </a:solidFill>
                    <a:latin typeface="Times New Roman" panose="02020603050405020304" pitchFamily="18" charset="0"/>
                    <a:cs typeface="Times New Roman" panose="02020603050405020304" pitchFamily="18" charset="0"/>
                  </a:rPr>
                  <a:t>i</a:t>
                </a:r>
                <a:r>
                  <a:rPr lang="en-US" altLang="zh-CN" sz="2300" i="1" dirty="0">
                    <a:solidFill>
                      <a:srgbClr val="000000"/>
                    </a:solidFill>
                    <a:latin typeface="Times New Roman" panose="02020603050405020304" pitchFamily="18" charset="0"/>
                    <a:cs typeface="Times New Roman" panose="02020603050405020304" pitchFamily="18" charset="0"/>
                  </a:rPr>
                  <a:t> </a:t>
                </a:r>
                <a:r>
                  <a:rPr lang="en-US" altLang="zh-CN" sz="2300" dirty="0">
                    <a:solidFill>
                      <a:srgbClr val="000000"/>
                    </a:solidFill>
                    <a:latin typeface="Times New Roman" panose="02020603050405020304" pitchFamily="18" charset="0"/>
                    <a:cs typeface="Times New Roman" panose="02020603050405020304" pitchFamily="18" charset="0"/>
                  </a:rPr>
                  <a:t>to the </a:t>
                </a:r>
                <a:r>
                  <a:rPr lang="en-US" altLang="zh-CN" sz="2300" i="1" dirty="0">
                    <a:solidFill>
                      <a:srgbClr val="000000"/>
                    </a:solidFill>
                    <a:latin typeface="Times New Roman" panose="02020603050405020304" pitchFamily="18" charset="0"/>
                    <a:cs typeface="Times New Roman" panose="02020603050405020304" pitchFamily="18" charset="0"/>
                  </a:rPr>
                  <a:t>k</a:t>
                </a:r>
                <a:r>
                  <a:rPr lang="en-US" altLang="zh-CN" sz="2300" dirty="0">
                    <a:solidFill>
                      <a:srgbClr val="000000"/>
                    </a:solidFill>
                    <a:latin typeface="Times New Roman" panose="02020603050405020304" pitchFamily="18" charset="0"/>
                    <a:cs typeface="Times New Roman" panose="02020603050405020304" pitchFamily="18" charset="0"/>
                  </a:rPr>
                  <a:t>-</a:t>
                </a:r>
                <a:r>
                  <a:rPr lang="en-US" altLang="zh-CN" sz="2300" dirty="0" err="1">
                    <a:solidFill>
                      <a:srgbClr val="000000"/>
                    </a:solidFill>
                    <a:latin typeface="Times New Roman" panose="02020603050405020304" pitchFamily="18" charset="0"/>
                    <a:cs typeface="Times New Roman" panose="02020603050405020304" pitchFamily="18" charset="0"/>
                  </a:rPr>
                  <a:t>th</a:t>
                </a:r>
                <a:r>
                  <a:rPr lang="en-US" altLang="zh-CN" sz="2300" dirty="0">
                    <a:solidFill>
                      <a:srgbClr val="000000"/>
                    </a:solidFill>
                    <a:latin typeface="Times New Roman" panose="02020603050405020304" pitchFamily="18" charset="0"/>
                    <a:cs typeface="Times New Roman" panose="02020603050405020304" pitchFamily="18" charset="0"/>
                  </a:rPr>
                  <a:t> unit of any group </a:t>
                </a:r>
                <a:r>
                  <a:rPr lang="en-US" altLang="zh-CN" sz="2300" i="1" dirty="0">
                    <a:solidFill>
                      <a:srgbClr val="000000"/>
                    </a:solidFill>
                    <a:latin typeface="Times New Roman" panose="02020603050405020304" pitchFamily="18" charset="0"/>
                    <a:cs typeface="Times New Roman" panose="02020603050405020304" pitchFamily="18" charset="0"/>
                  </a:rPr>
                  <a:t>j ≥ </a:t>
                </a:r>
                <a:r>
                  <a:rPr lang="en-US" altLang="zh-CN" sz="2300" i="1" dirty="0" err="1">
                    <a:solidFill>
                      <a:srgbClr val="000000"/>
                    </a:solidFill>
                    <a:latin typeface="Times New Roman" panose="02020603050405020304" pitchFamily="18" charset="0"/>
                    <a:cs typeface="Times New Roman" panose="02020603050405020304" pitchFamily="18" charset="0"/>
                  </a:rPr>
                  <a:t>i</a:t>
                </a:r>
                <a:r>
                  <a:rPr lang="en-US" altLang="zh-CN" sz="2300" dirty="0">
                    <a:solidFill>
                      <a:srgbClr val="000000"/>
                    </a:solidFill>
                    <a:latin typeface="Times New Roman" panose="02020603050405020304" pitchFamily="18" charset="0"/>
                    <a:cs typeface="Times New Roman" panose="02020603050405020304" pitchFamily="18" charset="0"/>
                  </a:rPr>
                  <a:t>. Recall that the vector (</a:t>
                </a:r>
                <a:r>
                  <a:rPr lang="en-US" altLang="zh-CN" sz="2300" i="1" dirty="0">
                    <a:solidFill>
                      <a:srgbClr val="000000"/>
                    </a:solidFill>
                    <a:latin typeface="Times New Roman" panose="02020603050405020304" pitchFamily="18" charset="0"/>
                    <a:cs typeface="Times New Roman" panose="02020603050405020304" pitchFamily="18" charset="0"/>
                  </a:rPr>
                  <a:t>W</a:t>
                </a:r>
                <a:r>
                  <a:rPr lang="en-US" altLang="zh-CN" sz="2300" baseline="-25000" dirty="0">
                    <a:solidFill>
                      <a:srgbClr val="000000"/>
                    </a:solidFill>
                    <a:latin typeface="Times New Roman" panose="02020603050405020304" pitchFamily="18" charset="0"/>
                    <a:cs typeface="Times New Roman" panose="02020603050405020304" pitchFamily="18" charset="0"/>
                  </a:rPr>
                  <a:t>1</a:t>
                </a:r>
                <a:r>
                  <a:rPr lang="en-US" altLang="zh-CN" sz="2300" i="1" baseline="-25000" dirty="0">
                    <a:solidFill>
                      <a:srgbClr val="000000"/>
                    </a:solidFill>
                    <a:latin typeface="Times New Roman" panose="02020603050405020304" pitchFamily="18" charset="0"/>
                    <a:cs typeface="Times New Roman" panose="02020603050405020304" pitchFamily="18" charset="0"/>
                  </a:rPr>
                  <a:t>,i</a:t>
                </a:r>
                <a:r>
                  <a:rPr lang="en-US" altLang="zh-CN" sz="2300" i="1" dirty="0">
                    <a:solidFill>
                      <a:srgbClr val="000000"/>
                    </a:solidFill>
                    <a:latin typeface="Times New Roman" panose="02020603050405020304" pitchFamily="18" charset="0"/>
                    <a:cs typeface="Times New Roman" panose="02020603050405020304" pitchFamily="18" charset="0"/>
                  </a:rPr>
                  <a:t>, W</a:t>
                </a:r>
                <a:r>
                  <a:rPr lang="en-US" altLang="zh-CN" sz="2300" baseline="-25000" dirty="0">
                    <a:solidFill>
                      <a:srgbClr val="000000"/>
                    </a:solidFill>
                    <a:latin typeface="Times New Roman" panose="02020603050405020304" pitchFamily="18" charset="0"/>
                    <a:cs typeface="Times New Roman" panose="02020603050405020304" pitchFamily="18" charset="0"/>
                  </a:rPr>
                  <a:t>2</a:t>
                </a:r>
                <a:r>
                  <a:rPr lang="en-US" altLang="zh-CN" sz="2300" i="1" baseline="-25000" dirty="0">
                    <a:solidFill>
                      <a:srgbClr val="000000"/>
                    </a:solidFill>
                    <a:latin typeface="Times New Roman" panose="02020603050405020304" pitchFamily="18" charset="0"/>
                    <a:cs typeface="Times New Roman" panose="02020603050405020304" pitchFamily="18" charset="0"/>
                  </a:rPr>
                  <a:t>,i</a:t>
                </a:r>
                <a:r>
                  <a:rPr lang="en-US" altLang="zh-CN" sz="2300" i="1" dirty="0">
                    <a:solidFill>
                      <a:srgbClr val="000000"/>
                    </a:solidFill>
                    <a:latin typeface="Times New Roman" panose="02020603050405020304" pitchFamily="18" charset="0"/>
                    <a:cs typeface="Times New Roman" panose="02020603050405020304" pitchFamily="18" charset="0"/>
                  </a:rPr>
                  <a:t>, ..., </a:t>
                </a:r>
                <a:r>
                  <a:rPr lang="en-US" altLang="zh-CN" sz="2300" i="1" dirty="0" err="1">
                    <a:solidFill>
                      <a:srgbClr val="000000"/>
                    </a:solidFill>
                    <a:latin typeface="Times New Roman" panose="02020603050405020304" pitchFamily="18" charset="0"/>
                    <a:cs typeface="Times New Roman" panose="02020603050405020304" pitchFamily="18" charset="0"/>
                  </a:rPr>
                  <a:t>W</a:t>
                </a:r>
                <a:r>
                  <a:rPr lang="en-US" altLang="zh-CN" sz="2300" i="1" baseline="-25000" dirty="0" err="1">
                    <a:solidFill>
                      <a:srgbClr val="000000"/>
                    </a:solidFill>
                    <a:latin typeface="Times New Roman" panose="02020603050405020304" pitchFamily="18" charset="0"/>
                    <a:cs typeface="Times New Roman" panose="02020603050405020304" pitchFamily="18" charset="0"/>
                  </a:rPr>
                  <a:t>n,i</a:t>
                </a:r>
                <a:r>
                  <a:rPr lang="en-US" altLang="zh-CN" sz="2300" dirty="0">
                    <a:solidFill>
                      <a:srgbClr val="000000"/>
                    </a:solidFill>
                    <a:latin typeface="Times New Roman" panose="02020603050405020304" pitchFamily="18" charset="0"/>
                    <a:cs typeface="Times New Roman" panose="02020603050405020304" pitchFamily="18" charset="0"/>
                  </a:rPr>
                  <a:t>) is denoted </a:t>
                </a:r>
                <a:r>
                  <a:rPr lang="en-US" altLang="zh-CN" sz="2300" i="1" dirty="0">
                    <a:solidFill>
                      <a:srgbClr val="000000"/>
                    </a:solidFill>
                    <a:latin typeface="Times New Roman" panose="02020603050405020304" pitchFamily="18" charset="0"/>
                    <a:cs typeface="Times New Roman" panose="02020603050405020304" pitchFamily="18" charset="0"/>
                  </a:rPr>
                  <a:t>W</a:t>
                </a:r>
                <a:r>
                  <a:rPr lang="en-US" altLang="zh-CN" sz="2300" baseline="-25000" dirty="0">
                    <a:solidFill>
                      <a:srgbClr val="000000"/>
                    </a:solidFill>
                    <a:latin typeface="Times New Roman" panose="02020603050405020304" pitchFamily="18" charset="0"/>
                    <a:cs typeface="Times New Roman" panose="02020603050405020304" pitchFamily="18" charset="0"/>
                  </a:rPr>
                  <a:t>:</a:t>
                </a:r>
                <a:r>
                  <a:rPr lang="en-US" altLang="zh-CN" sz="2300" i="1" baseline="-25000" dirty="0">
                    <a:solidFill>
                      <a:srgbClr val="000000"/>
                    </a:solidFill>
                    <a:latin typeface="Times New Roman" panose="02020603050405020304" pitchFamily="18" charset="0"/>
                    <a:cs typeface="Times New Roman" panose="02020603050405020304" pitchFamily="18" charset="0"/>
                  </a:rPr>
                  <a:t>,i</a:t>
                </a:r>
                <a:r>
                  <a:rPr lang="en-US" altLang="zh-CN" sz="2300" dirty="0">
                    <a:solidFill>
                      <a:srgbClr val="000000"/>
                    </a:solidFill>
                    <a:latin typeface="Times New Roman" panose="02020603050405020304" pitchFamily="18" charset="0"/>
                    <a:cs typeface="Times New Roman" panose="02020603050405020304" pitchFamily="18" charset="0"/>
                  </a:rPr>
                  <a:t>.</a:t>
                </a:r>
                <a:r>
                  <a:rPr lang="en-US" altLang="zh-CN" sz="2300" dirty="0">
                    <a:latin typeface="Times New Roman" panose="02020603050405020304" pitchFamily="18" charset="0"/>
                    <a:cs typeface="Times New Roman" panose="02020603050405020304" pitchFamily="18" charset="0"/>
                  </a:rPr>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342021" y="1043189"/>
                <a:ext cx="6455027" cy="5133774"/>
              </a:xfrm>
              <a:blipFill>
                <a:blip r:embed="rId4"/>
                <a:stretch>
                  <a:fillRect l="-1322" r="-1416" b="-70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4248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20.2.1 Conditional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Though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𝑃</m:t>
                    </m:r>
                    <m:d>
                      <m:dPr>
                        <m:ctrlPr>
                          <a:rPr lang="en-US" altLang="zh-CN" sz="2600" b="0" i="1" smtClean="0">
                            <a:latin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cs typeface="Times New Roman" panose="02020603050405020304" pitchFamily="18" charset="0"/>
                          </a:rPr>
                          <m:t>𝒗</m:t>
                        </m:r>
                      </m:e>
                    </m:d>
                    <m:r>
                      <a:rPr lang="en-US" altLang="zh-CN" sz="2600" b="0" i="1"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is intractable, the bipartite graph structure of the RBM has the very special property that its conditional distributions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𝑃</m:t>
                    </m:r>
                    <m:r>
                      <a:rPr lang="en-US" altLang="zh-CN" sz="2600" i="1" dirty="0" smtClean="0">
                        <a:latin typeface="Cambria Math" panose="02040503050406030204" pitchFamily="18" charset="0"/>
                        <a:cs typeface="Times New Roman" panose="02020603050405020304" pitchFamily="18" charset="0"/>
                      </a:rPr>
                      <m:t>(</m:t>
                    </m:r>
                    <m:r>
                      <a:rPr lang="en-US" altLang="zh-CN" sz="2600" b="1" i="1" dirty="0" smtClean="0">
                        <a:latin typeface="Cambria Math" panose="02040503050406030204" pitchFamily="18" charset="0"/>
                        <a:cs typeface="Times New Roman" panose="02020603050405020304" pitchFamily="18" charset="0"/>
                      </a:rPr>
                      <m:t>𝒉</m:t>
                    </m:r>
                    <m:r>
                      <a:rPr lang="en-US" altLang="zh-CN" sz="2600" i="1" dirty="0">
                        <a:latin typeface="Cambria Math" panose="02040503050406030204" pitchFamily="18" charset="0"/>
                        <a:cs typeface="Times New Roman" panose="02020603050405020304" pitchFamily="18" charset="0"/>
                      </a:rPr>
                      <m:t> |</m:t>
                    </m:r>
                    <m:r>
                      <a:rPr lang="en-US" altLang="zh-CN" sz="2600" i="1" dirty="0" smtClean="0">
                        <a:latin typeface="Cambria Math" panose="02040503050406030204" pitchFamily="18" charset="0"/>
                        <a:cs typeface="Times New Roman" panose="02020603050405020304" pitchFamily="18" charset="0"/>
                      </a:rPr>
                      <m:t> </m:t>
                    </m:r>
                    <m:r>
                      <a:rPr lang="en-US" altLang="zh-CN" sz="2600" b="1" i="1" dirty="0" smtClean="0">
                        <a:latin typeface="Cambria Math" panose="02040503050406030204" pitchFamily="18" charset="0"/>
                        <a:cs typeface="Times New Roman" panose="02020603050405020304" pitchFamily="18" charset="0"/>
                      </a:rPr>
                      <m:t>𝒗</m:t>
                    </m:r>
                    <m:r>
                      <a:rPr lang="en-US" altLang="zh-CN" sz="2600" i="1" dirty="0"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𝑃</m:t>
                    </m:r>
                    <m:r>
                      <a:rPr lang="en-US" altLang="zh-CN" sz="2600" i="1" dirty="0" smtClean="0">
                        <a:latin typeface="Cambria Math" panose="02040503050406030204" pitchFamily="18" charset="0"/>
                        <a:cs typeface="Times New Roman" panose="02020603050405020304" pitchFamily="18" charset="0"/>
                      </a:rPr>
                      <m:t>(</m:t>
                    </m:r>
                    <m:r>
                      <a:rPr lang="en-US" altLang="zh-CN" sz="2600" b="1" i="1" dirty="0" smtClean="0">
                        <a:latin typeface="Cambria Math" panose="02040503050406030204" pitchFamily="18" charset="0"/>
                        <a:cs typeface="Times New Roman" panose="02020603050405020304" pitchFamily="18" charset="0"/>
                      </a:rPr>
                      <m:t>𝒗</m:t>
                    </m:r>
                    <m:r>
                      <a:rPr lang="en-US" altLang="zh-CN" sz="2600" i="1" dirty="0" smtClean="0">
                        <a:latin typeface="Cambria Math" panose="02040503050406030204" pitchFamily="18" charset="0"/>
                        <a:cs typeface="Times New Roman" panose="02020603050405020304" pitchFamily="18" charset="0"/>
                      </a:rPr>
                      <m:t> | </m:t>
                    </m:r>
                    <m:r>
                      <a:rPr lang="en-US" altLang="zh-CN" sz="2600" b="1" i="1" dirty="0" smtClean="0">
                        <a:latin typeface="Cambria Math" panose="02040503050406030204" pitchFamily="18" charset="0"/>
                        <a:cs typeface="Times New Roman" panose="02020603050405020304" pitchFamily="18" charset="0"/>
                      </a:rPr>
                      <m:t>𝒉</m:t>
                    </m:r>
                  </m:oMath>
                </a14:m>
                <a:r>
                  <a:rPr lang="en-US" altLang="zh-CN" sz="2600" dirty="0">
                    <a:latin typeface="Times New Roman" panose="02020603050405020304" pitchFamily="18" charset="0"/>
                    <a:cs typeface="Times New Roman" panose="02020603050405020304" pitchFamily="18" charset="0"/>
                  </a:rPr>
                  <a:t>) are factorial and relatively simple to compute and to sample from. </a:t>
                </a:r>
              </a:p>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Deriving the conditional distributions from the joint distribution is straightforward:</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b="1"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E112691D-8849-4BB7-B8F8-06ACF9C45C3A}"/>
              </a:ext>
            </a:extLst>
          </p:cNvPr>
          <p:cNvPicPr>
            <a:picLocks noChangeAspect="1"/>
          </p:cNvPicPr>
          <p:nvPr/>
        </p:nvPicPr>
        <p:blipFill>
          <a:blip r:embed="rId3"/>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D81AE23D-75D4-4352-90D9-7CD8921DF2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5703" y="2991469"/>
            <a:ext cx="7650915" cy="2066306"/>
          </a:xfrm>
          <a:prstGeom prst="rect">
            <a:avLst/>
          </a:prstGeom>
        </p:spPr>
      </p:pic>
      <p:pic>
        <p:nvPicPr>
          <p:cNvPr id="8" name="图片 7">
            <a:extLst>
              <a:ext uri="{FF2B5EF4-FFF2-40B4-BE49-F238E27FC236}">
                <a16:creationId xmlns:a16="http://schemas.microsoft.com/office/drawing/2014/main" id="{057473BC-C45F-4A45-8FC1-792E6F4C65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9730" y="5036938"/>
            <a:ext cx="6836888" cy="1821062"/>
          </a:xfrm>
          <a:prstGeom prst="rect">
            <a:avLst/>
          </a:prstGeom>
        </p:spPr>
      </p:pic>
    </p:spTree>
    <p:extLst>
      <p:ext uri="{BB962C8B-B14F-4D97-AF65-F5344CB8AC3E}">
        <p14:creationId xmlns:p14="http://schemas.microsoft.com/office/powerpoint/2010/main" val="287455026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20.10.10 NADE</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lvl="0">
                  <a:spcBef>
                    <a:spcPts val="0"/>
                  </a:spcBef>
                  <a:buClr>
                    <a:srgbClr val="FF0000"/>
                  </a:buClr>
                </a:pPr>
                <a:r>
                  <a:rPr lang="en-US" altLang="zh-CN" sz="2600" dirty="0">
                    <a:solidFill>
                      <a:srgbClr val="000000"/>
                    </a:solidFill>
                    <a:latin typeface="Times New Roman" panose="02020603050405020304" pitchFamily="18" charset="0"/>
                    <a:cs typeface="Times New Roman" panose="02020603050405020304" pitchFamily="18" charset="0"/>
                  </a:rPr>
                  <a:t>        As mentioned previously, auto-regressive networks may be extend to process</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continuous-valued data. A particularly powerful and generic way of parametrizing a</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continuous density is as a Gaussian mixture (introduced in Sec. </a:t>
                </a:r>
                <a:r>
                  <a:rPr lang="en-US" altLang="zh-CN" sz="2600" dirty="0">
                    <a:solidFill>
                      <a:srgbClr val="FF0000"/>
                    </a:solidFill>
                    <a:latin typeface="Times New Roman" panose="02020603050405020304" pitchFamily="18" charset="0"/>
                    <a:cs typeface="Times New Roman" panose="02020603050405020304" pitchFamily="18" charset="0"/>
                  </a:rPr>
                  <a:t>3.9.6</a:t>
                </a:r>
                <a:r>
                  <a:rPr lang="en-US" altLang="zh-CN" sz="2600" dirty="0">
                    <a:solidFill>
                      <a:srgbClr val="000000"/>
                    </a:solidFill>
                    <a:latin typeface="Times New Roman" panose="02020603050405020304" pitchFamily="18" charset="0"/>
                    <a:cs typeface="Times New Roman" panose="02020603050405020304" pitchFamily="18" charset="0"/>
                  </a:rPr>
                  <a:t>) with mixture</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weights </a:t>
                </a:r>
                <a:r>
                  <a:rPr lang="en-US" altLang="zh-CN" sz="2600" i="1" dirty="0">
                    <a:solidFill>
                      <a:srgbClr val="000000"/>
                    </a:solidFill>
                    <a:latin typeface="Times New Roman" panose="02020603050405020304" pitchFamily="18" charset="0"/>
                    <a:cs typeface="Times New Roman" panose="02020603050405020304" pitchFamily="18" charset="0"/>
                  </a:rPr>
                  <a:t>α</a:t>
                </a:r>
                <a:r>
                  <a:rPr lang="en-US" altLang="zh-CN" sz="2600" i="1" baseline="-25000" dirty="0" err="1">
                    <a:solidFill>
                      <a:srgbClr val="000000"/>
                    </a:solidFill>
                    <a:latin typeface="Times New Roman" panose="02020603050405020304" pitchFamily="18" charset="0"/>
                    <a:cs typeface="Times New Roman" panose="02020603050405020304" pitchFamily="18" charset="0"/>
                  </a:rPr>
                  <a:t>i</a:t>
                </a:r>
                <a:r>
                  <a:rPr lang="en-US" altLang="zh-CN" sz="2600" i="1"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0000"/>
                    </a:solidFill>
                    <a:latin typeface="Times New Roman" panose="02020603050405020304" pitchFamily="18" charset="0"/>
                    <a:cs typeface="Times New Roman" panose="02020603050405020304" pitchFamily="18" charset="0"/>
                  </a:rPr>
                  <a:t>(the coefficient or prior probability for component </a:t>
                </a:r>
                <a:r>
                  <a:rPr lang="en-US" altLang="zh-CN" sz="2600" i="1" dirty="0" err="1">
                    <a:solidFill>
                      <a:srgbClr val="000000"/>
                    </a:solidFill>
                    <a:latin typeface="Times New Roman" panose="02020603050405020304" pitchFamily="18" charset="0"/>
                    <a:cs typeface="Times New Roman" panose="02020603050405020304" pitchFamily="18" charset="0"/>
                  </a:rPr>
                  <a:t>i</a:t>
                </a:r>
                <a:r>
                  <a:rPr lang="en-US" altLang="zh-CN" sz="2600" dirty="0">
                    <a:solidFill>
                      <a:srgbClr val="000000"/>
                    </a:solidFill>
                    <a:latin typeface="Times New Roman" panose="02020603050405020304" pitchFamily="18" charset="0"/>
                    <a:cs typeface="Times New Roman" panose="02020603050405020304" pitchFamily="18" charset="0"/>
                  </a:rPr>
                  <a:t>), per-component</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conditional mean </a:t>
                </a:r>
                <a:r>
                  <a:rPr lang="en-US" altLang="zh-CN" sz="2600" i="1" dirty="0">
                    <a:solidFill>
                      <a:srgbClr val="000000"/>
                    </a:solidFill>
                    <a:latin typeface="Times New Roman" panose="02020603050405020304" pitchFamily="18" charset="0"/>
                    <a:cs typeface="Times New Roman" panose="02020603050405020304" pitchFamily="18" charset="0"/>
                  </a:rPr>
                  <a:t>µ</a:t>
                </a:r>
                <a:r>
                  <a:rPr lang="en-US" altLang="zh-CN" sz="2600" i="1" baseline="-25000" dirty="0" err="1">
                    <a:solidFill>
                      <a:srgbClr val="000000"/>
                    </a:solidFill>
                    <a:latin typeface="Times New Roman" panose="02020603050405020304" pitchFamily="18" charset="0"/>
                    <a:cs typeface="Times New Roman" panose="02020603050405020304" pitchFamily="18" charset="0"/>
                  </a:rPr>
                  <a:t>i</a:t>
                </a:r>
                <a:r>
                  <a:rPr lang="en-US" altLang="zh-CN" sz="2600" i="1"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0000"/>
                    </a:solidFill>
                    <a:latin typeface="Times New Roman" panose="02020603050405020304" pitchFamily="18" charset="0"/>
                    <a:cs typeface="Times New Roman" panose="02020603050405020304" pitchFamily="18" charset="0"/>
                  </a:rPr>
                  <a:t>and per-component conditional variance </a:t>
                </a:r>
                <a14:m>
                  <m:oMath xmlns:m="http://schemas.openxmlformats.org/officeDocument/2006/math">
                    <m:sSubSup>
                      <m:sSubSupPr>
                        <m:ctrlPr>
                          <a:rPr lang="en-US" altLang="zh-CN" sz="2600" i="1" smtClean="0">
                            <a:solidFill>
                              <a:srgbClr val="000000"/>
                            </a:solidFill>
                            <a:latin typeface="Cambria Math" panose="02040503050406030204" pitchFamily="18" charset="0"/>
                            <a:cs typeface="Times New Roman" panose="02020603050405020304" pitchFamily="18" charset="0"/>
                          </a:rPr>
                        </m:ctrlPr>
                      </m:sSubSupPr>
                      <m:e>
                        <m:r>
                          <a:rPr lang="zh-CN" altLang="en-US" sz="2600" i="1" smtClean="0">
                            <a:solidFill>
                              <a:srgbClr val="000000"/>
                            </a:solidFill>
                            <a:latin typeface="Cambria Math" panose="02040503050406030204" pitchFamily="18" charset="0"/>
                            <a:cs typeface="Times New Roman" panose="02020603050405020304" pitchFamily="18" charset="0"/>
                          </a:rPr>
                          <m:t>𝜎</m:t>
                        </m:r>
                      </m:e>
                      <m:sub>
                        <m:r>
                          <a:rPr lang="en-US" altLang="zh-CN" sz="2600" b="0" i="1" smtClean="0">
                            <a:solidFill>
                              <a:srgbClr val="000000"/>
                            </a:solidFill>
                            <a:latin typeface="Cambria Math" panose="02040503050406030204" pitchFamily="18" charset="0"/>
                            <a:cs typeface="Times New Roman" panose="02020603050405020304" pitchFamily="18" charset="0"/>
                          </a:rPr>
                          <m:t>𝑖</m:t>
                        </m:r>
                      </m:sub>
                      <m:sup>
                        <m:r>
                          <a:rPr lang="en-US" altLang="zh-CN" sz="2600" b="0" i="1" smtClean="0">
                            <a:solidFill>
                              <a:srgbClr val="000000"/>
                            </a:solidFill>
                            <a:latin typeface="Cambria Math" panose="02040503050406030204" pitchFamily="18" charset="0"/>
                            <a:cs typeface="Times New Roman" panose="02020603050405020304" pitchFamily="18" charset="0"/>
                          </a:rPr>
                          <m:t>2</m:t>
                        </m:r>
                      </m:sup>
                    </m:sSubSup>
                  </m:oMath>
                </a14:m>
                <a:r>
                  <a:rPr lang="en-US" altLang="zh-CN" sz="2600" dirty="0">
                    <a:solidFill>
                      <a:srgbClr val="000000"/>
                    </a:solidFill>
                    <a:latin typeface="Times New Roman" panose="02020603050405020304" pitchFamily="18" charset="0"/>
                    <a:cs typeface="Times New Roman" panose="02020603050405020304" pitchFamily="18" charset="0"/>
                  </a:rPr>
                  <a:t>. A model called</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RNADE (</a:t>
                </a:r>
                <a:r>
                  <a:rPr lang="en-US" altLang="zh-CN" sz="2600" dirty="0" err="1">
                    <a:solidFill>
                      <a:srgbClr val="00FF00"/>
                    </a:solidFill>
                    <a:latin typeface="Times New Roman" panose="02020603050405020304" pitchFamily="18" charset="0"/>
                    <a:cs typeface="Times New Roman" panose="02020603050405020304" pitchFamily="18" charset="0"/>
                  </a:rPr>
                  <a:t>Uria</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2013</a:t>
                </a:r>
                <a:r>
                  <a:rPr lang="en-US" altLang="zh-CN" sz="2600" dirty="0">
                    <a:solidFill>
                      <a:srgbClr val="000000"/>
                    </a:solidFill>
                    <a:latin typeface="Times New Roman" panose="02020603050405020304" pitchFamily="18" charset="0"/>
                    <a:cs typeface="Times New Roman" panose="02020603050405020304" pitchFamily="18" charset="0"/>
                  </a:rPr>
                  <a:t>) uses this parametrization to extend NADE to real</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values. As with other mixture density networks, the parameters of this distribution</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are outputs of the network, with the mixture weight probabilities produced by </a:t>
                </a:r>
                <a:r>
                  <a:rPr lang="en-US" altLang="zh-CN" dirty="0">
                    <a:solidFill>
                      <a:srgbClr val="000000"/>
                    </a:solidFill>
                  </a:rPr>
                  <a:t>a </a:t>
                </a:r>
                <a:r>
                  <a:rPr lang="en-US" altLang="zh-CN" dirty="0" err="1">
                    <a:solidFill>
                      <a:srgbClr val="000000"/>
                    </a:solidFill>
                  </a:rPr>
                  <a:t>softmax</a:t>
                </a:r>
                <a:r>
                  <a:rPr lang="en-US" altLang="zh-CN" dirty="0">
                    <a:solidFill>
                      <a:srgbClr val="000000"/>
                    </a:solidFill>
                  </a:rPr>
                  <a:t> unit, and the variances parametrized so that they are positive. </a:t>
                </a: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411149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20.10.10 NADE</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500" dirty="0">
                    <a:solidFill>
                      <a:srgbClr val="000000"/>
                    </a:solidFill>
                  </a:rPr>
                  <a:t>Stochastic gradient descent can be numerically ill-behaved due to the interactions between the conditional means </a:t>
                </a:r>
                <a:r>
                  <a:rPr lang="en-US" altLang="zh-CN" sz="2500" i="1" dirty="0">
                    <a:solidFill>
                      <a:srgbClr val="000000"/>
                    </a:solidFill>
                  </a:rPr>
                  <a:t>µ</a:t>
                </a:r>
                <a:r>
                  <a:rPr lang="en-US" altLang="zh-CN" sz="2500" i="1" baseline="-25000" dirty="0" err="1">
                    <a:solidFill>
                      <a:srgbClr val="000000"/>
                    </a:solidFill>
                  </a:rPr>
                  <a:t>i</a:t>
                </a:r>
                <a:r>
                  <a:rPr lang="en-US" altLang="zh-CN" sz="2500" i="1" dirty="0">
                    <a:solidFill>
                      <a:srgbClr val="000000"/>
                    </a:solidFill>
                  </a:rPr>
                  <a:t> </a:t>
                </a:r>
                <a:r>
                  <a:rPr lang="en-US" altLang="zh-CN" sz="2500" dirty="0">
                    <a:solidFill>
                      <a:srgbClr val="000000"/>
                    </a:solidFill>
                  </a:rPr>
                  <a:t>and the conditional variances </a:t>
                </a:r>
                <a14:m>
                  <m:oMath xmlns:m="http://schemas.openxmlformats.org/officeDocument/2006/math">
                    <m:sSubSup>
                      <m:sSubSupPr>
                        <m:ctrlPr>
                          <a:rPr lang="en-US" altLang="zh-CN" sz="2500" i="1">
                            <a:solidFill>
                              <a:srgbClr val="000000"/>
                            </a:solidFill>
                            <a:latin typeface="Cambria Math" panose="02040503050406030204" pitchFamily="18" charset="0"/>
                          </a:rPr>
                        </m:ctrlPr>
                      </m:sSubSupPr>
                      <m:e>
                        <m:r>
                          <a:rPr lang="zh-CN" altLang="en-US" sz="2500" i="1">
                            <a:solidFill>
                              <a:srgbClr val="000000"/>
                            </a:solidFill>
                            <a:latin typeface="Cambria Math" panose="02040503050406030204" pitchFamily="18" charset="0"/>
                          </a:rPr>
                          <m:t>𝜎</m:t>
                        </m:r>
                      </m:e>
                      <m:sub>
                        <m:r>
                          <a:rPr lang="en-US" altLang="zh-CN" sz="2500" i="1">
                            <a:solidFill>
                              <a:srgbClr val="000000"/>
                            </a:solidFill>
                            <a:latin typeface="Cambria Math" panose="02040503050406030204" pitchFamily="18" charset="0"/>
                          </a:rPr>
                          <m:t>𝑖</m:t>
                        </m:r>
                      </m:sub>
                      <m:sup>
                        <m:r>
                          <a:rPr lang="en-US" altLang="zh-CN" sz="2500" i="1">
                            <a:solidFill>
                              <a:srgbClr val="000000"/>
                            </a:solidFill>
                            <a:latin typeface="Cambria Math" panose="02040503050406030204" pitchFamily="18" charset="0"/>
                          </a:rPr>
                          <m:t>2</m:t>
                        </m:r>
                      </m:sup>
                    </m:sSubSup>
                  </m:oMath>
                </a14:m>
                <a:r>
                  <a:rPr lang="en-US" altLang="zh-CN" sz="2500" dirty="0">
                    <a:solidFill>
                      <a:srgbClr val="000000"/>
                    </a:solidFill>
                  </a:rPr>
                  <a:t>. To reduce this difficulty, </a:t>
                </a:r>
                <a:r>
                  <a:rPr lang="en-US" altLang="zh-CN" sz="2500" dirty="0" err="1">
                    <a:solidFill>
                      <a:srgbClr val="00FF00"/>
                    </a:solidFill>
                  </a:rPr>
                  <a:t>Uria</a:t>
                </a:r>
                <a:r>
                  <a:rPr lang="en-US" altLang="zh-CN" sz="2500" dirty="0">
                    <a:solidFill>
                      <a:srgbClr val="00FF00"/>
                    </a:solidFill>
                  </a:rPr>
                  <a:t> </a:t>
                </a:r>
                <a:r>
                  <a:rPr lang="en-US" altLang="zh-CN" sz="2500" i="1" dirty="0">
                    <a:solidFill>
                      <a:srgbClr val="00FF00"/>
                    </a:solidFill>
                  </a:rPr>
                  <a:t>et al. </a:t>
                </a:r>
                <a:r>
                  <a:rPr lang="en-US" altLang="zh-CN" sz="2500" dirty="0">
                    <a:solidFill>
                      <a:srgbClr val="000000"/>
                    </a:solidFill>
                  </a:rPr>
                  <a:t>(</a:t>
                </a:r>
                <a:r>
                  <a:rPr lang="en-US" altLang="zh-CN" sz="2500" dirty="0">
                    <a:solidFill>
                      <a:srgbClr val="00FF00"/>
                    </a:solidFill>
                  </a:rPr>
                  <a:t>2013</a:t>
                </a:r>
                <a:r>
                  <a:rPr lang="en-US" altLang="zh-CN" sz="2500" dirty="0">
                    <a:solidFill>
                      <a:srgbClr val="000000"/>
                    </a:solidFill>
                  </a:rPr>
                  <a:t>) use a pseudo-gradient that replaces the gradient on the mean, in the back-propagation phase.</a:t>
                </a:r>
              </a:p>
              <a:p>
                <a:pPr lvl="0">
                  <a:spcBef>
                    <a:spcPts val="0"/>
                  </a:spcBef>
                  <a:buClr>
                    <a:srgbClr val="FF0000"/>
                  </a:buClr>
                </a:pPr>
                <a:r>
                  <a:rPr lang="en-US" altLang="zh-CN" sz="2500" dirty="0">
                    <a:solidFill>
                      <a:srgbClr val="000000"/>
                    </a:solidFill>
                  </a:rPr>
                  <a:t>        Another very interesting extension of the neural auto-regressive architectures</a:t>
                </a:r>
                <a:br>
                  <a:rPr lang="en-US" altLang="zh-CN" sz="2500" dirty="0">
                    <a:solidFill>
                      <a:srgbClr val="000000"/>
                    </a:solidFill>
                  </a:rPr>
                </a:br>
                <a:r>
                  <a:rPr lang="en-US" altLang="zh-CN" sz="2500" dirty="0">
                    <a:solidFill>
                      <a:srgbClr val="000000"/>
                    </a:solidFill>
                  </a:rPr>
                  <a:t>gets rid of the need to choose an arbitrary </a:t>
                </a:r>
                <a:r>
                  <a:rPr lang="en-US" altLang="zh-CN" sz="2500" i="1" dirty="0">
                    <a:solidFill>
                      <a:srgbClr val="000000"/>
                    </a:solidFill>
                  </a:rPr>
                  <a:t>order </a:t>
                </a:r>
                <a:r>
                  <a:rPr lang="en-US" altLang="zh-CN" sz="2500" dirty="0">
                    <a:solidFill>
                      <a:srgbClr val="000000"/>
                    </a:solidFill>
                  </a:rPr>
                  <a:t>for the observed variables (</a:t>
                </a:r>
                <a:r>
                  <a:rPr lang="en-US" altLang="zh-CN" sz="2500" dirty="0">
                    <a:solidFill>
                      <a:srgbClr val="00FF00"/>
                    </a:solidFill>
                  </a:rPr>
                  <a:t>Murray</a:t>
                </a:r>
                <a:br>
                  <a:rPr lang="en-US" altLang="zh-CN" sz="2500" dirty="0">
                    <a:solidFill>
                      <a:srgbClr val="00FF00"/>
                    </a:solidFill>
                  </a:rPr>
                </a:br>
                <a:r>
                  <a:rPr lang="en-US" altLang="zh-CN" sz="2500" dirty="0">
                    <a:solidFill>
                      <a:srgbClr val="00FF00"/>
                    </a:solidFill>
                  </a:rPr>
                  <a:t>and Larochelle</a:t>
                </a:r>
                <a:r>
                  <a:rPr lang="en-US" altLang="zh-CN" sz="2500" dirty="0">
                    <a:solidFill>
                      <a:srgbClr val="000000"/>
                    </a:solidFill>
                  </a:rPr>
                  <a:t>, </a:t>
                </a:r>
                <a:r>
                  <a:rPr lang="en-US" altLang="zh-CN" sz="2500" dirty="0">
                    <a:solidFill>
                      <a:srgbClr val="00FF00"/>
                    </a:solidFill>
                  </a:rPr>
                  <a:t>2014</a:t>
                </a:r>
                <a:r>
                  <a:rPr lang="en-US" altLang="zh-CN" sz="2500" dirty="0">
                    <a:solidFill>
                      <a:srgbClr val="000000"/>
                    </a:solidFill>
                  </a:rPr>
                  <a:t>). In auto-regressive networks, the idea is to train the network</a:t>
                </a:r>
                <a:br>
                  <a:rPr lang="en-US" altLang="zh-CN" sz="2500" dirty="0">
                    <a:solidFill>
                      <a:srgbClr val="000000"/>
                    </a:solidFill>
                  </a:rPr>
                </a:br>
                <a:r>
                  <a:rPr lang="en-US" altLang="zh-CN" sz="2500" dirty="0">
                    <a:solidFill>
                      <a:srgbClr val="000000"/>
                    </a:solidFill>
                  </a:rPr>
                  <a:t>to be able to cope with any order by randomly sampling orders and providing the</a:t>
                </a:r>
                <a:br>
                  <a:rPr lang="en-US" altLang="zh-CN" sz="2500" dirty="0">
                    <a:solidFill>
                      <a:srgbClr val="000000"/>
                    </a:solidFill>
                  </a:rPr>
                </a:br>
                <a:r>
                  <a:rPr lang="en-US" altLang="zh-CN" sz="2500" dirty="0">
                    <a:solidFill>
                      <a:srgbClr val="000000"/>
                    </a:solidFill>
                  </a:rPr>
                  <a:t>information to hidden units specifying which of the inputs are observed (on the right side of the conditioning bar) and which are to be predicted and are thus considered missing (on the left side of the conditioning bar). </a:t>
                </a:r>
                <a:endParaRPr lang="en-US" altLang="zh-CN" sz="25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09" r="-855" b="-62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344050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20.10.10 NADE</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lvl="0">
              <a:spcBef>
                <a:spcPts val="0"/>
              </a:spcBef>
              <a:buClr>
                <a:srgbClr val="FF0000"/>
              </a:buClr>
            </a:pPr>
            <a:r>
              <a:rPr lang="en-US" altLang="zh-CN" dirty="0">
                <a:solidFill>
                  <a:srgbClr val="000000"/>
                </a:solidFill>
              </a:rPr>
              <a:t>This is nice because it allows one to use a trained auto-regressive network to </a:t>
            </a:r>
            <a:r>
              <a:rPr lang="en-US" altLang="zh-CN" i="1" dirty="0">
                <a:solidFill>
                  <a:srgbClr val="000000"/>
                </a:solidFill>
              </a:rPr>
              <a:t>perform any inference problem </a:t>
            </a:r>
            <a:r>
              <a:rPr lang="en-US" altLang="zh-CN" dirty="0">
                <a:solidFill>
                  <a:srgbClr val="000000"/>
                </a:solidFill>
              </a:rPr>
              <a:t>(i.e. predict or sample from the probability distribution over any subset of variables given any subset) extremely efficiently. Finally, since many orders of variables are possible (</a:t>
            </a:r>
            <a:r>
              <a:rPr lang="en-US" altLang="zh-CN" i="1" dirty="0">
                <a:solidFill>
                  <a:srgbClr val="000000"/>
                </a:solidFill>
              </a:rPr>
              <a:t>n</a:t>
            </a:r>
            <a:r>
              <a:rPr lang="en-US" altLang="zh-CN" dirty="0">
                <a:solidFill>
                  <a:srgbClr val="000000"/>
                </a:solidFill>
              </a:rPr>
              <a:t>! for </a:t>
            </a:r>
            <a:r>
              <a:rPr lang="en-US" altLang="zh-CN" i="1" dirty="0">
                <a:solidFill>
                  <a:srgbClr val="000000"/>
                </a:solidFill>
              </a:rPr>
              <a:t>n </a:t>
            </a:r>
            <a:r>
              <a:rPr lang="en-US" altLang="zh-CN" dirty="0">
                <a:solidFill>
                  <a:srgbClr val="000000"/>
                </a:solidFill>
              </a:rPr>
              <a:t>variables) and each order </a:t>
            </a:r>
            <a:r>
              <a:rPr lang="en-US" altLang="zh-CN" i="1" dirty="0">
                <a:solidFill>
                  <a:srgbClr val="000000"/>
                </a:solidFill>
              </a:rPr>
              <a:t>o </a:t>
            </a:r>
            <a:r>
              <a:rPr lang="en-US" altLang="zh-CN" dirty="0">
                <a:solidFill>
                  <a:srgbClr val="000000"/>
                </a:solidFill>
              </a:rPr>
              <a:t>of variables yields a different </a:t>
            </a:r>
            <a:r>
              <a:rPr lang="en-US" altLang="zh-CN" i="1" dirty="0">
                <a:solidFill>
                  <a:srgbClr val="000000"/>
                </a:solidFill>
              </a:rPr>
              <a:t>p</a:t>
            </a:r>
            <a:r>
              <a:rPr lang="en-US" altLang="zh-CN" dirty="0">
                <a:solidFill>
                  <a:srgbClr val="000000"/>
                </a:solidFill>
              </a:rPr>
              <a:t>(x </a:t>
            </a:r>
            <a:r>
              <a:rPr lang="en-US" altLang="zh-CN" i="1" dirty="0">
                <a:solidFill>
                  <a:srgbClr val="000000"/>
                </a:solidFill>
              </a:rPr>
              <a:t>| o</a:t>
            </a:r>
            <a:r>
              <a:rPr lang="en-US" altLang="zh-CN" dirty="0">
                <a:solidFill>
                  <a:srgbClr val="000000"/>
                </a:solidFill>
              </a:rPr>
              <a:t>), we can form an ensemble of models for many values of </a:t>
            </a:r>
            <a:r>
              <a:rPr lang="en-US" altLang="zh-CN" i="1" dirty="0">
                <a:solidFill>
                  <a:srgbClr val="000000"/>
                </a:solidFill>
              </a:rPr>
              <a:t>o</a:t>
            </a:r>
            <a:r>
              <a:rPr lang="en-US" altLang="zh-CN" dirty="0">
                <a:solidFill>
                  <a:srgbClr val="000000"/>
                </a:solidFill>
              </a:rPr>
              <a:t>:</a:t>
            </a:r>
          </a:p>
          <a:p>
            <a:pPr lvl="0">
              <a:spcBef>
                <a:spcPts val="0"/>
              </a:spcBef>
              <a:buClr>
                <a:srgbClr val="FF0000"/>
              </a:buClr>
            </a:pPr>
            <a:endParaRPr lang="en-US" altLang="zh-CN" dirty="0">
              <a:solidFill>
                <a:srgbClr val="000000"/>
              </a:solidFill>
            </a:endParaRPr>
          </a:p>
          <a:p>
            <a:pPr lvl="0">
              <a:spcBef>
                <a:spcPts val="0"/>
              </a:spcBef>
              <a:buClr>
                <a:srgbClr val="FF0000"/>
              </a:buClr>
            </a:pPr>
            <a:endParaRPr lang="en-US" altLang="zh-CN" dirty="0">
              <a:solidFill>
                <a:srgbClr val="000000"/>
              </a:solidFill>
            </a:endParaRPr>
          </a:p>
          <a:p>
            <a:pPr lvl="0">
              <a:spcBef>
                <a:spcPts val="0"/>
              </a:spcBef>
              <a:buClr>
                <a:srgbClr val="FF0000"/>
              </a:buClr>
            </a:pPr>
            <a:r>
              <a:rPr lang="en-US" altLang="zh-CN" dirty="0">
                <a:solidFill>
                  <a:srgbClr val="000000"/>
                </a:solidFill>
              </a:rPr>
              <a:t>This ensemble model usually generalizes better and assigns higher probability to</a:t>
            </a:r>
            <a:br>
              <a:rPr lang="en-US" altLang="zh-CN" dirty="0">
                <a:solidFill>
                  <a:srgbClr val="000000"/>
                </a:solidFill>
              </a:rPr>
            </a:br>
            <a:r>
              <a:rPr lang="en-US" altLang="zh-CN" dirty="0">
                <a:solidFill>
                  <a:srgbClr val="000000"/>
                </a:solidFill>
              </a:rPr>
              <a:t>the test set than does an individual model defined by a single ordering.</a:t>
            </a:r>
            <a:endParaRPr lang="en-US" altLang="zh-CN" dirty="0"/>
          </a:p>
        </p:txBody>
      </p:sp>
      <p:pic>
        <p:nvPicPr>
          <p:cNvPr id="5" name="图片 4">
            <a:extLst>
              <a:ext uri="{FF2B5EF4-FFF2-40B4-BE49-F238E27FC236}">
                <a16:creationId xmlns:a16="http://schemas.microsoft.com/office/drawing/2014/main" id="{5294FE19-C1AE-4EA2-B0FB-5EBF105957D2}"/>
              </a:ext>
            </a:extLst>
          </p:cNvPr>
          <p:cNvPicPr>
            <a:picLocks noChangeAspect="1"/>
          </p:cNvPicPr>
          <p:nvPr/>
        </p:nvPicPr>
        <p:blipFill>
          <a:blip r:embed="rId3"/>
          <a:stretch>
            <a:fillRect/>
          </a:stretch>
        </p:blipFill>
        <p:spPr>
          <a:xfrm>
            <a:off x="2455211" y="4107381"/>
            <a:ext cx="7281578" cy="1042135"/>
          </a:xfrm>
          <a:prstGeom prst="rect">
            <a:avLst/>
          </a:prstGeom>
        </p:spPr>
      </p:pic>
    </p:spTree>
    <p:extLst>
      <p:ext uri="{BB962C8B-B14F-4D97-AF65-F5344CB8AC3E}">
        <p14:creationId xmlns:p14="http://schemas.microsoft.com/office/powerpoint/2010/main" val="116417012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20.10.10 NADE</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lvl="0">
              <a:spcBef>
                <a:spcPts val="0"/>
              </a:spcBef>
              <a:buClr>
                <a:srgbClr val="FF0000"/>
              </a:buClr>
            </a:pPr>
            <a:r>
              <a:rPr lang="en-US" altLang="zh-CN" sz="2600" dirty="0">
                <a:solidFill>
                  <a:srgbClr val="000000"/>
                </a:solidFill>
                <a:latin typeface="Times New Roman" panose="02020603050405020304" pitchFamily="18" charset="0"/>
                <a:cs typeface="Times New Roman" panose="02020603050405020304" pitchFamily="18" charset="0"/>
              </a:rPr>
              <a:t>        In the same paper, the authors propose deep versions of the architecture, but</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unfortunately that immediately makes computation as expensive as in the original</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neural auto-regressive neural network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FF00"/>
                </a:solidFill>
                <a:latin typeface="Times New Roman" panose="02020603050405020304" pitchFamily="18" charset="0"/>
                <a:cs typeface="Times New Roman" panose="02020603050405020304" pitchFamily="18" charset="0"/>
              </a:rPr>
              <a:t> and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2000b</a:t>
            </a:r>
            <a:r>
              <a:rPr lang="en-US" altLang="zh-CN" sz="2600" dirty="0">
                <a:solidFill>
                  <a:srgbClr val="000000"/>
                </a:solidFill>
                <a:latin typeface="Times New Roman" panose="02020603050405020304" pitchFamily="18" charset="0"/>
                <a:cs typeface="Times New Roman" panose="02020603050405020304" pitchFamily="18" charset="0"/>
              </a:rPr>
              <a:t>). The first layer</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and the output layer can still be computed in </a:t>
            </a:r>
            <a:r>
              <a:rPr lang="en-US" altLang="zh-CN" sz="2600" i="1" dirty="0">
                <a:solidFill>
                  <a:srgbClr val="000000"/>
                </a:solidFill>
                <a:latin typeface="Times New Roman" panose="02020603050405020304" pitchFamily="18" charset="0"/>
                <a:cs typeface="Times New Roman" panose="02020603050405020304" pitchFamily="18" charset="0"/>
              </a:rPr>
              <a:t>O</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i="1" dirty="0" err="1">
                <a:solidFill>
                  <a:srgbClr val="000000"/>
                </a:solidFill>
                <a:latin typeface="Times New Roman" panose="02020603050405020304" pitchFamily="18" charset="0"/>
                <a:cs typeface="Times New Roman" panose="02020603050405020304" pitchFamily="18" charset="0"/>
              </a:rPr>
              <a:t>nh</a:t>
            </a:r>
            <a:r>
              <a:rPr lang="en-US" altLang="zh-CN" sz="2600" dirty="0">
                <a:solidFill>
                  <a:srgbClr val="000000"/>
                </a:solidFill>
                <a:latin typeface="Times New Roman" panose="02020603050405020304" pitchFamily="18" charset="0"/>
                <a:cs typeface="Times New Roman" panose="02020603050405020304" pitchFamily="18" charset="0"/>
              </a:rPr>
              <a:t>) multiply-add operations,</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as in the regular NADE, where </a:t>
            </a:r>
            <a:r>
              <a:rPr lang="en-US" altLang="zh-CN" sz="2600" i="1" dirty="0">
                <a:solidFill>
                  <a:srgbClr val="000000"/>
                </a:solidFill>
                <a:latin typeface="Times New Roman" panose="02020603050405020304" pitchFamily="18" charset="0"/>
                <a:cs typeface="Times New Roman" panose="02020603050405020304" pitchFamily="18" charset="0"/>
              </a:rPr>
              <a:t>h </a:t>
            </a:r>
            <a:r>
              <a:rPr lang="en-US" altLang="zh-CN" sz="2600" dirty="0">
                <a:solidFill>
                  <a:srgbClr val="000000"/>
                </a:solidFill>
                <a:latin typeface="Times New Roman" panose="02020603050405020304" pitchFamily="18" charset="0"/>
                <a:cs typeface="Times New Roman" panose="02020603050405020304" pitchFamily="18" charset="0"/>
              </a:rPr>
              <a:t>is the number of hidden units (the size of the</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groups </a:t>
            </a:r>
            <a:r>
              <a:rPr lang="en-US" altLang="zh-CN" sz="2600" i="1" dirty="0">
                <a:solidFill>
                  <a:srgbClr val="000000"/>
                </a:solidFill>
                <a:latin typeface="Times New Roman" panose="02020603050405020304" pitchFamily="18" charset="0"/>
                <a:cs typeface="Times New Roman" panose="02020603050405020304" pitchFamily="18" charset="0"/>
              </a:rPr>
              <a:t>h</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dirty="0">
                <a:solidFill>
                  <a:srgbClr val="000000"/>
                </a:solidFill>
                <a:latin typeface="Times New Roman" panose="02020603050405020304" pitchFamily="18" charset="0"/>
                <a:cs typeface="Times New Roman" panose="02020603050405020304" pitchFamily="18" charset="0"/>
              </a:rPr>
              <a:t>, in Fig. </a:t>
            </a:r>
            <a:r>
              <a:rPr lang="en-US" altLang="zh-CN" sz="2600" dirty="0">
                <a:solidFill>
                  <a:srgbClr val="FF0000"/>
                </a:solidFill>
                <a:latin typeface="Times New Roman" panose="02020603050405020304" pitchFamily="18" charset="0"/>
                <a:cs typeface="Times New Roman" panose="02020603050405020304" pitchFamily="18" charset="0"/>
              </a:rPr>
              <a:t>20.10 </a:t>
            </a:r>
            <a:r>
              <a:rPr lang="en-US" altLang="zh-CN" sz="2600" dirty="0">
                <a:solidFill>
                  <a:srgbClr val="000000"/>
                </a:solidFill>
                <a:latin typeface="Times New Roman" panose="02020603050405020304" pitchFamily="18" charset="0"/>
                <a:cs typeface="Times New Roman" panose="02020603050405020304" pitchFamily="18" charset="0"/>
              </a:rPr>
              <a:t>and Fig. </a:t>
            </a:r>
            <a:r>
              <a:rPr lang="en-US" altLang="zh-CN" sz="2600" dirty="0">
                <a:solidFill>
                  <a:srgbClr val="FF0000"/>
                </a:solidFill>
                <a:latin typeface="Times New Roman" panose="02020603050405020304" pitchFamily="18" charset="0"/>
                <a:cs typeface="Times New Roman" panose="02020603050405020304" pitchFamily="18" charset="0"/>
              </a:rPr>
              <a:t>20.9</a:t>
            </a:r>
            <a:r>
              <a:rPr lang="en-US" altLang="zh-CN" sz="2600" dirty="0">
                <a:solidFill>
                  <a:srgbClr val="000000"/>
                </a:solidFill>
                <a:latin typeface="Times New Roman" panose="02020603050405020304" pitchFamily="18" charset="0"/>
                <a:cs typeface="Times New Roman" panose="02020603050405020304" pitchFamily="18" charset="0"/>
              </a:rPr>
              <a:t>), whereas it is </a:t>
            </a:r>
            <a:r>
              <a:rPr lang="en-US" altLang="zh-CN" sz="2600" i="1" dirty="0">
                <a:solidFill>
                  <a:srgbClr val="000000"/>
                </a:solidFill>
                <a:latin typeface="Times New Roman" panose="02020603050405020304" pitchFamily="18" charset="0"/>
                <a:cs typeface="Times New Roman" panose="02020603050405020304" pitchFamily="18" charset="0"/>
              </a:rPr>
              <a:t>O</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i="1" dirty="0">
                <a:solidFill>
                  <a:srgbClr val="000000"/>
                </a:solidFill>
                <a:latin typeface="Times New Roman" panose="02020603050405020304" pitchFamily="18" charset="0"/>
                <a:cs typeface="Times New Roman" panose="02020603050405020304" pitchFamily="18" charset="0"/>
              </a:rPr>
              <a:t>n</a:t>
            </a:r>
            <a:r>
              <a:rPr lang="en-US" altLang="zh-CN" sz="2600" baseline="30000" dirty="0">
                <a:solidFill>
                  <a:srgbClr val="000000"/>
                </a:solidFill>
                <a:latin typeface="Times New Roman" panose="02020603050405020304" pitchFamily="18" charset="0"/>
                <a:cs typeface="Times New Roman" panose="02020603050405020304" pitchFamily="18" charset="0"/>
              </a:rPr>
              <a:t>2</a:t>
            </a:r>
            <a:r>
              <a:rPr lang="en-US" altLang="zh-CN" sz="2600" i="1" dirty="0">
                <a:solidFill>
                  <a:srgbClr val="000000"/>
                </a:solidFill>
                <a:latin typeface="Times New Roman" panose="02020603050405020304" pitchFamily="18" charset="0"/>
                <a:cs typeface="Times New Roman" panose="02020603050405020304" pitchFamily="18" charset="0"/>
              </a:rPr>
              <a:t>h</a:t>
            </a:r>
            <a:r>
              <a:rPr lang="en-US" altLang="zh-CN" sz="2600" dirty="0">
                <a:solidFill>
                  <a:srgbClr val="000000"/>
                </a:solidFill>
                <a:latin typeface="Times New Roman" panose="02020603050405020304" pitchFamily="18" charset="0"/>
                <a:cs typeface="Times New Roman" panose="02020603050405020304" pitchFamily="18" charset="0"/>
              </a:rPr>
              <a:t>) in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FF00"/>
                </a:solidFill>
                <a:latin typeface="Times New Roman" panose="02020603050405020304" pitchFamily="18" charset="0"/>
                <a:cs typeface="Times New Roman" panose="02020603050405020304" pitchFamily="18" charset="0"/>
              </a:rPr>
              <a:t> and </a:t>
            </a:r>
            <a:r>
              <a:rPr lang="en-US" altLang="zh-CN" sz="2600" dirty="0" err="1">
                <a:solidFill>
                  <a:srgbClr val="00FF00"/>
                </a:solidFill>
                <a:latin typeface="Times New Roman" panose="02020603050405020304" pitchFamily="18" charset="0"/>
                <a:cs typeface="Times New Roman" panose="02020603050405020304" pitchFamily="18" charset="0"/>
              </a:rPr>
              <a:t>Bengio</a:t>
            </a:r>
            <a:br>
              <a:rPr lang="en-US" altLang="zh-CN" sz="2600" dirty="0">
                <a:solidFill>
                  <a:srgbClr val="00FF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2000b</a:t>
            </a:r>
            <a:r>
              <a:rPr lang="en-US" altLang="zh-CN" sz="2600" dirty="0">
                <a:solidFill>
                  <a:srgbClr val="000000"/>
                </a:solidFill>
                <a:latin typeface="Times New Roman" panose="02020603050405020304" pitchFamily="18" charset="0"/>
                <a:cs typeface="Times New Roman" panose="02020603050405020304" pitchFamily="18" charset="0"/>
              </a:rPr>
              <a:t>). However, for the other hidden layers, the computation is </a:t>
            </a:r>
            <a:r>
              <a:rPr lang="en-US" altLang="zh-CN" sz="2600" i="1" dirty="0">
                <a:solidFill>
                  <a:srgbClr val="000000"/>
                </a:solidFill>
                <a:latin typeface="Times New Roman" panose="02020603050405020304" pitchFamily="18" charset="0"/>
                <a:cs typeface="Times New Roman" panose="02020603050405020304" pitchFamily="18" charset="0"/>
              </a:rPr>
              <a:t>O</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i="1" dirty="0">
                <a:solidFill>
                  <a:srgbClr val="000000"/>
                </a:solidFill>
                <a:latin typeface="Times New Roman" panose="02020603050405020304" pitchFamily="18" charset="0"/>
                <a:cs typeface="Times New Roman" panose="02020603050405020304" pitchFamily="18" charset="0"/>
              </a:rPr>
              <a:t>n</a:t>
            </a:r>
            <a:r>
              <a:rPr lang="en-US" altLang="zh-CN" sz="2600" baseline="30000" dirty="0">
                <a:solidFill>
                  <a:srgbClr val="000000"/>
                </a:solidFill>
                <a:latin typeface="Times New Roman" panose="02020603050405020304" pitchFamily="18" charset="0"/>
                <a:cs typeface="Times New Roman" panose="02020603050405020304" pitchFamily="18" charset="0"/>
              </a:rPr>
              <a:t>2</a:t>
            </a:r>
            <a:r>
              <a:rPr lang="en-US" altLang="zh-CN" sz="2600" i="1" dirty="0">
                <a:solidFill>
                  <a:srgbClr val="000000"/>
                </a:solidFill>
                <a:latin typeface="Times New Roman" panose="02020603050405020304" pitchFamily="18" charset="0"/>
                <a:cs typeface="Times New Roman" panose="02020603050405020304" pitchFamily="18" charset="0"/>
              </a:rPr>
              <a:t>h</a:t>
            </a:r>
            <a:r>
              <a:rPr lang="en-US" altLang="zh-CN" sz="2600" baseline="30000" dirty="0">
                <a:solidFill>
                  <a:srgbClr val="000000"/>
                </a:solidFill>
                <a:latin typeface="Times New Roman" panose="02020603050405020304" pitchFamily="18" charset="0"/>
                <a:cs typeface="Times New Roman" panose="02020603050405020304" pitchFamily="18" charset="0"/>
              </a:rPr>
              <a:t>2</a:t>
            </a:r>
            <a:r>
              <a:rPr lang="en-US" altLang="zh-CN" sz="2600" dirty="0">
                <a:solidFill>
                  <a:srgbClr val="000000"/>
                </a:solidFill>
                <a:latin typeface="Times New Roman" panose="02020603050405020304" pitchFamily="18" charset="0"/>
                <a:cs typeface="Times New Roman" panose="02020603050405020304" pitchFamily="18" charset="0"/>
              </a:rPr>
              <a:t>) if every</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“previous” group at layer </a:t>
            </a:r>
            <a:r>
              <a:rPr lang="en-US" altLang="zh-CN" sz="2600" i="1" dirty="0">
                <a:solidFill>
                  <a:srgbClr val="000000"/>
                </a:solidFill>
                <a:latin typeface="Times New Roman" panose="02020603050405020304" pitchFamily="18" charset="0"/>
                <a:cs typeface="Times New Roman" panose="02020603050405020304" pitchFamily="18" charset="0"/>
              </a:rPr>
              <a:t>l </a:t>
            </a:r>
            <a:r>
              <a:rPr lang="en-US" altLang="zh-CN" sz="2600" dirty="0">
                <a:solidFill>
                  <a:srgbClr val="000000"/>
                </a:solidFill>
                <a:latin typeface="Times New Roman" panose="02020603050405020304" pitchFamily="18" charset="0"/>
                <a:cs typeface="Times New Roman" panose="02020603050405020304" pitchFamily="18" charset="0"/>
              </a:rPr>
              <a:t>participates in predicting the “next” group at layer </a:t>
            </a:r>
            <a:r>
              <a:rPr lang="en-US" altLang="zh-CN" sz="2600" i="1" dirty="0">
                <a:solidFill>
                  <a:srgbClr val="000000"/>
                </a:solidFill>
                <a:latin typeface="Times New Roman" panose="02020603050405020304" pitchFamily="18" charset="0"/>
                <a:cs typeface="Times New Roman" panose="02020603050405020304" pitchFamily="18" charset="0"/>
              </a:rPr>
              <a:t>l </a:t>
            </a:r>
            <a:r>
              <a:rPr lang="en-US" altLang="zh-CN" sz="2600" dirty="0">
                <a:solidFill>
                  <a:srgbClr val="000000"/>
                </a:solidFill>
                <a:latin typeface="Times New Roman" panose="02020603050405020304" pitchFamily="18" charset="0"/>
                <a:cs typeface="Times New Roman" panose="02020603050405020304" pitchFamily="18" charset="0"/>
              </a:rPr>
              <a:t>+ 1</a:t>
            </a:r>
            <a:r>
              <a:rPr lang="en-US" altLang="zh-CN" dirty="0">
                <a:solidFill>
                  <a:srgbClr val="000000"/>
                </a:solidFill>
              </a:rPr>
              <a:t>, assuming </a:t>
            </a:r>
            <a:r>
              <a:rPr lang="en-US" altLang="zh-CN" i="1" dirty="0">
                <a:solidFill>
                  <a:srgbClr val="000000"/>
                </a:solidFill>
              </a:rPr>
              <a:t>n </a:t>
            </a:r>
            <a:r>
              <a:rPr lang="en-US" altLang="zh-CN" dirty="0">
                <a:solidFill>
                  <a:srgbClr val="000000"/>
                </a:solidFill>
              </a:rPr>
              <a:t>groups of </a:t>
            </a:r>
            <a:r>
              <a:rPr lang="en-US" altLang="zh-CN" i="1" dirty="0">
                <a:solidFill>
                  <a:srgbClr val="000000"/>
                </a:solidFill>
              </a:rPr>
              <a:t>h </a:t>
            </a:r>
            <a:r>
              <a:rPr lang="en-US" altLang="zh-CN" dirty="0">
                <a:solidFill>
                  <a:srgbClr val="000000"/>
                </a:solidFill>
              </a:rPr>
              <a:t>hidden units at each layer. </a:t>
            </a:r>
            <a:endParaRPr lang="en-US" altLang="zh-C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921744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20.10.10 NADE</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solidFill>
                  <a:srgbClr val="000000"/>
                </a:solidFill>
                <a:latin typeface="Times New Roman" panose="02020603050405020304" pitchFamily="18" charset="0"/>
                <a:cs typeface="Times New Roman" panose="02020603050405020304" pitchFamily="18" charset="0"/>
              </a:rPr>
              <a:t>Making the </a:t>
            </a:r>
            <a:r>
              <a:rPr lang="en-US" altLang="zh-CN" sz="2600" i="1" dirty="0" err="1">
                <a:solidFill>
                  <a:srgbClr val="000000"/>
                </a:solidFill>
                <a:latin typeface="Times New Roman" panose="02020603050405020304" pitchFamily="18" charset="0"/>
                <a:cs typeface="Times New Roman" panose="02020603050405020304" pitchFamily="18" charset="0"/>
              </a:rPr>
              <a:t>i</a:t>
            </a:r>
            <a:r>
              <a:rPr lang="en-US" altLang="zh-CN" sz="2600" dirty="0" err="1">
                <a:solidFill>
                  <a:srgbClr val="000000"/>
                </a:solidFill>
                <a:latin typeface="Times New Roman" panose="02020603050405020304" pitchFamily="18" charset="0"/>
                <a:cs typeface="Times New Roman" panose="02020603050405020304" pitchFamily="18" charset="0"/>
              </a:rPr>
              <a:t>-th</a:t>
            </a:r>
            <a:r>
              <a:rPr lang="en-US" altLang="zh-CN" sz="2600" dirty="0">
                <a:solidFill>
                  <a:srgbClr val="000000"/>
                </a:solidFill>
                <a:latin typeface="Times New Roman" panose="02020603050405020304" pitchFamily="18" charset="0"/>
                <a:cs typeface="Times New Roman" panose="02020603050405020304" pitchFamily="18" charset="0"/>
              </a:rPr>
              <a:t> group at layer </a:t>
            </a:r>
            <a:r>
              <a:rPr lang="en-US" altLang="zh-CN" sz="2600" i="1" dirty="0">
                <a:solidFill>
                  <a:srgbClr val="000000"/>
                </a:solidFill>
                <a:latin typeface="Times New Roman" panose="02020603050405020304" pitchFamily="18" charset="0"/>
                <a:cs typeface="Times New Roman" panose="02020603050405020304" pitchFamily="18" charset="0"/>
              </a:rPr>
              <a:t>l </a:t>
            </a:r>
            <a:r>
              <a:rPr lang="en-US" altLang="zh-CN" sz="2600" dirty="0">
                <a:solidFill>
                  <a:srgbClr val="000000"/>
                </a:solidFill>
                <a:latin typeface="Times New Roman" panose="02020603050405020304" pitchFamily="18" charset="0"/>
                <a:cs typeface="Times New Roman" panose="02020603050405020304" pitchFamily="18" charset="0"/>
              </a:rPr>
              <a:t>+ 1 only depend on the </a:t>
            </a:r>
            <a:r>
              <a:rPr lang="en-US" altLang="zh-CN" sz="2600" i="1" dirty="0" err="1">
                <a:solidFill>
                  <a:srgbClr val="000000"/>
                </a:solidFill>
                <a:latin typeface="Times New Roman" panose="02020603050405020304" pitchFamily="18" charset="0"/>
                <a:cs typeface="Times New Roman" panose="02020603050405020304" pitchFamily="18" charset="0"/>
              </a:rPr>
              <a:t>i</a:t>
            </a:r>
            <a:r>
              <a:rPr lang="en-US" altLang="zh-CN" sz="2600" dirty="0" err="1">
                <a:solidFill>
                  <a:srgbClr val="000000"/>
                </a:solidFill>
                <a:latin typeface="Times New Roman" panose="02020603050405020304" pitchFamily="18" charset="0"/>
                <a:cs typeface="Times New Roman" panose="02020603050405020304" pitchFamily="18" charset="0"/>
              </a:rPr>
              <a:t>-th</a:t>
            </a:r>
            <a:r>
              <a:rPr lang="en-US" altLang="zh-CN" sz="2600" dirty="0">
                <a:solidFill>
                  <a:srgbClr val="000000"/>
                </a:solidFill>
                <a:latin typeface="Times New Roman" panose="02020603050405020304" pitchFamily="18" charset="0"/>
                <a:cs typeface="Times New Roman" panose="02020603050405020304" pitchFamily="18" charset="0"/>
              </a:rPr>
              <a:t> group, as in </a:t>
            </a:r>
            <a:r>
              <a:rPr lang="en-US" altLang="zh-CN" sz="2600" dirty="0">
                <a:solidFill>
                  <a:srgbClr val="00FF00"/>
                </a:solidFill>
                <a:latin typeface="Times New Roman" panose="02020603050405020304" pitchFamily="18" charset="0"/>
                <a:cs typeface="Times New Roman" panose="02020603050405020304" pitchFamily="18" charset="0"/>
              </a:rPr>
              <a:t>Murray and Larochelle </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2014</a:t>
            </a:r>
            <a:r>
              <a:rPr lang="en-US" altLang="zh-CN" sz="2600" dirty="0">
                <a:solidFill>
                  <a:srgbClr val="000000"/>
                </a:solidFill>
                <a:latin typeface="Times New Roman" panose="02020603050405020304" pitchFamily="18" charset="0"/>
                <a:cs typeface="Times New Roman" panose="02020603050405020304" pitchFamily="18" charset="0"/>
              </a:rPr>
              <a:t>) at layer </a:t>
            </a:r>
            <a:r>
              <a:rPr lang="en-US" altLang="zh-CN" sz="2600" i="1" dirty="0">
                <a:solidFill>
                  <a:srgbClr val="000000"/>
                </a:solidFill>
                <a:latin typeface="Times New Roman" panose="02020603050405020304" pitchFamily="18" charset="0"/>
                <a:cs typeface="Times New Roman" panose="02020603050405020304" pitchFamily="18" charset="0"/>
              </a:rPr>
              <a:t>l </a:t>
            </a:r>
            <a:r>
              <a:rPr lang="en-US" altLang="zh-CN" sz="2600" dirty="0">
                <a:solidFill>
                  <a:srgbClr val="000000"/>
                </a:solidFill>
                <a:latin typeface="Times New Roman" panose="02020603050405020304" pitchFamily="18" charset="0"/>
                <a:cs typeface="Times New Roman" panose="02020603050405020304" pitchFamily="18" charset="0"/>
              </a:rPr>
              <a:t>reduces it to </a:t>
            </a:r>
            <a:r>
              <a:rPr lang="en-US" altLang="zh-CN" sz="2600" i="1" dirty="0">
                <a:solidFill>
                  <a:srgbClr val="000000"/>
                </a:solidFill>
                <a:latin typeface="Times New Roman" panose="02020603050405020304" pitchFamily="18" charset="0"/>
                <a:cs typeface="Times New Roman" panose="02020603050405020304" pitchFamily="18" charset="0"/>
              </a:rPr>
              <a:t>O</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i="1" dirty="0">
                <a:solidFill>
                  <a:srgbClr val="000000"/>
                </a:solidFill>
                <a:latin typeface="Times New Roman" panose="02020603050405020304" pitchFamily="18" charset="0"/>
                <a:cs typeface="Times New Roman" panose="02020603050405020304" pitchFamily="18" charset="0"/>
              </a:rPr>
              <a:t>nh</a:t>
            </a:r>
            <a:r>
              <a:rPr lang="en-US" altLang="zh-CN" sz="2600" baseline="30000" dirty="0">
                <a:solidFill>
                  <a:srgbClr val="000000"/>
                </a:solidFill>
                <a:latin typeface="Times New Roman" panose="02020603050405020304" pitchFamily="18" charset="0"/>
                <a:cs typeface="Times New Roman" panose="02020603050405020304" pitchFamily="18" charset="0"/>
              </a:rPr>
              <a:t>2</a:t>
            </a:r>
            <a:r>
              <a:rPr lang="en-US" altLang="zh-CN" sz="2600" dirty="0">
                <a:solidFill>
                  <a:srgbClr val="000000"/>
                </a:solidFill>
                <a:latin typeface="Times New Roman" panose="02020603050405020304" pitchFamily="18" charset="0"/>
                <a:cs typeface="Times New Roman" panose="02020603050405020304" pitchFamily="18" charset="0"/>
              </a:rPr>
              <a:t>), which is still </a:t>
            </a:r>
            <a:r>
              <a:rPr lang="en-US" altLang="zh-CN" sz="2600" i="1" dirty="0">
                <a:solidFill>
                  <a:srgbClr val="000000"/>
                </a:solidFill>
                <a:latin typeface="Times New Roman" panose="02020603050405020304" pitchFamily="18" charset="0"/>
                <a:cs typeface="Times New Roman" panose="02020603050405020304" pitchFamily="18" charset="0"/>
              </a:rPr>
              <a:t>h </a:t>
            </a:r>
            <a:r>
              <a:rPr lang="en-US" altLang="zh-CN" sz="2600" dirty="0">
                <a:solidFill>
                  <a:srgbClr val="000000"/>
                </a:solidFill>
                <a:latin typeface="Times New Roman" panose="02020603050405020304" pitchFamily="18" charset="0"/>
                <a:cs typeface="Times New Roman" panose="02020603050405020304" pitchFamily="18" charset="0"/>
              </a:rPr>
              <a:t>times worse than the regular NADE.</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br>
              <a:rPr lang="en-US" altLang="zh-CN" sz="2600" dirty="0">
                <a:latin typeface="Times New Roman" panose="02020603050405020304" pitchFamily="18" charset="0"/>
                <a:cs typeface="Times New Roman" panose="02020603050405020304" pitchFamily="18" charset="0"/>
              </a:rPr>
            </a:br>
            <a:endParaRPr lang="en-US" altLang="zh-C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955054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Yuxu </a:t>
            </a:r>
            <a:r>
              <a:rPr lang="en-US" altLang="zh-CN" sz="2400" dirty="0" err="1"/>
              <a:t>Mao</a:t>
            </a:r>
            <a:endParaRPr lang="en-US" altLang="zh-CN" sz="2400" dirty="0"/>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itchFamily="18" charset="0"/>
                <a:ea typeface="+mj-ea"/>
                <a:cs typeface="Times New Roman" pitchFamily="18" charset="0"/>
              </a:defRPr>
            </a:lvl1pPr>
          </a:lstStyle>
          <a:p>
            <a:r>
              <a:rPr lang="en-US" altLang="zh-CN" sz="3600" dirty="0"/>
              <a:t>20.11 Drawing Samples from Autoencoders</a:t>
            </a:r>
          </a:p>
        </p:txBody>
      </p:sp>
      <p:sp>
        <p:nvSpPr>
          <p:cNvPr id="8" name="文本框 7"/>
          <p:cNvSpPr txBox="1"/>
          <p:nvPr/>
        </p:nvSpPr>
        <p:spPr>
          <a:xfrm>
            <a:off x="1526891" y="544852"/>
            <a:ext cx="9138218" cy="762000"/>
          </a:xfrm>
          <a:prstGeom prst="rect">
            <a:avLst/>
          </a:prstGeom>
          <a:noFill/>
        </p:spPr>
        <p:txBody>
          <a:bodyPr wrap="square" rtlCol="0">
            <a:spAutoFit/>
          </a:bodyPr>
          <a:lstStyle/>
          <a:p>
            <a:pPr algn="ctr"/>
            <a:r>
              <a:rPr lang="en-US" altLang="zh-CN" sz="4400" b="1" dirty="0">
                <a:latin typeface="Times New Roman" pitchFamily="18" charset="0"/>
                <a:cs typeface="Times New Roman" pitchFamily="18" charset="0"/>
              </a:rPr>
              <a:t>Chapter 20 Deep Generative Models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20.11 Drawing Samples from Autoencoders</a:t>
            </a:r>
          </a:p>
        </p:txBody>
      </p:sp>
      <p:sp>
        <p:nvSpPr>
          <p:cNvPr id="3" name="内容占位符 2"/>
          <p:cNvSpPr>
            <a:spLocks noGrp="1"/>
          </p:cNvSpPr>
          <p:nvPr>
            <p:ph idx="1"/>
          </p:nvPr>
        </p:nvSpPr>
        <p:spPr/>
        <p:txBody>
          <a:bodyPr>
            <a:normAutofit/>
          </a:bodyPr>
          <a:lstStyle/>
          <a:p>
            <a:pPr marL="0" lvl="0" indent="0" algn="just" fontAlgn="auto">
              <a:spcBef>
                <a:spcPts val="0"/>
              </a:spcBef>
              <a:buClr>
                <a:srgbClr val="FF0000"/>
              </a:buClr>
              <a:buNone/>
            </a:pPr>
            <a:r>
              <a:rPr lang="en-US" altLang="zh-CN" sz="2600" dirty="0">
                <a:latin typeface="Times New Roman" pitchFamily="18" charset="0"/>
                <a:cs typeface="Times New Roman" pitchFamily="18" charset="0"/>
              </a:rPr>
              <a:t>In Chapter </a:t>
            </a:r>
            <a:r>
              <a:rPr lang="en-US" altLang="zh-CN" sz="2600" dirty="0">
                <a:solidFill>
                  <a:srgbClr val="FF0000"/>
                </a:solidFill>
                <a:latin typeface="Times New Roman" pitchFamily="18" charset="0"/>
                <a:cs typeface="Times New Roman" pitchFamily="18" charset="0"/>
              </a:rPr>
              <a:t>14</a:t>
            </a:r>
            <a:r>
              <a:rPr lang="en-US" altLang="zh-CN" sz="2600" dirty="0">
                <a:latin typeface="Times New Roman" pitchFamily="18" charset="0"/>
                <a:cs typeface="Times New Roman" pitchFamily="18" charset="0"/>
              </a:rPr>
              <a:t>, we saw that many kinds of autoencoders learn the data distribution. There are close connections between score matching, denoising autoencoders, and contractive autoencoders. These connections demonstrate that some kinds of autoencoders learn the data distribution in some way. We have not yet seen how to draw samples from such models.</a:t>
            </a:r>
          </a:p>
          <a:p>
            <a:pPr marL="0" lvl="0" indent="0" algn="just" fontAlgn="auto">
              <a:spcBef>
                <a:spcPts val="0"/>
              </a:spcBef>
              <a:buClr>
                <a:srgbClr val="FF0000"/>
              </a:buClr>
              <a:buNone/>
            </a:pPr>
            <a:r>
              <a:rPr lang="en-US" altLang="zh-CN" sz="2600" dirty="0">
                <a:latin typeface="Times New Roman" pitchFamily="18" charset="0"/>
                <a:cs typeface="Times New Roman" pitchFamily="18" charset="0"/>
              </a:rPr>
              <a:t>        Some kinds of autoencoders, such as the variational autoencoder, explicitly represent a probability distribution and admit straightforward ancestral sampling. Most other kinds of autoencoders require MCMC sampling.</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20.11 Drawing Samples from Autoencoders</a:t>
            </a:r>
          </a:p>
        </p:txBody>
      </p:sp>
      <p:sp>
        <p:nvSpPr>
          <p:cNvPr id="3" name="内容占位符 2"/>
          <p:cNvSpPr>
            <a:spLocks noGrp="1"/>
          </p:cNvSpPr>
          <p:nvPr>
            <p:ph idx="1"/>
          </p:nvPr>
        </p:nvSpPr>
        <p:spPr/>
        <p:txBody>
          <a:bodyPr>
            <a:normAutofit/>
          </a:bodyPr>
          <a:lstStyle/>
          <a:p>
            <a:pPr lvl="0">
              <a:spcBef>
                <a:spcPts val="0"/>
              </a:spcBef>
              <a:buClr>
                <a:srgbClr val="FF0000"/>
              </a:buClr>
            </a:pPr>
            <a:r>
              <a:rPr lang="en-US" altLang="zh-CN" dirty="0"/>
              <a:t>        Contractive autoencoders are designed to recover an estimate of the tangent plane of the data manifold. </a:t>
            </a:r>
            <a:r>
              <a:rPr lang="en-US" altLang="zh-CN" dirty="0">
                <a:sym typeface="+mn-ea"/>
              </a:rPr>
              <a:t>This means that repeated encoding and  decoding </a:t>
            </a:r>
            <a:r>
              <a:rPr sz="2600" dirty="0">
                <a:latin typeface="Times New Roman" pitchFamily="18" charset="0"/>
                <a:cs typeface="Times New Roman" pitchFamily="18" charset="0"/>
              </a:rPr>
              <a:t>with injected noise will induce a random walk along the surface of the manifold (</a:t>
            </a:r>
            <a:r>
              <a:rPr sz="2600" dirty="0">
                <a:solidFill>
                  <a:srgbClr val="00FF00"/>
                </a:solidFill>
                <a:latin typeface="Times New Roman" pitchFamily="18" charset="0"/>
                <a:cs typeface="Times New Roman" pitchFamily="18" charset="0"/>
              </a:rPr>
              <a:t>Rifai</a:t>
            </a:r>
            <a:r>
              <a:rPr sz="2600" dirty="0">
                <a:solidFill>
                  <a:srgbClr val="92D050"/>
                </a:solidFill>
                <a:latin typeface="Times New Roman" pitchFamily="18" charset="0"/>
                <a:cs typeface="Times New Roman" pitchFamily="18" charset="0"/>
              </a:rPr>
              <a:t> </a:t>
            </a:r>
            <a:r>
              <a:rPr sz="2600" i="1" dirty="0">
                <a:solidFill>
                  <a:srgbClr val="00FF00"/>
                </a:solidFill>
                <a:latin typeface="Times New Roman" pitchFamily="18" charset="0"/>
                <a:cs typeface="Times New Roman" pitchFamily="18" charset="0"/>
              </a:rPr>
              <a:t>et al.</a:t>
            </a:r>
            <a:r>
              <a:rPr sz="2600" dirty="0">
                <a:latin typeface="Times New Roman" pitchFamily="18" charset="0"/>
                <a:cs typeface="Times New Roman" pitchFamily="18" charset="0"/>
              </a:rPr>
              <a:t>,</a:t>
            </a:r>
            <a:r>
              <a:rPr sz="2600" dirty="0">
                <a:solidFill>
                  <a:srgbClr val="92D050"/>
                </a:solidFill>
                <a:latin typeface="Times New Roman" pitchFamily="18" charset="0"/>
                <a:cs typeface="Times New Roman" pitchFamily="18" charset="0"/>
              </a:rPr>
              <a:t> </a:t>
            </a:r>
            <a:r>
              <a:rPr sz="2600" dirty="0">
                <a:solidFill>
                  <a:srgbClr val="00FF00"/>
                </a:solidFill>
                <a:latin typeface="Times New Roman" pitchFamily="18" charset="0"/>
                <a:cs typeface="Times New Roman" pitchFamily="18" charset="0"/>
              </a:rPr>
              <a:t>2012</a:t>
            </a:r>
            <a:r>
              <a:rPr sz="2600" dirty="0">
                <a:latin typeface="Times New Roman" pitchFamily="18" charset="0"/>
                <a:cs typeface="Times New Roman" pitchFamily="18" charset="0"/>
              </a:rPr>
              <a:t>;</a:t>
            </a:r>
            <a:r>
              <a:rPr sz="2600" dirty="0">
                <a:solidFill>
                  <a:srgbClr val="92D050"/>
                </a:solidFill>
                <a:latin typeface="Times New Roman" pitchFamily="18" charset="0"/>
                <a:cs typeface="Times New Roman" pitchFamily="18" charset="0"/>
              </a:rPr>
              <a:t> </a:t>
            </a:r>
            <a:r>
              <a:rPr sz="2600" dirty="0">
                <a:solidFill>
                  <a:srgbClr val="00FF00"/>
                </a:solidFill>
                <a:latin typeface="Times New Roman" pitchFamily="18" charset="0"/>
                <a:cs typeface="Times New Roman" pitchFamily="18" charset="0"/>
              </a:rPr>
              <a:t>Mesnil </a:t>
            </a:r>
            <a:r>
              <a:rPr sz="2600" i="1" dirty="0">
                <a:solidFill>
                  <a:srgbClr val="00FF00"/>
                </a:solidFill>
                <a:latin typeface="Times New Roman" pitchFamily="18" charset="0"/>
                <a:cs typeface="Times New Roman" pitchFamily="18" charset="0"/>
              </a:rPr>
              <a:t>et al.</a:t>
            </a:r>
            <a:r>
              <a:rPr sz="2600" dirty="0">
                <a:latin typeface="Times New Roman" pitchFamily="18" charset="0"/>
                <a:cs typeface="Times New Roman" pitchFamily="18" charset="0"/>
              </a:rPr>
              <a:t>,</a:t>
            </a:r>
            <a:r>
              <a:rPr sz="2600" dirty="0">
                <a:solidFill>
                  <a:srgbClr val="00FF00"/>
                </a:solidFill>
                <a:latin typeface="Times New Roman" pitchFamily="18" charset="0"/>
                <a:cs typeface="Times New Roman" pitchFamily="18" charset="0"/>
              </a:rPr>
              <a:t> 2012</a:t>
            </a:r>
            <a:r>
              <a:rPr sz="2600" dirty="0">
                <a:latin typeface="Times New Roman" pitchFamily="18" charset="0"/>
                <a:cs typeface="Times New Roman" pitchFamily="18" charset="0"/>
              </a:rPr>
              <a:t>). This manifold diffusion technique is a kind of Markov chain.</a:t>
            </a:r>
          </a:p>
          <a:p>
            <a:pPr marL="0" lvl="0" indent="0" algn="just">
              <a:lnSpc>
                <a:spcPct val="125000"/>
              </a:lnSpc>
              <a:spcBef>
                <a:spcPts val="0"/>
              </a:spcBef>
              <a:buClr>
                <a:srgbClr val="FF0000"/>
              </a:buClr>
              <a:buNone/>
            </a:pPr>
            <a:r>
              <a:rPr lang="en-US" sz="2600" dirty="0">
                <a:latin typeface="Times New Roman" pitchFamily="18" charset="0"/>
                <a:cs typeface="Times New Roman" pitchFamily="18" charset="0"/>
              </a:rPr>
              <a:t>        </a:t>
            </a:r>
            <a:r>
              <a:rPr sz="2600" dirty="0">
                <a:latin typeface="Times New Roman" pitchFamily="18" charset="0"/>
                <a:cs typeface="Times New Roman" pitchFamily="18" charset="0"/>
              </a:rPr>
              <a:t>There is also a more general Markov chain that can sample from any denoising autoencoder.</a:t>
            </a: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7" name="标题 1">
            <a:extLst>
              <a:ext uri="{FF2B5EF4-FFF2-40B4-BE49-F238E27FC236}">
                <a16:creationId xmlns:a16="http://schemas.microsoft.com/office/drawing/2014/main" id="{BC73A8CA-27AA-4545-8ED6-3D6AEB3DA4D4}"/>
              </a:ext>
            </a:extLst>
          </p:cNvPr>
          <p:cNvSpPr>
            <a:spLocks noGrp="1"/>
          </p:cNvSpPr>
          <p:nvPr>
            <p:ph type="title"/>
          </p:nvPr>
        </p:nvSpPr>
        <p:spPr/>
        <p:txBody>
          <a:bodyPr>
            <a:normAutofit fontScale="90000"/>
          </a:bodyPr>
          <a:lstStyle/>
          <a:p>
            <a:r>
              <a:rPr lang="en-US" altLang="zh-CN" sz="3600" dirty="0">
                <a:latin typeface="Times New Roman" pitchFamily="18" charset="0"/>
                <a:cs typeface="Times New Roman" pitchFamily="18" charset="0"/>
              </a:rPr>
              <a:t>20.11.1 Markov Chain Associated with any Denoising Autoencoder</a:t>
            </a:r>
          </a:p>
        </p:txBody>
      </p:sp>
      <p:sp>
        <p:nvSpPr>
          <p:cNvPr id="5" name="内容占位符 4"/>
          <p:cNvSpPr>
            <a:spLocks noGrp="1"/>
          </p:cNvSpPr>
          <p:nvPr>
            <p:ph idx="1"/>
          </p:nvPr>
        </p:nvSpPr>
        <p:spPr/>
        <p:txBody>
          <a:bodyPr>
            <a:normAutofit/>
          </a:bodyPr>
          <a:lstStyle/>
          <a:p>
            <a:pPr marL="0" indent="0" algn="just" fontAlgn="auto">
              <a:lnSpc>
                <a:spcPct val="125000"/>
              </a:lnSpc>
              <a:buNone/>
            </a:pPr>
            <a:r>
              <a:rPr lang="en-US" altLang="zh-CN" sz="2600" dirty="0">
                <a:latin typeface="Times New Roman" pitchFamily="18" charset="0"/>
              </a:rPr>
              <a:t>        </a:t>
            </a:r>
            <a:r>
              <a:rPr lang="zh-CN" altLang="en-US" sz="2600" dirty="0">
                <a:latin typeface="Times New Roman" pitchFamily="18" charset="0"/>
              </a:rPr>
              <a:t>The above discussion left open the question of what noise to inject and where, in order to obtain a Markov chain that would generate from the distribution estimated by the autoencoder. </a:t>
            </a:r>
            <a:r>
              <a:rPr lang="zh-CN" altLang="en-US" sz="2600" dirty="0">
                <a:solidFill>
                  <a:srgbClr val="00FF00"/>
                </a:solidFill>
                <a:latin typeface="Times New Roman" pitchFamily="18" charset="0"/>
              </a:rPr>
              <a:t>Bengio </a:t>
            </a:r>
            <a:r>
              <a:rPr lang="zh-CN" altLang="en-US" sz="2600" i="1" dirty="0">
                <a:solidFill>
                  <a:srgbClr val="00FF00"/>
                </a:solidFill>
                <a:latin typeface="Times New Roman" pitchFamily="18" charset="0"/>
              </a:rPr>
              <a:t>et al. </a:t>
            </a:r>
            <a:r>
              <a:rPr lang="zh-CN" altLang="en-US" sz="2600" dirty="0">
                <a:latin typeface="Times New Roman" pitchFamily="18" charset="0"/>
              </a:rPr>
              <a:t>(</a:t>
            </a:r>
            <a:r>
              <a:rPr lang="zh-CN" altLang="en-US" sz="2600" dirty="0">
                <a:solidFill>
                  <a:srgbClr val="00FF00"/>
                </a:solidFill>
                <a:latin typeface="Times New Roman" pitchFamily="18" charset="0"/>
              </a:rPr>
              <a:t>2013c</a:t>
            </a:r>
            <a:r>
              <a:rPr lang="zh-CN" altLang="en-US" sz="2600" dirty="0">
                <a:latin typeface="Times New Roman" pitchFamily="18" charset="0"/>
              </a:rPr>
              <a:t>)</a:t>
            </a:r>
            <a:r>
              <a:rPr lang="zh-CN" altLang="en-US" sz="2600" dirty="0">
                <a:solidFill>
                  <a:srgbClr val="00FF00"/>
                </a:solidFill>
                <a:latin typeface="Times New Roman" pitchFamily="18" charset="0"/>
              </a:rPr>
              <a:t> </a:t>
            </a:r>
            <a:r>
              <a:rPr lang="zh-CN" altLang="en-US" sz="2600" dirty="0">
                <a:latin typeface="Times New Roman" pitchFamily="18" charset="0"/>
              </a:rPr>
              <a:t>showed how to construct such a Markov chain for generalized denoising autoencoders. Generalized denoising autoencoders are specified by a denoising distribution for sampling an estimate of the clean input given the corrupted input.</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7" name="标题 1">
            <a:extLst>
              <a:ext uri="{FF2B5EF4-FFF2-40B4-BE49-F238E27FC236}">
                <a16:creationId xmlns:a16="http://schemas.microsoft.com/office/drawing/2014/main" id="{BC73A8CA-27AA-4545-8ED6-3D6AEB3DA4D4}"/>
              </a:ext>
            </a:extLst>
          </p:cNvPr>
          <p:cNvSpPr>
            <a:spLocks noGrp="1"/>
          </p:cNvSpPr>
          <p:nvPr>
            <p:ph type="title"/>
          </p:nvPr>
        </p:nvSpPr>
        <p:spPr/>
        <p:txBody>
          <a:bodyPr>
            <a:normAutofit fontScale="90000"/>
          </a:bodyPr>
          <a:lstStyle/>
          <a:p>
            <a:r>
              <a:rPr lang="en-US" altLang="zh-CN" sz="3600" dirty="0">
                <a:latin typeface="Times New Roman" pitchFamily="18" charset="0"/>
                <a:cs typeface="Times New Roman" pitchFamily="18" charset="0"/>
              </a:rPr>
              <a:t>20.11.1 Markov Chain Associated with any Denoising Autoencoder</a:t>
            </a:r>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p:txBody>
              <a:bodyPr>
                <a:normAutofit/>
              </a:bodyPr>
              <a:lstStyle/>
              <a:p>
                <a:pPr marL="0" indent="0" algn="just" fontAlgn="auto">
                  <a:lnSpc>
                    <a:spcPct val="125000"/>
                  </a:lnSpc>
                  <a:buNone/>
                </a:pPr>
                <a:r>
                  <a:rPr lang="en-US" altLang="zh-CN" sz="2600" dirty="0">
                    <a:latin typeface="Times New Roman" pitchFamily="18" charset="0"/>
                  </a:rPr>
                  <a:t>        </a:t>
                </a:r>
                <a:r>
                  <a:rPr lang="zh-CN" altLang="en-US" sz="2600" dirty="0">
                    <a:latin typeface="Times New Roman" pitchFamily="18" charset="0"/>
                  </a:rPr>
                  <a:t>Each step of the Markov chain that generates from the estimated distribution consists of the following sub-steps, illustrated in Fig. </a:t>
                </a:r>
                <a:r>
                  <a:rPr lang="zh-CN" altLang="en-US" sz="2600" dirty="0">
                    <a:solidFill>
                      <a:srgbClr val="FF0000"/>
                    </a:solidFill>
                    <a:latin typeface="Times New Roman" pitchFamily="18" charset="0"/>
                  </a:rPr>
                  <a:t>20.11</a:t>
                </a:r>
                <a:r>
                  <a:rPr lang="zh-CN" altLang="en-US" sz="2600" dirty="0">
                    <a:latin typeface="Times New Roman" pitchFamily="18" charset="0"/>
                  </a:rPr>
                  <a:t>:</a:t>
                </a:r>
                <a:endParaRPr lang="en-US" altLang="zh-CN" sz="2600" dirty="0">
                  <a:latin typeface="Times New Roman" pitchFamily="18" charset="0"/>
                </a:endParaRPr>
              </a:p>
              <a:p>
                <a:r>
                  <a:rPr lang="en-US" altLang="zh-CN" dirty="0"/>
                  <a:t>        1. Starting from the previous state </a:t>
                </a:r>
                <a:r>
                  <a:rPr lang="en-US" altLang="zh-CN" b="1" i="1" dirty="0"/>
                  <a:t>x</a:t>
                </a:r>
                <a:r>
                  <a:rPr lang="en-US" altLang="zh-CN" dirty="0"/>
                  <a:t>, inject corruption noise, sampling </a:t>
                </a:r>
                <a14:m>
                  <m:oMath xmlns:m="http://schemas.openxmlformats.org/officeDocument/2006/math">
                    <m:acc>
                      <m:accPr>
                        <m:chr m:val="̃"/>
                        <m:ctrlPr>
                          <a:rPr lang="en-US" altLang="zh-CN" i="1" smtClean="0">
                            <a:latin typeface="Cambria Math" panose="02040503050406030204" pitchFamily="18" charset="0"/>
                          </a:rPr>
                        </m:ctrlPr>
                      </m:accPr>
                      <m:e>
                        <m:r>
                          <a:rPr lang="en-US" altLang="zh-CN" b="1" i="1" smtClean="0">
                            <a:latin typeface="Cambria Math" panose="02040503050406030204" pitchFamily="18" charset="0"/>
                          </a:rPr>
                          <m:t>𝒙</m:t>
                        </m:r>
                      </m:e>
                    </m:acc>
                  </m:oMath>
                </a14:m>
                <a:r>
                  <a:rPr lang="en-US" altLang="zh-CN" dirty="0"/>
                  <a:t> from </a:t>
                </a:r>
              </a:p>
              <a:p>
                <a:pPr>
                  <a:spcBef>
                    <a:spcPts val="0"/>
                  </a:spcBef>
                </a:pPr>
                <a:r>
                  <a:rPr lang="en-US" altLang="zh-CN" dirty="0"/>
                  <a:t>            </a:t>
                </a:r>
                <a14:m>
                  <m:oMath xmlns:m="http://schemas.openxmlformats.org/officeDocument/2006/math">
                    <m:r>
                      <a:rPr lang="en-US" altLang="zh-CN" i="1" smtClean="0">
                        <a:latin typeface="Cambria Math" panose="02040503050406030204" pitchFamily="18" charset="0"/>
                      </a:rPr>
                      <m:t>𝐶</m:t>
                    </m:r>
                    <m:d>
                      <m:dPr>
                        <m:ctrlPr>
                          <a:rPr lang="en-US" altLang="zh-CN" i="1" smtClean="0">
                            <a:latin typeface="Cambria Math" panose="02040503050406030204" pitchFamily="18" charset="0"/>
                          </a:rPr>
                        </m:ctrlPr>
                      </m:dPr>
                      <m:e>
                        <m:d>
                          <m:dPr>
                            <m:begChr m:val=""/>
                            <m:endChr m:val="|"/>
                            <m:ctrlPr>
                              <a:rPr lang="en-US" altLang="zh-CN" i="1" smtClean="0">
                                <a:latin typeface="Cambria Math" panose="02040503050406030204" pitchFamily="18" charset="0"/>
                              </a:rPr>
                            </m:ctrlPr>
                          </m:dPr>
                          <m:e>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𝒙</m:t>
                                </m:r>
                              </m:e>
                            </m:acc>
                          </m:e>
                        </m:d>
                        <m:r>
                          <a:rPr lang="en-US" altLang="zh-CN" b="1" i="1" smtClean="0">
                            <a:latin typeface="Cambria Math" panose="02040503050406030204" pitchFamily="18" charset="0"/>
                          </a:rPr>
                          <m:t>𝒙</m:t>
                        </m:r>
                      </m:e>
                    </m:d>
                  </m:oMath>
                </a14:m>
                <a:r>
                  <a:rPr lang="en-US" altLang="zh-CN" dirty="0"/>
                  <a:t>.</a:t>
                </a:r>
              </a:p>
              <a:p>
                <a:r>
                  <a:rPr lang="en-US" altLang="zh-CN" dirty="0"/>
                  <a:t>        2. Encode </a:t>
                </a:r>
                <a14:m>
                  <m:oMath xmlns:m="http://schemas.openxmlformats.org/officeDocument/2006/math">
                    <m:acc>
                      <m:accPr>
                        <m:chr m:val="̃"/>
                        <m:ctrlPr>
                          <a:rPr lang="en-US" altLang="zh-CN" i="1">
                            <a:latin typeface="Cambria Math" panose="02040503050406030204" pitchFamily="18" charset="0"/>
                          </a:rPr>
                        </m:ctrlPr>
                      </m:accPr>
                      <m:e>
                        <m:r>
                          <a:rPr lang="en-US" altLang="zh-CN" b="1" i="1">
                            <a:latin typeface="Cambria Math" panose="02040503050406030204" pitchFamily="18" charset="0"/>
                          </a:rPr>
                          <m:t>𝒙</m:t>
                        </m:r>
                      </m:e>
                    </m:acc>
                  </m:oMath>
                </a14:m>
                <a:r>
                  <a:rPr lang="en-US" altLang="zh-CN" dirty="0"/>
                  <a:t>  into </a:t>
                </a:r>
                <a14:m>
                  <m:oMath xmlns:m="http://schemas.openxmlformats.org/officeDocument/2006/math">
                    <m:r>
                      <a:rPr lang="en-US" altLang="zh-CN" b="1" i="1" dirty="0" smtClean="0">
                        <a:latin typeface="Cambria Math" panose="02040503050406030204" pitchFamily="18" charset="0"/>
                      </a:rPr>
                      <m:t>𝒉</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𝑓</m:t>
                    </m:r>
                    <m:d>
                      <m:dPr>
                        <m:ctrlPr>
                          <a:rPr lang="en-US" altLang="zh-CN" i="1" dirty="0" smtClean="0">
                            <a:latin typeface="Cambria Math" panose="02040503050406030204" pitchFamily="18" charset="0"/>
                          </a:rPr>
                        </m:ctrlPr>
                      </m:dPr>
                      <m:e>
                        <m:acc>
                          <m:accPr>
                            <m:chr m:val="̃"/>
                            <m:ctrlPr>
                              <a:rPr lang="en-US" altLang="zh-CN" b="1" i="1" dirty="0" smtClean="0">
                                <a:latin typeface="Cambria Math" panose="02040503050406030204" pitchFamily="18" charset="0"/>
                              </a:rPr>
                            </m:ctrlPr>
                          </m:accPr>
                          <m:e>
                            <m:r>
                              <a:rPr lang="en-US" altLang="zh-CN" b="1" i="1" dirty="0" smtClean="0">
                                <a:latin typeface="Cambria Math" panose="02040503050406030204" pitchFamily="18" charset="0"/>
                              </a:rPr>
                              <m:t>𝒙</m:t>
                            </m:r>
                          </m:e>
                        </m:acc>
                      </m:e>
                    </m:d>
                  </m:oMath>
                </a14:m>
                <a:r>
                  <a:rPr lang="en-US" altLang="zh-CN" dirty="0"/>
                  <a:t>.</a:t>
                </a:r>
              </a:p>
              <a:p>
                <a:r>
                  <a:rPr lang="en-US" altLang="zh-CN" dirty="0"/>
                  <a:t>        3. Decode </a:t>
                </a:r>
                <a:r>
                  <a:rPr lang="en-US" altLang="zh-CN" b="1" i="1" dirty="0"/>
                  <a:t>h</a:t>
                </a:r>
                <a:r>
                  <a:rPr lang="en-US" altLang="zh-CN" dirty="0"/>
                  <a:t> to obtain the parameters of </a:t>
                </a:r>
                <a14:m>
                  <m:oMath xmlns:m="http://schemas.openxmlformats.org/officeDocument/2006/math">
                    <m:r>
                      <a:rPr lang="en-US" altLang="zh-CN" b="1" i="1" smtClean="0">
                        <a:latin typeface="Cambria Math" panose="02040503050406030204" pitchFamily="18" charset="0"/>
                      </a:rPr>
                      <m:t>𝝎</m:t>
                    </m:r>
                    <m:r>
                      <a:rPr lang="en-US" altLang="zh-CN" i="1" smtClean="0">
                        <a:latin typeface="Cambria Math" panose="02040503050406030204" pitchFamily="18" charset="0"/>
                      </a:rPr>
                      <m:t>=</m:t>
                    </m:r>
                    <m:r>
                      <a:rPr lang="en-US" altLang="zh-CN" i="1" smtClean="0">
                        <a:latin typeface="Cambria Math" panose="02040503050406030204" pitchFamily="18" charset="0"/>
                      </a:rPr>
                      <m:t>𝑔</m:t>
                    </m:r>
                    <m:d>
                      <m:dPr>
                        <m:ctrlPr>
                          <a:rPr lang="en-US" altLang="zh-CN" i="1" smtClean="0">
                            <a:latin typeface="Cambria Math" panose="02040503050406030204" pitchFamily="18" charset="0"/>
                          </a:rPr>
                        </m:ctrlPr>
                      </m:dPr>
                      <m:e>
                        <m:r>
                          <a:rPr lang="en-US" altLang="zh-CN" b="1" i="1" smtClean="0">
                            <a:latin typeface="Cambria Math" panose="02040503050406030204" pitchFamily="18" charset="0"/>
                          </a:rPr>
                          <m:t>𝒉</m:t>
                        </m:r>
                      </m:e>
                    </m:d>
                  </m:oMath>
                </a14:m>
                <a:r>
                  <a:rPr lang="en-US" altLang="zh-CN" dirty="0"/>
                  <a:t> of                                        .</a:t>
                </a:r>
              </a:p>
              <a:p>
                <a:r>
                  <a:rPr lang="en-US" altLang="zh-CN" dirty="0"/>
                  <a:t>        4. Sample the next state </a:t>
                </a:r>
                <a:r>
                  <a:rPr lang="en-US" altLang="zh-CN" b="1" i="1" dirty="0"/>
                  <a:t>x</a:t>
                </a:r>
                <a:r>
                  <a:rPr lang="en-US" altLang="zh-CN" dirty="0"/>
                  <a:t> from                                    .</a:t>
                </a:r>
                <a:endParaRPr lang="zh-CN" altLang="en-US" sz="2600" dirty="0">
                  <a:latin typeface="Times New Roman" pitchFamily="18" charset="0"/>
                </a:endParaRPr>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1BE136F7-8467-4521-A992-D51530822073}"/>
              </a:ext>
            </a:extLst>
          </p:cNvPr>
          <p:cNvPicPr>
            <a:picLocks noChangeAspect="1"/>
          </p:cNvPicPr>
          <p:nvPr/>
        </p:nvPicPr>
        <p:blipFill>
          <a:blip r:embed="rId4"/>
          <a:stretch>
            <a:fillRect/>
          </a:stretch>
        </p:blipFill>
        <p:spPr>
          <a:xfrm>
            <a:off x="8224302" y="3988457"/>
            <a:ext cx="3174955" cy="374995"/>
          </a:xfrm>
          <a:prstGeom prst="rect">
            <a:avLst/>
          </a:prstGeom>
        </p:spPr>
      </p:pic>
      <p:pic>
        <p:nvPicPr>
          <p:cNvPr id="3" name="图片 2">
            <a:extLst>
              <a:ext uri="{FF2B5EF4-FFF2-40B4-BE49-F238E27FC236}">
                <a16:creationId xmlns:a16="http://schemas.microsoft.com/office/drawing/2014/main" id="{FE929760-86C4-4D1C-AB7A-8E6C39A5016E}"/>
              </a:ext>
            </a:extLst>
          </p:cNvPr>
          <p:cNvPicPr>
            <a:picLocks noChangeAspect="1"/>
          </p:cNvPicPr>
          <p:nvPr/>
        </p:nvPicPr>
        <p:blipFill>
          <a:blip r:embed="rId5"/>
          <a:stretch>
            <a:fillRect/>
          </a:stretch>
        </p:blipFill>
        <p:spPr>
          <a:xfrm>
            <a:off x="5340803" y="4653806"/>
            <a:ext cx="2850417" cy="319246"/>
          </a:xfrm>
          <a:prstGeom prst="rect">
            <a:avLst/>
          </a:prstGeom>
        </p:spPr>
      </p:pic>
    </p:spTree>
    <p:extLst>
      <p:ext uri="{BB962C8B-B14F-4D97-AF65-F5344CB8AC3E}">
        <p14:creationId xmlns:p14="http://schemas.microsoft.com/office/powerpoint/2010/main" val="2775978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20.2.1 Conditional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Since we are conditioning on the visible units </a:t>
                </a:r>
                <a:r>
                  <a:rPr lang="en-US" altLang="zh-CN" sz="2600" b="1" i="1" dirty="0">
                    <a:latin typeface="Times New Roman" panose="02020603050405020304" pitchFamily="18" charset="0"/>
                    <a:cs typeface="Times New Roman" panose="02020603050405020304" pitchFamily="18" charset="0"/>
                  </a:rPr>
                  <a:t>v</a:t>
                </a:r>
                <a:r>
                  <a:rPr lang="en-US" altLang="zh-CN" sz="2600" dirty="0">
                    <a:latin typeface="Times New Roman" panose="02020603050405020304" pitchFamily="18" charset="0"/>
                    <a:cs typeface="Times New Roman" panose="02020603050405020304" pitchFamily="18" charset="0"/>
                  </a:rPr>
                  <a:t>, we can treat these as constant with respect to the distribution </a:t>
                </a:r>
                <a14:m>
                  <m:oMath xmlns:m="http://schemas.openxmlformats.org/officeDocument/2006/math">
                    <m:r>
                      <a:rPr lang="en-US" altLang="zh-CN" sz="2600" i="1" dirty="0">
                        <a:latin typeface="Cambria Math" panose="02040503050406030204" pitchFamily="18" charset="0"/>
                        <a:cs typeface="Times New Roman" panose="02020603050405020304" pitchFamily="18" charset="0"/>
                      </a:rPr>
                      <m:t>𝑃</m:t>
                    </m:r>
                    <m:r>
                      <a:rPr lang="en-US" altLang="zh-CN" sz="2600" i="1" dirty="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𝒉</m:t>
                    </m:r>
                    <m:r>
                      <a:rPr lang="en-US" altLang="zh-CN" sz="2600" i="1" dirty="0">
                        <a:latin typeface="Cambria Math" panose="02040503050406030204" pitchFamily="18" charset="0"/>
                        <a:cs typeface="Times New Roman" panose="02020603050405020304" pitchFamily="18" charset="0"/>
                      </a:rPr>
                      <m:t> | </m:t>
                    </m:r>
                    <m:r>
                      <a:rPr lang="en-US" altLang="zh-CN" sz="2600" b="1" i="1" dirty="0">
                        <a:latin typeface="Cambria Math" panose="02040503050406030204" pitchFamily="18" charset="0"/>
                        <a:cs typeface="Times New Roman" panose="02020603050405020304" pitchFamily="18" charset="0"/>
                      </a:rPr>
                      <m:t>𝒗</m:t>
                    </m:r>
                    <m:r>
                      <a:rPr lang="en-US" altLang="zh-CN" sz="2600" i="1" dirty="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The factorial nature of the conditional </a:t>
                </a:r>
                <a14:m>
                  <m:oMath xmlns:m="http://schemas.openxmlformats.org/officeDocument/2006/math">
                    <m:r>
                      <a:rPr lang="en-US" altLang="zh-CN" sz="2600" i="1" dirty="0">
                        <a:latin typeface="Cambria Math" panose="02040503050406030204" pitchFamily="18" charset="0"/>
                        <a:cs typeface="Times New Roman" panose="02020603050405020304" pitchFamily="18" charset="0"/>
                      </a:rPr>
                      <m:t>𝑃</m:t>
                    </m:r>
                    <m:r>
                      <a:rPr lang="en-US" altLang="zh-CN" sz="2600" i="1" dirty="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𝒉</m:t>
                    </m:r>
                    <m:r>
                      <a:rPr lang="en-US" altLang="zh-CN" sz="2600" i="1" dirty="0">
                        <a:latin typeface="Cambria Math" panose="02040503050406030204" pitchFamily="18" charset="0"/>
                        <a:cs typeface="Times New Roman" panose="02020603050405020304" pitchFamily="18" charset="0"/>
                      </a:rPr>
                      <m:t> | </m:t>
                    </m:r>
                    <m:r>
                      <a:rPr lang="en-US" altLang="zh-CN" sz="2600" b="1" i="1" dirty="0">
                        <a:latin typeface="Cambria Math" panose="02040503050406030204" pitchFamily="18" charset="0"/>
                        <a:cs typeface="Times New Roman" panose="02020603050405020304" pitchFamily="18" charset="0"/>
                      </a:rPr>
                      <m:t>𝒗</m:t>
                    </m:r>
                    <m:r>
                      <a:rPr lang="en-US" altLang="zh-CN" sz="2600" i="1" dirty="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follows immediately from our ability to write the joint probability over the vector </a:t>
                </a:r>
                <a:r>
                  <a:rPr lang="en-US" altLang="zh-CN" sz="2600" b="1" i="1" dirty="0">
                    <a:latin typeface="Times New Roman" panose="02020603050405020304" pitchFamily="18" charset="0"/>
                    <a:cs typeface="Times New Roman" panose="02020603050405020304" pitchFamily="18" charset="0"/>
                  </a:rPr>
                  <a:t>h</a:t>
                </a:r>
                <a:r>
                  <a:rPr lang="en-US" altLang="zh-CN" sz="2600" dirty="0">
                    <a:latin typeface="Times New Roman" panose="02020603050405020304" pitchFamily="18" charset="0"/>
                    <a:cs typeface="Times New Roman" panose="02020603050405020304" pitchFamily="18" charset="0"/>
                  </a:rPr>
                  <a:t> as the product of (unnormalized) distributions over the individual elements,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h</m:t>
                        </m:r>
                      </m:e>
                      <m:sub>
                        <m:r>
                          <a:rPr lang="en-US" altLang="zh-CN" sz="2600" b="0" i="1" smtClean="0">
                            <a:latin typeface="Cambria Math" panose="02040503050406030204" pitchFamily="18" charset="0"/>
                            <a:cs typeface="Times New Roman" panose="02020603050405020304" pitchFamily="18" charset="0"/>
                          </a:rPr>
                          <m:t>𝑗</m:t>
                        </m:r>
                      </m:sub>
                    </m:sSub>
                  </m:oMath>
                </a14:m>
                <a:r>
                  <a:rPr lang="en-US" altLang="zh-CN" sz="2600" dirty="0">
                    <a:latin typeface="Times New Roman" panose="02020603050405020304" pitchFamily="18" charset="0"/>
                    <a:cs typeface="Times New Roman" panose="02020603050405020304" pitchFamily="18" charset="0"/>
                  </a:rPr>
                  <a:t>. It is now a simple matter of normalizing the distributions over the individual binary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h</m:t>
                        </m:r>
                      </m:e>
                      <m:sub>
                        <m:r>
                          <a:rPr lang="en-US" altLang="zh-CN" sz="2600" i="1">
                            <a:latin typeface="Cambria Math" panose="02040503050406030204" pitchFamily="18" charset="0"/>
                            <a:cs typeface="Times New Roman" panose="02020603050405020304" pitchFamily="18" charset="0"/>
                          </a:rPr>
                          <m:t>𝑗</m:t>
                        </m:r>
                      </m:sub>
                    </m:sSub>
                  </m:oMath>
                </a14:m>
                <a:r>
                  <a:rPr lang="en-US" altLang="zh-CN" sz="2600" dirty="0">
                    <a:latin typeface="Times New Roman" panose="02020603050405020304" pitchFamily="18" charset="0"/>
                    <a:cs typeface="Times New Roman" panose="02020603050405020304" pitchFamily="18" charset="0"/>
                  </a:rPr>
                  <a:t>. </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b="1"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E112691D-8849-4BB7-B8F8-06ACF9C45C3A}"/>
              </a:ext>
            </a:extLst>
          </p:cNvPr>
          <p:cNvPicPr>
            <a:picLocks noChangeAspect="1"/>
          </p:cNvPicPr>
          <p:nvPr/>
        </p:nvPicPr>
        <p:blipFill>
          <a:blip r:embed="rId3"/>
          <a:stretch>
            <a:fillRect/>
          </a:stretch>
        </p:blipFill>
        <p:spPr>
          <a:xfrm>
            <a:off x="10611066" y="5656006"/>
            <a:ext cx="1485468" cy="1119188"/>
          </a:xfrm>
          <a:prstGeom prst="rect">
            <a:avLst/>
          </a:prstGeom>
        </p:spPr>
      </p:pic>
      <p:pic>
        <p:nvPicPr>
          <p:cNvPr id="7" name="图片 6">
            <a:extLst>
              <a:ext uri="{FF2B5EF4-FFF2-40B4-BE49-F238E27FC236}">
                <a16:creationId xmlns:a16="http://schemas.microsoft.com/office/drawing/2014/main" id="{D2C24539-9303-4593-BFE1-FF8D1056F8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0513" y="3829911"/>
            <a:ext cx="8247836" cy="2441198"/>
          </a:xfrm>
          <a:prstGeom prst="rect">
            <a:avLst/>
          </a:prstGeom>
        </p:spPr>
      </p:pic>
    </p:spTree>
    <p:extLst>
      <p:ext uri="{BB962C8B-B14F-4D97-AF65-F5344CB8AC3E}">
        <p14:creationId xmlns:p14="http://schemas.microsoft.com/office/powerpoint/2010/main" val="83746569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7" name="标题 1">
            <a:extLst>
              <a:ext uri="{FF2B5EF4-FFF2-40B4-BE49-F238E27FC236}">
                <a16:creationId xmlns:a16="http://schemas.microsoft.com/office/drawing/2014/main" id="{BC73A8CA-27AA-4545-8ED6-3D6AEB3DA4D4}"/>
              </a:ext>
            </a:extLst>
          </p:cNvPr>
          <p:cNvSpPr>
            <a:spLocks noGrp="1"/>
          </p:cNvSpPr>
          <p:nvPr>
            <p:ph type="title"/>
          </p:nvPr>
        </p:nvSpPr>
        <p:spPr/>
        <p:txBody>
          <a:bodyPr>
            <a:normAutofit fontScale="90000"/>
          </a:bodyPr>
          <a:lstStyle/>
          <a:p>
            <a:r>
              <a:rPr lang="en-US" altLang="zh-CN" sz="3600" dirty="0">
                <a:latin typeface="Times New Roman" pitchFamily="18" charset="0"/>
                <a:cs typeface="Times New Roman" pitchFamily="18" charset="0"/>
              </a:rPr>
              <a:t>20.11.1 Markov Chain Associated with any Denoising Autoencoder</a:t>
            </a:r>
          </a:p>
        </p:txBody>
      </p:sp>
      <p:sp>
        <p:nvSpPr>
          <p:cNvPr id="5" name="内容占位符 4"/>
          <p:cNvSpPr>
            <a:spLocks noGrp="1"/>
          </p:cNvSpPr>
          <p:nvPr>
            <p:ph idx="1"/>
          </p:nvPr>
        </p:nvSpPr>
        <p:spPr/>
        <p:txBody>
          <a:bodyPr>
            <a:normAutofit/>
          </a:bodyPr>
          <a:lstStyle/>
          <a:p>
            <a:r>
              <a:rPr lang="en-US" altLang="zh-CN" dirty="0" err="1">
                <a:solidFill>
                  <a:srgbClr val="00FF00"/>
                </a:solidFill>
              </a:rPr>
              <a:t>Bengio</a:t>
            </a:r>
            <a:r>
              <a:rPr lang="en-US" altLang="zh-CN" dirty="0">
                <a:solidFill>
                  <a:srgbClr val="00FF00"/>
                </a:solidFill>
              </a:rPr>
              <a:t> </a:t>
            </a:r>
            <a:r>
              <a:rPr lang="en-US" altLang="zh-CN" i="1" dirty="0">
                <a:solidFill>
                  <a:srgbClr val="00FF00"/>
                </a:solidFill>
              </a:rPr>
              <a:t>et al. </a:t>
            </a:r>
            <a:r>
              <a:rPr lang="en-US" altLang="zh-CN" dirty="0"/>
              <a:t>(</a:t>
            </a:r>
            <a:r>
              <a:rPr lang="en-US" altLang="zh-CN" dirty="0">
                <a:solidFill>
                  <a:srgbClr val="00FF00"/>
                </a:solidFill>
              </a:rPr>
              <a:t>2014</a:t>
            </a:r>
            <a:r>
              <a:rPr lang="en-US" altLang="zh-CN" dirty="0"/>
              <a:t>) showed that if the autoencoder            forms a consistent estimator of the corresponding true conditional distribution, then the stationary distribution of the above Markov chain forms a consistent estimator (albeit an implicit one) of the data generating distribution of </a:t>
            </a:r>
            <a:r>
              <a:rPr lang="en-US" altLang="zh-CN" b="1" dirty="0"/>
              <a:t>x</a:t>
            </a:r>
            <a:r>
              <a:rPr lang="en-US" altLang="zh-CN" dirty="0"/>
              <a:t>.</a:t>
            </a:r>
            <a:endParaRPr lang="zh-CN" altLang="en-US" sz="2600" dirty="0">
              <a:latin typeface="Times New Roman" pitchFamily="18" charset="0"/>
            </a:endParaRPr>
          </a:p>
        </p:txBody>
      </p:sp>
      <p:pic>
        <p:nvPicPr>
          <p:cNvPr id="6" name="图片 5">
            <a:extLst>
              <a:ext uri="{FF2B5EF4-FFF2-40B4-BE49-F238E27FC236}">
                <a16:creationId xmlns:a16="http://schemas.microsoft.com/office/drawing/2014/main" id="{DEDC8941-931A-4752-8E1F-F0800E2A9FB5}"/>
              </a:ext>
            </a:extLst>
          </p:cNvPr>
          <p:cNvPicPr>
            <a:picLocks noChangeAspect="1"/>
          </p:cNvPicPr>
          <p:nvPr/>
        </p:nvPicPr>
        <p:blipFill>
          <a:blip r:embed="rId3"/>
          <a:stretch>
            <a:fillRect/>
          </a:stretch>
        </p:blipFill>
        <p:spPr>
          <a:xfrm>
            <a:off x="7813974" y="1154610"/>
            <a:ext cx="1137521" cy="354552"/>
          </a:xfrm>
          <a:prstGeom prst="rect">
            <a:avLst/>
          </a:prstGeom>
        </p:spPr>
      </p:pic>
    </p:spTree>
    <p:extLst>
      <p:ext uri="{BB962C8B-B14F-4D97-AF65-F5344CB8AC3E}">
        <p14:creationId xmlns:p14="http://schemas.microsoft.com/office/powerpoint/2010/main" val="279690225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7" name="标题 1">
            <a:extLst>
              <a:ext uri="{FF2B5EF4-FFF2-40B4-BE49-F238E27FC236}">
                <a16:creationId xmlns:a16="http://schemas.microsoft.com/office/drawing/2014/main" id="{BC73A8CA-27AA-4545-8ED6-3D6AEB3DA4D4}"/>
              </a:ext>
            </a:extLst>
          </p:cNvPr>
          <p:cNvSpPr>
            <a:spLocks noGrp="1"/>
          </p:cNvSpPr>
          <p:nvPr>
            <p:ph type="title"/>
          </p:nvPr>
        </p:nvSpPr>
        <p:spPr/>
        <p:txBody>
          <a:bodyPr>
            <a:normAutofit fontScale="90000"/>
          </a:bodyPr>
          <a:lstStyle/>
          <a:p>
            <a:r>
              <a:rPr lang="en-US" altLang="zh-CN" sz="3600" dirty="0">
                <a:latin typeface="Times New Roman" pitchFamily="18" charset="0"/>
                <a:cs typeface="Times New Roman" pitchFamily="18" charset="0"/>
              </a:rPr>
              <a:t>20.11.1 Markov Chain Associated with any Denoising Autoencoder</a:t>
            </a:r>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p:txBody>
              <a:bodyPr>
                <a:normAutofit fontScale="85000" lnSpcReduction="10000"/>
              </a:bodyPr>
              <a:lstStyle/>
              <a:p>
                <a:endParaRPr lang="en-US" altLang="zh-CN" dirty="0"/>
              </a:p>
              <a:p>
                <a:endParaRPr lang="en-US" altLang="zh-CN" dirty="0"/>
              </a:p>
              <a:p>
                <a:endParaRPr lang="en-US" altLang="zh-CN" dirty="0"/>
              </a:p>
              <a:p>
                <a:endParaRPr lang="en-US" altLang="zh-CN" dirty="0"/>
              </a:p>
              <a:p>
                <a:endParaRPr lang="en-US" altLang="zh-CN" dirty="0"/>
              </a:p>
              <a:p>
                <a:r>
                  <a:rPr lang="en-US" altLang="zh-CN" dirty="0"/>
                  <a:t>Figure 20.11: Each step of the Markov chain associated with a trained denoising autoencoder, that generates the samples from the probabilistic model implicitly trained by the denoising log-likelihood criterion. Each step consists in (a) injecting noise via corruption process C in state </a:t>
                </a:r>
                <a:r>
                  <a:rPr lang="en-US" altLang="zh-CN" b="1" i="1" dirty="0"/>
                  <a:t>x</a:t>
                </a:r>
                <a:r>
                  <a:rPr lang="en-US" altLang="zh-CN" dirty="0"/>
                  <a:t>, yielding </a:t>
                </a:r>
                <a14:m>
                  <m:oMath xmlns:m="http://schemas.openxmlformats.org/officeDocument/2006/math">
                    <m:acc>
                      <m:accPr>
                        <m:chr m:val="̃"/>
                        <m:ctrlPr>
                          <a:rPr lang="en-US" altLang="zh-CN" i="1" smtClean="0">
                            <a:latin typeface="Cambria Math" panose="02040503050406030204" pitchFamily="18" charset="0"/>
                          </a:rPr>
                        </m:ctrlPr>
                      </m:accPr>
                      <m:e>
                        <m:r>
                          <a:rPr lang="en-US" altLang="zh-CN" b="1" i="1" smtClean="0">
                            <a:latin typeface="Cambria Math" panose="02040503050406030204" pitchFamily="18" charset="0"/>
                          </a:rPr>
                          <m:t>𝒙</m:t>
                        </m:r>
                      </m:e>
                    </m:acc>
                  </m:oMath>
                </a14:m>
                <a:r>
                  <a:rPr lang="en-US" altLang="zh-CN" dirty="0"/>
                  <a:t>, (b) encoding it with function </a:t>
                </a:r>
                <a:r>
                  <a:rPr lang="en-US" altLang="zh-CN" i="1" dirty="0"/>
                  <a:t>f</a:t>
                </a:r>
                <a:r>
                  <a:rPr lang="en-US" altLang="zh-CN" dirty="0"/>
                  <a:t>, yielding </a:t>
                </a:r>
                <a14:m>
                  <m:oMath xmlns:m="http://schemas.openxmlformats.org/officeDocument/2006/math">
                    <m:r>
                      <a:rPr lang="en-US" altLang="zh-CN" b="1" i="1" smtClean="0">
                        <a:latin typeface="Cambria Math" panose="02040503050406030204" pitchFamily="18" charset="0"/>
                      </a:rPr>
                      <m:t>𝒉</m:t>
                    </m:r>
                    <m:r>
                      <a:rPr lang="en-US" altLang="zh-CN" i="1" smtClean="0">
                        <a:latin typeface="Cambria Math" panose="02040503050406030204" pitchFamily="18" charset="0"/>
                      </a:rPr>
                      <m:t>=</m:t>
                    </m:r>
                    <m:r>
                      <a:rPr lang="en-US" altLang="zh-CN" i="1" smtClean="0">
                        <a:latin typeface="Cambria Math" panose="02040503050406030204" pitchFamily="18" charset="0"/>
                      </a:rPr>
                      <m:t>𝑓</m:t>
                    </m:r>
                    <m:d>
                      <m:dPr>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1" i="1" smtClean="0">
                                <a:latin typeface="Cambria Math" panose="02040503050406030204" pitchFamily="18" charset="0"/>
                              </a:rPr>
                              <m:t>𝒙</m:t>
                            </m:r>
                          </m:e>
                        </m:acc>
                      </m:e>
                    </m:d>
                  </m:oMath>
                </a14:m>
                <a:r>
                  <a:rPr lang="en-US" altLang="zh-CN" dirty="0"/>
                  <a:t>, (c) decoding the result with function </a:t>
                </a:r>
                <a:r>
                  <a:rPr lang="en-US" altLang="zh-CN" i="1" dirty="0"/>
                  <a:t>g</a:t>
                </a:r>
                <a:r>
                  <a:rPr lang="en-US" altLang="zh-CN" dirty="0"/>
                  <a:t>, yielding parameters </a:t>
                </a:r>
                <a:r>
                  <a:rPr lang="en-US" altLang="zh-CN" b="1" i="1" dirty="0"/>
                  <a:t>ω</a:t>
                </a:r>
                <a:r>
                  <a:rPr lang="en-US" altLang="zh-CN" dirty="0"/>
                  <a:t> for the reconstruction distribution, and (d) given </a:t>
                </a:r>
                <a:r>
                  <a:rPr lang="en-US" altLang="zh-CN" b="1" i="1" dirty="0"/>
                  <a:t>ω</a:t>
                </a:r>
                <a:r>
                  <a:rPr lang="en-US" altLang="zh-CN" dirty="0"/>
                  <a:t>, sampling a new state from the reconstruction distribution                                  .</a:t>
                </a:r>
                <a:endParaRPr lang="zh-CN" altLang="en-US" sz="2600" dirty="0"/>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blipFill>
                <a:blip r:embed="rId3"/>
                <a:stretch>
                  <a:fillRect l="-695" r="-695"/>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2581C467-23DA-4668-A065-917AFD04E725}"/>
              </a:ext>
            </a:extLst>
          </p:cNvPr>
          <p:cNvPicPr>
            <a:picLocks noChangeAspect="1"/>
          </p:cNvPicPr>
          <p:nvPr/>
        </p:nvPicPr>
        <p:blipFill>
          <a:blip r:embed="rId4"/>
          <a:stretch>
            <a:fillRect/>
          </a:stretch>
        </p:blipFill>
        <p:spPr>
          <a:xfrm>
            <a:off x="3218284" y="1018844"/>
            <a:ext cx="4979231" cy="2591232"/>
          </a:xfrm>
          <a:prstGeom prst="rect">
            <a:avLst/>
          </a:prstGeom>
        </p:spPr>
      </p:pic>
      <p:pic>
        <p:nvPicPr>
          <p:cNvPr id="3" name="图片 2">
            <a:extLst>
              <a:ext uri="{FF2B5EF4-FFF2-40B4-BE49-F238E27FC236}">
                <a16:creationId xmlns:a16="http://schemas.microsoft.com/office/drawing/2014/main" id="{2C0A2B61-419D-4ABD-9E73-885EE21235E5}"/>
              </a:ext>
            </a:extLst>
          </p:cNvPr>
          <p:cNvPicPr>
            <a:picLocks noChangeAspect="1"/>
          </p:cNvPicPr>
          <p:nvPr/>
        </p:nvPicPr>
        <p:blipFill>
          <a:blip r:embed="rId5"/>
          <a:stretch>
            <a:fillRect/>
          </a:stretch>
        </p:blipFill>
        <p:spPr>
          <a:xfrm>
            <a:off x="4597805" y="5649149"/>
            <a:ext cx="2220188" cy="305932"/>
          </a:xfrm>
          <a:prstGeom prst="rect">
            <a:avLst/>
          </a:prstGeom>
        </p:spPr>
      </p:pic>
    </p:spTree>
    <p:extLst>
      <p:ext uri="{BB962C8B-B14F-4D97-AF65-F5344CB8AC3E}">
        <p14:creationId xmlns:p14="http://schemas.microsoft.com/office/powerpoint/2010/main" val="1726688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7" name="标题 1">
            <a:extLst>
              <a:ext uri="{FF2B5EF4-FFF2-40B4-BE49-F238E27FC236}">
                <a16:creationId xmlns:a16="http://schemas.microsoft.com/office/drawing/2014/main" id="{BC73A8CA-27AA-4545-8ED6-3D6AEB3DA4D4}"/>
              </a:ext>
            </a:extLst>
          </p:cNvPr>
          <p:cNvSpPr>
            <a:spLocks noGrp="1"/>
          </p:cNvSpPr>
          <p:nvPr>
            <p:ph type="title"/>
          </p:nvPr>
        </p:nvSpPr>
        <p:spPr/>
        <p:txBody>
          <a:bodyPr>
            <a:normAutofit fontScale="90000"/>
          </a:bodyPr>
          <a:lstStyle/>
          <a:p>
            <a:r>
              <a:rPr lang="en-US" altLang="zh-CN" sz="3600" dirty="0">
                <a:latin typeface="Times New Roman" pitchFamily="18" charset="0"/>
                <a:cs typeface="Times New Roman" pitchFamily="18" charset="0"/>
              </a:rPr>
              <a:t>20.11.1 Markov Chain Associated with any Denoising Autoencoder</a:t>
            </a:r>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387439" y="1043189"/>
                <a:ext cx="11409609" cy="5261358"/>
              </a:xfrm>
            </p:spPr>
            <p:txBody>
              <a:bodyPr>
                <a:normAutofit fontScale="85000" lnSpcReduction="10000"/>
              </a:bodyPr>
              <a:lstStyle/>
              <a:p>
                <a:endParaRPr lang="en-US" altLang="zh-CN" dirty="0"/>
              </a:p>
              <a:p>
                <a:endParaRPr lang="en-US" altLang="zh-CN" dirty="0"/>
              </a:p>
              <a:p>
                <a:endParaRPr lang="en-US" altLang="zh-CN" dirty="0"/>
              </a:p>
              <a:p>
                <a:endParaRPr lang="en-US" altLang="zh-CN" dirty="0"/>
              </a:p>
              <a:p>
                <a:r>
                  <a:rPr lang="en-US" altLang="zh-CN" dirty="0"/>
                  <a:t>Figure 20.11: In the typical squared reconstruction error case, </a:t>
                </a:r>
                <a14:m>
                  <m:oMath xmlns:m="http://schemas.openxmlformats.org/officeDocument/2006/math">
                    <m:r>
                      <a:rPr lang="en-US" altLang="zh-CN" i="1" smtClean="0">
                        <a:latin typeface="Cambria Math" panose="02040503050406030204" pitchFamily="18" charset="0"/>
                      </a:rPr>
                      <m:t>𝑔</m:t>
                    </m:r>
                    <m:d>
                      <m:dPr>
                        <m:ctrlPr>
                          <a:rPr lang="en-US" altLang="zh-CN" i="1" smtClean="0">
                            <a:latin typeface="Cambria Math" panose="02040503050406030204" pitchFamily="18" charset="0"/>
                          </a:rPr>
                        </m:ctrlPr>
                      </m:dPr>
                      <m:e>
                        <m:r>
                          <a:rPr lang="en-US" altLang="zh-CN" b="1" i="1" smtClean="0">
                            <a:latin typeface="Cambria Math" panose="02040503050406030204" pitchFamily="18" charset="0"/>
                          </a:rPr>
                          <m:t>𝒉</m:t>
                        </m:r>
                      </m:e>
                    </m:d>
                    <m:r>
                      <a:rPr lang="en-US" altLang="zh-CN" i="1" smtClean="0">
                        <a:latin typeface="Cambria Math" panose="02040503050406030204" pitchFamily="18" charset="0"/>
                      </a:rPr>
                      <m:t>=</m:t>
                    </m:r>
                    <m:acc>
                      <m:accPr>
                        <m:chr m:val="̂"/>
                        <m:ctrlPr>
                          <a:rPr lang="en-US" altLang="zh-CN" i="1" smtClean="0">
                            <a:latin typeface="Cambria Math" panose="02040503050406030204" pitchFamily="18" charset="0"/>
                          </a:rPr>
                        </m:ctrlPr>
                      </m:accPr>
                      <m:e>
                        <m:r>
                          <a:rPr lang="en-US" altLang="zh-CN" b="1" i="1" smtClean="0">
                            <a:latin typeface="Cambria Math" panose="02040503050406030204" pitchFamily="18" charset="0"/>
                          </a:rPr>
                          <m:t>𝒙</m:t>
                        </m:r>
                      </m:e>
                    </m:acc>
                  </m:oMath>
                </a14:m>
                <a:r>
                  <a:rPr lang="en-US" altLang="zh-CN" dirty="0"/>
                  <a:t>, which estimates          , corruption consists in adding Gaussian noise and sampling from </a:t>
                </a:r>
                <a:r>
                  <a:rPr lang="en-US" altLang="zh-CN" i="1" dirty="0"/>
                  <a:t>p</a:t>
                </a:r>
                <a:r>
                  <a:rPr lang="en-US" altLang="zh-CN" dirty="0"/>
                  <a:t>(</a:t>
                </a:r>
                <a:r>
                  <a:rPr lang="en-US" altLang="zh-CN" b="1" dirty="0"/>
                  <a:t>x</a:t>
                </a:r>
                <a:r>
                  <a:rPr lang="en-US" altLang="zh-CN" dirty="0"/>
                  <a:t> | </a:t>
                </a:r>
                <a:r>
                  <a:rPr lang="en-US" altLang="zh-CN" b="1" i="1" dirty="0"/>
                  <a:t>ω</a:t>
                </a:r>
                <a:r>
                  <a:rPr lang="en-US" altLang="zh-CN" dirty="0"/>
                  <a:t>) consists in adding Gaussian noise, a second time, to the reconstruction </a:t>
                </a:r>
                <a14:m>
                  <m:oMath xmlns:m="http://schemas.openxmlformats.org/officeDocument/2006/math">
                    <m:acc>
                      <m:accPr>
                        <m:chr m:val="̂"/>
                        <m:ctrlPr>
                          <a:rPr lang="en-US" altLang="zh-CN" i="1" smtClean="0">
                            <a:latin typeface="Cambria Math" panose="02040503050406030204" pitchFamily="18" charset="0"/>
                          </a:rPr>
                        </m:ctrlPr>
                      </m:accPr>
                      <m:e>
                        <m:r>
                          <a:rPr lang="en-US" altLang="zh-CN" b="1" i="1" smtClean="0">
                            <a:latin typeface="Cambria Math" panose="02040503050406030204" pitchFamily="18" charset="0"/>
                          </a:rPr>
                          <m:t>𝒙</m:t>
                        </m:r>
                      </m:e>
                    </m:acc>
                  </m:oMath>
                </a14:m>
                <a:r>
                  <a:rPr lang="en-US" altLang="zh-CN" dirty="0"/>
                  <a:t>. The latter noise level should correspond to the mean squared error of reconstructions, whereas the injected noise is a hyperparameter that controls the mixing speed as well as the extent to which the estimator smooths the empirical distribution (</a:t>
                </a:r>
                <a:r>
                  <a:rPr lang="en-US" altLang="zh-CN" dirty="0">
                    <a:solidFill>
                      <a:srgbClr val="00FF00"/>
                    </a:solidFill>
                  </a:rPr>
                  <a:t>Vincent</a:t>
                </a:r>
                <a:r>
                  <a:rPr lang="en-US" altLang="zh-CN" dirty="0"/>
                  <a:t>, </a:t>
                </a:r>
                <a:r>
                  <a:rPr lang="en-US" altLang="zh-CN" dirty="0">
                    <a:solidFill>
                      <a:srgbClr val="00FF00"/>
                    </a:solidFill>
                  </a:rPr>
                  <a:t>2011</a:t>
                </a:r>
                <a:r>
                  <a:rPr lang="en-US" altLang="zh-CN" dirty="0"/>
                  <a:t>). In the example illustrated here, only the </a:t>
                </a:r>
                <a:r>
                  <a:rPr lang="en-US" altLang="zh-CN" i="1" dirty="0"/>
                  <a:t>C</a:t>
                </a:r>
                <a:r>
                  <a:rPr lang="en-US" altLang="zh-CN" dirty="0"/>
                  <a:t> and </a:t>
                </a:r>
                <a:r>
                  <a:rPr lang="en-US" altLang="zh-CN" i="1" dirty="0"/>
                  <a:t>p</a:t>
                </a:r>
                <a:r>
                  <a:rPr lang="en-US" altLang="zh-CN" dirty="0"/>
                  <a:t> conditionals are stochastic steps (f and g are deterministic computations), although noise can also be injected inside the autoencoder, as in generative stochastic networks (</a:t>
                </a:r>
                <a:r>
                  <a:rPr lang="en-US" altLang="zh-CN" dirty="0" err="1">
                    <a:solidFill>
                      <a:srgbClr val="00FF00"/>
                    </a:solidFill>
                  </a:rPr>
                  <a:t>Bengio</a:t>
                </a:r>
                <a:r>
                  <a:rPr lang="en-US" altLang="zh-CN" dirty="0">
                    <a:solidFill>
                      <a:srgbClr val="00FF00"/>
                    </a:solidFill>
                  </a:rPr>
                  <a:t> </a:t>
                </a:r>
                <a:r>
                  <a:rPr lang="en-US" altLang="zh-CN" i="1" dirty="0">
                    <a:solidFill>
                      <a:srgbClr val="00FF00"/>
                    </a:solidFill>
                  </a:rPr>
                  <a:t>et al.</a:t>
                </a:r>
                <a:r>
                  <a:rPr lang="en-US" altLang="zh-CN" dirty="0"/>
                  <a:t>, </a:t>
                </a:r>
                <a:r>
                  <a:rPr lang="en-US" altLang="zh-CN" dirty="0">
                    <a:solidFill>
                      <a:srgbClr val="00FF00"/>
                    </a:solidFill>
                  </a:rPr>
                  <a:t>2014</a:t>
                </a:r>
                <a:r>
                  <a:rPr lang="en-US" altLang="zh-CN" dirty="0"/>
                  <a:t>).</a:t>
                </a:r>
                <a:endParaRPr lang="zh-CN" altLang="en-US" sz="2600" dirty="0">
                  <a:solidFill>
                    <a:srgbClr val="00FF00"/>
                  </a:solidFill>
                </a:endParaRPr>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xfrm>
                <a:off x="387439" y="1043189"/>
                <a:ext cx="11409609" cy="5261358"/>
              </a:xfrm>
              <a:blipFill>
                <a:blip r:embed="rId3"/>
                <a:stretch>
                  <a:fillRect l="-695" r="-695" b="-1275"/>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2581C467-23DA-4668-A065-917AFD04E725}"/>
              </a:ext>
            </a:extLst>
          </p:cNvPr>
          <p:cNvPicPr>
            <a:picLocks noChangeAspect="1"/>
          </p:cNvPicPr>
          <p:nvPr/>
        </p:nvPicPr>
        <p:blipFill>
          <a:blip r:embed="rId4"/>
          <a:stretch>
            <a:fillRect/>
          </a:stretch>
        </p:blipFill>
        <p:spPr>
          <a:xfrm>
            <a:off x="3763717" y="1043189"/>
            <a:ext cx="4098992" cy="2133148"/>
          </a:xfrm>
          <a:prstGeom prst="rect">
            <a:avLst/>
          </a:prstGeom>
        </p:spPr>
      </p:pic>
      <p:pic>
        <p:nvPicPr>
          <p:cNvPr id="3" name="图片 2">
            <a:extLst>
              <a:ext uri="{FF2B5EF4-FFF2-40B4-BE49-F238E27FC236}">
                <a16:creationId xmlns:a16="http://schemas.microsoft.com/office/drawing/2014/main" id="{5D0F6D6C-CBE4-4CE9-8240-1BEDB7B01C58}"/>
              </a:ext>
            </a:extLst>
          </p:cNvPr>
          <p:cNvPicPr>
            <a:picLocks noChangeAspect="1"/>
          </p:cNvPicPr>
          <p:nvPr/>
        </p:nvPicPr>
        <p:blipFill>
          <a:blip r:embed="rId5"/>
          <a:stretch>
            <a:fillRect/>
          </a:stretch>
        </p:blipFill>
        <p:spPr>
          <a:xfrm>
            <a:off x="10611066" y="3200023"/>
            <a:ext cx="1010170" cy="299149"/>
          </a:xfrm>
          <a:prstGeom prst="rect">
            <a:avLst/>
          </a:prstGeom>
        </p:spPr>
      </p:pic>
    </p:spTree>
    <p:extLst>
      <p:ext uri="{BB962C8B-B14F-4D97-AF65-F5344CB8AC3E}">
        <p14:creationId xmlns:p14="http://schemas.microsoft.com/office/powerpoint/2010/main" val="225474992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20.11.2 Clamping and Conditional Sampling</a:t>
            </a:r>
          </a:p>
        </p:txBody>
      </p:sp>
      <p:sp>
        <p:nvSpPr>
          <p:cNvPr id="3" name="内容占位符 2"/>
          <p:cNvSpPr>
            <a:spLocks noGrp="1"/>
          </p:cNvSpPr>
          <p:nvPr>
            <p:ph idx="1"/>
          </p:nvPr>
        </p:nvSpPr>
        <p:spPr/>
        <p:txBody>
          <a:bodyPr>
            <a:normAutofit/>
          </a:bodyPr>
          <a:lstStyle/>
          <a:p>
            <a:pPr marL="0" lvl="0" indent="0" algn="just" fontAlgn="auto">
              <a:lnSpc>
                <a:spcPct val="125000"/>
              </a:lnSpc>
              <a:spcBef>
                <a:spcPts val="0"/>
              </a:spcBef>
              <a:buClr>
                <a:srgbClr val="FF0000"/>
              </a:buClr>
              <a:buNone/>
            </a:pPr>
            <a:r>
              <a:rPr lang="en-US" altLang="zh-CN" sz="2600" dirty="0">
                <a:latin typeface="Times New Roman" pitchFamily="18" charset="0"/>
                <a:cs typeface="Times New Roman" pitchFamily="18" charset="0"/>
              </a:rPr>
              <a:t>        Similarly to Boltzmann machines, denoising autoencoders and their generalizations (such as GSNs, described below) can be used to sample from a conditional distribution               , simply by clamping the </a:t>
            </a:r>
            <a:r>
              <a:rPr lang="en-US" altLang="zh-CN" sz="2600" i="1" dirty="0">
                <a:latin typeface="Times New Roman" pitchFamily="18" charset="0"/>
                <a:cs typeface="Times New Roman" pitchFamily="18" charset="0"/>
              </a:rPr>
              <a:t>observed</a:t>
            </a:r>
            <a:r>
              <a:rPr lang="en-US" altLang="zh-CN" sz="2600" dirty="0">
                <a:latin typeface="Times New Roman" pitchFamily="18" charset="0"/>
                <a:cs typeface="Times New Roman" pitchFamily="18" charset="0"/>
              </a:rPr>
              <a:t> units      and only resampling the </a:t>
            </a:r>
            <a:r>
              <a:rPr lang="en-US" altLang="zh-CN" sz="2600" i="1" dirty="0">
                <a:latin typeface="Times New Roman" pitchFamily="18" charset="0"/>
                <a:cs typeface="Times New Roman" pitchFamily="18" charset="0"/>
              </a:rPr>
              <a:t>free</a:t>
            </a:r>
            <a:r>
              <a:rPr lang="en-US" altLang="zh-CN" sz="2600" dirty="0">
                <a:latin typeface="Times New Roman" pitchFamily="18" charset="0"/>
                <a:cs typeface="Times New Roman" pitchFamily="18" charset="0"/>
              </a:rPr>
              <a:t> units x</a:t>
            </a:r>
            <a:r>
              <a:rPr lang="en-US" altLang="zh-CN" sz="2600" i="1" baseline="-25000" dirty="0">
                <a:solidFill>
                  <a:schemeClr val="tx1"/>
                </a:solidFill>
                <a:uFillTx/>
                <a:latin typeface="Times New Roman" pitchFamily="18" charset="0"/>
                <a:cs typeface="Times New Roman" pitchFamily="18" charset="0"/>
              </a:rPr>
              <a:t>o</a:t>
            </a:r>
            <a:r>
              <a:rPr lang="en-US" altLang="zh-CN" sz="2600" dirty="0">
                <a:latin typeface="Times New Roman" pitchFamily="18" charset="0"/>
                <a:cs typeface="Times New Roman" pitchFamily="18" charset="0"/>
              </a:rPr>
              <a:t> given </a:t>
            </a:r>
            <a:r>
              <a:rPr lang="en-US" altLang="zh-CN" sz="2600" dirty="0" err="1">
                <a:latin typeface="Times New Roman" pitchFamily="18" charset="0"/>
                <a:cs typeface="Times New Roman" pitchFamily="18" charset="0"/>
              </a:rPr>
              <a:t>x</a:t>
            </a:r>
            <a:r>
              <a:rPr lang="en-US" altLang="zh-CN" sz="2600" i="1" baseline="-25000" dirty="0" err="1">
                <a:solidFill>
                  <a:schemeClr val="tx1"/>
                </a:solidFill>
                <a:uFillTx/>
                <a:latin typeface="Times New Roman" pitchFamily="18" charset="0"/>
                <a:cs typeface="Times New Roman" pitchFamily="18" charset="0"/>
              </a:rPr>
              <a:t>f</a:t>
            </a:r>
            <a:r>
              <a:rPr lang="en-US" altLang="zh-CN" sz="2600" baseline="-25000" dirty="0">
                <a:solidFill>
                  <a:schemeClr val="tx1"/>
                </a:solidFill>
                <a:uFillTx/>
                <a:latin typeface="Times New Roman" pitchFamily="18" charset="0"/>
                <a:cs typeface="Times New Roman" pitchFamily="18" charset="0"/>
              </a:rPr>
              <a:t>  </a:t>
            </a:r>
            <a:r>
              <a:rPr lang="en-US" altLang="zh-CN" sz="2600" dirty="0">
                <a:latin typeface="Times New Roman" pitchFamily="18" charset="0"/>
                <a:cs typeface="Times New Roman" pitchFamily="18" charset="0"/>
              </a:rPr>
              <a:t>and the sampled latent variables (if any). For example, MP-DBMs can be interpreted as a form of denoising autoencoder, and are able to sample missing inputs. GSNs later generalized some of the ideas present in MP-DBMs to perform the same operation (</a:t>
            </a:r>
            <a:r>
              <a:rPr lang="en-US" altLang="zh-CN" sz="2600" dirty="0" err="1">
                <a:solidFill>
                  <a:srgbClr val="00FF00"/>
                </a:solidFill>
                <a:latin typeface="Times New Roman" pitchFamily="18" charset="0"/>
                <a:cs typeface="Times New Roman" pitchFamily="18" charset="0"/>
              </a:rPr>
              <a:t>Bengio</a:t>
            </a:r>
            <a:r>
              <a:rPr lang="en-US" altLang="zh-CN" sz="2600" dirty="0">
                <a:solidFill>
                  <a:srgbClr val="00FF00"/>
                </a:solidFill>
                <a:latin typeface="Times New Roman" pitchFamily="18" charset="0"/>
                <a:cs typeface="Times New Roman" pitchFamily="18" charset="0"/>
              </a:rPr>
              <a:t> </a:t>
            </a:r>
            <a:r>
              <a:rPr lang="en-US" altLang="zh-CN" sz="2600" i="1" dirty="0">
                <a:solidFill>
                  <a:srgbClr val="00FF00"/>
                </a:solidFill>
                <a:latin typeface="Times New Roman" pitchFamily="18" charset="0"/>
                <a:cs typeface="Times New Roman" pitchFamily="18" charset="0"/>
              </a:rPr>
              <a:t>et al.</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 2014</a:t>
            </a:r>
            <a:r>
              <a:rPr lang="en-US" altLang="zh-CN" sz="2600" dirty="0">
                <a:latin typeface="Times New Roman" pitchFamily="18" charset="0"/>
                <a:cs typeface="Times New Roman" pitchFamily="18" charset="0"/>
              </a:rPr>
              <a:t>). </a:t>
            </a:r>
            <a:r>
              <a:rPr lang="en-US" altLang="zh-CN" sz="2600" dirty="0">
                <a:solidFill>
                  <a:srgbClr val="00FF00"/>
                </a:solidFill>
                <a:latin typeface="Times New Roman" pitchFamily="18" charset="0"/>
                <a:cs typeface="Times New Roman" pitchFamily="18" charset="0"/>
              </a:rPr>
              <a:t>Alain </a:t>
            </a:r>
            <a:r>
              <a:rPr lang="en-US" altLang="zh-CN" sz="2600" i="1" dirty="0">
                <a:solidFill>
                  <a:srgbClr val="00FF00"/>
                </a:solidFill>
                <a:latin typeface="Times New Roman" pitchFamily="18" charset="0"/>
                <a:cs typeface="Times New Roman" pitchFamily="18" charset="0"/>
              </a:rPr>
              <a:t>et al. </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2015</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 </a:t>
            </a:r>
            <a:r>
              <a:rPr lang="en-US" altLang="zh-CN" sz="2600" dirty="0">
                <a:latin typeface="Times New Roman" pitchFamily="18" charset="0"/>
                <a:cs typeface="Times New Roman" pitchFamily="18" charset="0"/>
              </a:rPr>
              <a:t>identified a missing condition from Proposition 1 of </a:t>
            </a:r>
            <a:r>
              <a:rPr lang="en-US" altLang="zh-CN" sz="2600" dirty="0" err="1">
                <a:solidFill>
                  <a:srgbClr val="00FF00"/>
                </a:solidFill>
                <a:latin typeface="Times New Roman" pitchFamily="18" charset="0"/>
                <a:cs typeface="Times New Roman" pitchFamily="18" charset="0"/>
              </a:rPr>
              <a:t>Bengio</a:t>
            </a:r>
            <a:r>
              <a:rPr lang="en-US" altLang="zh-CN" sz="2600" dirty="0">
                <a:solidFill>
                  <a:srgbClr val="00FF00"/>
                </a:solidFill>
                <a:latin typeface="Times New Roman" pitchFamily="18" charset="0"/>
                <a:cs typeface="Times New Roman" pitchFamily="18" charset="0"/>
              </a:rPr>
              <a:t> </a:t>
            </a:r>
            <a:r>
              <a:rPr lang="en-US" altLang="zh-CN" sz="2600" i="1" dirty="0">
                <a:solidFill>
                  <a:srgbClr val="00FF00"/>
                </a:solidFill>
                <a:latin typeface="Times New Roman" pitchFamily="18" charset="0"/>
                <a:cs typeface="Times New Roman" pitchFamily="18" charset="0"/>
              </a:rPr>
              <a:t>et al. </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2014</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 </a:t>
            </a:r>
            <a:r>
              <a:rPr lang="en-US" altLang="zh-CN" sz="2600" dirty="0">
                <a:latin typeface="Times New Roman" pitchFamily="18" charset="0"/>
                <a:cs typeface="Times New Roman" pitchFamily="18" charset="0"/>
              </a:rPr>
              <a:t>which is that the transition operator (defined by the stochastic mapping going from one state of the chain to the next) should satisfy a property called </a:t>
            </a:r>
            <a:r>
              <a:rPr lang="en-US" altLang="zh-CN" sz="2600" i="1" dirty="0">
                <a:latin typeface="Times New Roman" pitchFamily="18" charset="0"/>
                <a:cs typeface="Times New Roman" pitchFamily="18" charset="0"/>
              </a:rPr>
              <a:t>detailed balance</a:t>
            </a:r>
            <a:r>
              <a:rPr lang="en-US" altLang="zh-CN" sz="2600" dirty="0">
                <a:latin typeface="Times New Roman" pitchFamily="18" charset="0"/>
                <a:cs typeface="Times New Roman" pitchFamily="18" charset="0"/>
              </a:rPr>
              <a:t>,</a:t>
            </a: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graphicFrame>
        <p:nvGraphicFramePr>
          <p:cNvPr id="6" name="对象 5">
            <a:hlinkClick r:id="" action="ppaction://ole?verb=0"/>
          </p:cNvPr>
          <p:cNvGraphicFramePr>
            <a:graphicFrameLocks noChangeAspect="1"/>
          </p:cNvGraphicFramePr>
          <p:nvPr>
            <p:extLst>
              <p:ext uri="{D42A27DB-BD31-4B8C-83A1-F6EECF244321}">
                <p14:modId xmlns:p14="http://schemas.microsoft.com/office/powerpoint/2010/main" val="1900792225"/>
              </p:ext>
            </p:extLst>
          </p:nvPr>
        </p:nvGraphicFramePr>
        <p:xfrm>
          <a:off x="3805282" y="2179955"/>
          <a:ext cx="1176655" cy="466090"/>
        </p:xfrm>
        <a:graphic>
          <a:graphicData uri="http://schemas.openxmlformats.org/presentationml/2006/ole">
            <mc:AlternateContent xmlns:mc="http://schemas.openxmlformats.org/markup-compatibility/2006">
              <mc:Choice xmlns:v="urn:schemas-microsoft-com:vml" Requires="v">
                <p:oleObj spid="_x0000_s106706" r:id="rId4" imgW="609600" imgH="241300" progId="Equation.KSEE3">
                  <p:embed/>
                </p:oleObj>
              </mc:Choice>
              <mc:Fallback>
                <p:oleObj r:id="rId4" imgW="609600" imgH="241300" progId="Equation.KSEE3">
                  <p:embed/>
                  <p:pic>
                    <p:nvPicPr>
                      <p:cNvPr id="6" name="对象 5">
                        <a:hlinkClick r:id="" action="ppaction://ole?verb=0"/>
                      </p:cNvPr>
                      <p:cNvPicPr/>
                      <p:nvPr/>
                    </p:nvPicPr>
                    <p:blipFill>
                      <a:blip r:embed="rId5"/>
                      <a:stretch>
                        <a:fillRect/>
                      </a:stretch>
                    </p:blipFill>
                    <p:spPr>
                      <a:xfrm>
                        <a:off x="3805282" y="2179955"/>
                        <a:ext cx="1176655" cy="466090"/>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10753090" y="2179955"/>
          <a:ext cx="396875" cy="471170"/>
        </p:xfrm>
        <a:graphic>
          <a:graphicData uri="http://schemas.openxmlformats.org/presentationml/2006/ole">
            <mc:AlternateContent xmlns:mc="http://schemas.openxmlformats.org/markup-compatibility/2006">
              <mc:Choice xmlns:v="urn:schemas-microsoft-com:vml" Requires="v">
                <p:oleObj spid="_x0000_s106707" r:id="rId6" imgW="203200" imgH="241300" progId="Equation.KSEE3">
                  <p:embed/>
                </p:oleObj>
              </mc:Choice>
              <mc:Fallback>
                <p:oleObj r:id="rId6" imgW="203200" imgH="241300" progId="Equation.KSEE3">
                  <p:embed/>
                  <p:pic>
                    <p:nvPicPr>
                      <p:cNvPr id="7" name="对象 6">
                        <a:hlinkClick r:id="" action="ppaction://ole?verb=0"/>
                      </p:cNvPr>
                      <p:cNvPicPr/>
                      <p:nvPr/>
                    </p:nvPicPr>
                    <p:blipFill>
                      <a:blip r:embed="rId7"/>
                      <a:stretch>
                        <a:fillRect/>
                      </a:stretch>
                    </p:blipFill>
                    <p:spPr>
                      <a:xfrm>
                        <a:off x="10753090" y="2179955"/>
                        <a:ext cx="396875" cy="471170"/>
                      </a:xfrm>
                      <a:prstGeom prst="rect">
                        <a:avLst/>
                      </a:prstGeom>
                    </p:spPr>
                  </p:pic>
                </p:oleObj>
              </mc:Fallback>
            </mc:AlternateContent>
          </a:graphicData>
        </a:graphic>
      </p:graphicFrame>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20.11.2 Clamping and Conditional Sampling</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which specifies that a Markov Chain at equilibrium will remain in equilibrium whether the transition operator is run in forward or reverse.</a:t>
            </a:r>
          </a:p>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An experiment in clamping half of the pixels (the right part of the image) and running the Markov chain on the other half is shown in Fig. </a:t>
            </a:r>
            <a:r>
              <a:rPr lang="en-US" altLang="zh-CN" sz="2600" dirty="0">
                <a:solidFill>
                  <a:srgbClr val="FF0000"/>
                </a:solidFill>
                <a:latin typeface="Times New Roman" pitchFamily="18" charset="0"/>
                <a:cs typeface="Times New Roman" pitchFamily="18" charset="0"/>
              </a:rPr>
              <a:t>20.12</a:t>
            </a:r>
            <a:r>
              <a:rPr lang="en-US" altLang="zh-CN" sz="2600" dirty="0">
                <a:latin typeface="Times New Roman" pitchFamily="18" charset="0"/>
                <a:cs typeface="Times New Roman" pitchFamily="18" charset="0"/>
              </a:rPr>
              <a:t>.</a:t>
            </a:r>
          </a:p>
          <a:p>
            <a:pPr marL="0" lvl="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7" name="图片 6" descr="4"/>
          <p:cNvPicPr>
            <a:picLocks noChangeAspect="1"/>
          </p:cNvPicPr>
          <p:nvPr/>
        </p:nvPicPr>
        <p:blipFill>
          <a:blip r:embed="rId3"/>
          <a:stretch>
            <a:fillRect/>
          </a:stretch>
        </p:blipFill>
        <p:spPr>
          <a:xfrm>
            <a:off x="683895" y="3429000"/>
            <a:ext cx="4166235" cy="2946400"/>
          </a:xfrm>
          <a:prstGeom prst="rect">
            <a:avLst/>
          </a:prstGeom>
        </p:spPr>
      </p:pic>
      <p:sp>
        <p:nvSpPr>
          <p:cNvPr id="8" name="文本框 7"/>
          <p:cNvSpPr txBox="1"/>
          <p:nvPr/>
        </p:nvSpPr>
        <p:spPr>
          <a:xfrm>
            <a:off x="5014497" y="3396559"/>
            <a:ext cx="5715000" cy="2819041"/>
          </a:xfrm>
          <a:prstGeom prst="rect">
            <a:avLst/>
          </a:prstGeom>
          <a:noFill/>
        </p:spPr>
        <p:txBody>
          <a:bodyPr wrap="square" rtlCol="0">
            <a:spAutoFit/>
          </a:bodyPr>
          <a:lstStyle/>
          <a:p>
            <a:pPr algn="just" fontAlgn="auto">
              <a:lnSpc>
                <a:spcPct val="125000"/>
              </a:lnSpc>
            </a:pPr>
            <a:r>
              <a:rPr lang="zh-CN" altLang="en-US" sz="2400" dirty="0">
                <a:latin typeface="Times New Roman" pitchFamily="18" charset="0"/>
              </a:rPr>
              <a:t>Figure </a:t>
            </a:r>
            <a:r>
              <a:rPr lang="zh-CN" altLang="en-US" sz="2400" dirty="0">
                <a:solidFill>
                  <a:srgbClr val="FF0000"/>
                </a:solidFill>
                <a:latin typeface="Times New Roman" pitchFamily="18" charset="0"/>
              </a:rPr>
              <a:t>20.12</a:t>
            </a:r>
            <a:r>
              <a:rPr lang="zh-CN" altLang="en-US" sz="2400" dirty="0">
                <a:latin typeface="Times New Roman" pitchFamily="18" charset="0"/>
              </a:rPr>
              <a:t>: Illustration of clamping the right half of the image and running the Markov Chain by resampling only the left half at each step. These samples come from a GSN trained to reconstruct MNIST digits at each time step using the walkback procedure.</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20.11.3 Walk-Back Training Procedure</a:t>
            </a:r>
          </a:p>
        </p:txBody>
      </p:sp>
      <p:sp>
        <p:nvSpPr>
          <p:cNvPr id="3" name="内容占位符 2"/>
          <p:cNvSpPr>
            <a:spLocks noGrp="1"/>
          </p:cNvSpPr>
          <p:nvPr>
            <p:ph idx="1"/>
          </p:nvPr>
        </p:nvSpPr>
        <p:spPr/>
        <p:txBody>
          <a:bodyPr>
            <a:normAutofit/>
          </a:bodyPr>
          <a:lstStyle/>
          <a:p>
            <a:pPr marL="0" lvl="0" indent="0" algn="just" fontAlgn="auto">
              <a:lnSpc>
                <a:spcPct val="125000"/>
              </a:lnSpc>
              <a:spcBef>
                <a:spcPts val="0"/>
              </a:spcBef>
              <a:buClr>
                <a:srgbClr val="FF0000"/>
              </a:buClr>
              <a:buNone/>
            </a:pPr>
            <a:r>
              <a:rPr lang="en-US" altLang="zh-CN" sz="2600" dirty="0">
                <a:latin typeface="Times New Roman" pitchFamily="18" charset="0"/>
                <a:cs typeface="Times New Roman" pitchFamily="18" charset="0"/>
              </a:rPr>
              <a:t>        </a:t>
            </a:r>
            <a:r>
              <a:rPr lang="en-US" altLang="zh-CN" sz="2600" dirty="0">
                <a:latin typeface="Times New Roman" pitchFamily="18" charset="0"/>
              </a:rPr>
              <a:t>The walk-back training procedure was proposed by </a:t>
            </a:r>
            <a:r>
              <a:rPr lang="en-US" altLang="zh-CN" sz="2600" dirty="0">
                <a:solidFill>
                  <a:srgbClr val="00FF00"/>
                </a:solidFill>
                <a:latin typeface="Times New Roman" pitchFamily="18" charset="0"/>
              </a:rPr>
              <a:t>Bengio</a:t>
            </a:r>
            <a:r>
              <a:rPr lang="en-US" altLang="zh-CN" sz="2600" i="1" dirty="0">
                <a:solidFill>
                  <a:srgbClr val="00FF00"/>
                </a:solidFill>
                <a:latin typeface="Times New Roman" pitchFamily="18" charset="0"/>
              </a:rPr>
              <a:t> et al. </a:t>
            </a:r>
            <a:r>
              <a:rPr lang="en-US" altLang="zh-CN" sz="2600" dirty="0">
                <a:latin typeface="Times New Roman" pitchFamily="18" charset="0"/>
              </a:rPr>
              <a:t>(</a:t>
            </a:r>
            <a:r>
              <a:rPr lang="en-US" altLang="zh-CN" sz="2600" dirty="0">
                <a:solidFill>
                  <a:srgbClr val="00FF00"/>
                </a:solidFill>
                <a:latin typeface="Times New Roman" pitchFamily="18" charset="0"/>
              </a:rPr>
              <a:t>2013c</a:t>
            </a:r>
            <a:r>
              <a:rPr lang="en-US" altLang="zh-CN" sz="2600" dirty="0">
                <a:latin typeface="Times New Roman" pitchFamily="18" charset="0"/>
              </a:rPr>
              <a:t>)</a:t>
            </a:r>
            <a:r>
              <a:rPr lang="en-US" altLang="zh-CN" sz="2600" dirty="0">
                <a:solidFill>
                  <a:srgbClr val="00FF00"/>
                </a:solidFill>
                <a:latin typeface="Times New Roman" pitchFamily="18" charset="0"/>
              </a:rPr>
              <a:t> </a:t>
            </a:r>
            <a:r>
              <a:rPr lang="en-US" altLang="zh-CN" sz="2600" dirty="0">
                <a:latin typeface="Times New Roman" pitchFamily="18" charset="0"/>
              </a:rPr>
              <a:t>as a way to accelerate the convergence of generative training of denoising autoencoders.</a:t>
            </a:r>
          </a:p>
          <a:p>
            <a:pPr marL="0" lvl="0" indent="0" algn="just" fontAlgn="auto">
              <a:lnSpc>
                <a:spcPct val="125000"/>
              </a:lnSpc>
              <a:spcBef>
                <a:spcPts val="0"/>
              </a:spcBef>
              <a:buClr>
                <a:srgbClr val="FF0000"/>
              </a:buClr>
              <a:buNone/>
            </a:pPr>
            <a:r>
              <a:rPr lang="en-US" altLang="zh-CN" sz="2600" dirty="0">
                <a:latin typeface="Times New Roman" pitchFamily="18" charset="0"/>
              </a:rPr>
              <a:t>Instead of performing a one-step encode-decode reconstruction, this procedure consists in alternative multiple stochastic encode-decode steps (as in the generative Markov chain) initialized at a training example (just like with the contrastive divergence algorithm, described in Sec. </a:t>
            </a:r>
            <a:r>
              <a:rPr lang="en-US" altLang="zh-CN" sz="2600" dirty="0">
                <a:solidFill>
                  <a:srgbClr val="FF0000"/>
                </a:solidFill>
                <a:latin typeface="Times New Roman" pitchFamily="18" charset="0"/>
              </a:rPr>
              <a:t>18.2</a:t>
            </a:r>
            <a:r>
              <a:rPr lang="en-US" altLang="zh-CN" sz="2600" dirty="0">
                <a:latin typeface="Times New Roman" pitchFamily="18" charset="0"/>
              </a:rPr>
              <a:t>) and penalizing the last probabilistic reconstructions (or all of the reconstructions along the way). </a:t>
            </a:r>
          </a:p>
          <a:p>
            <a:pPr marL="0" lvl="0" indent="0" algn="just" fontAlgn="auto">
              <a:lnSpc>
                <a:spcPct val="125000"/>
              </a:lnSpc>
              <a:spcBef>
                <a:spcPts val="0"/>
              </a:spcBef>
              <a:buClr>
                <a:srgbClr val="FF0000"/>
              </a:buClr>
              <a:buNone/>
            </a:pPr>
            <a:r>
              <a:rPr lang="en-US" altLang="zh-CN" sz="2600" dirty="0">
                <a:latin typeface="Times New Roman" pitchFamily="18" charset="0"/>
              </a:rPr>
              <a:t>        Training with </a:t>
            </a:r>
            <a:r>
              <a:rPr lang="en-US" altLang="zh-CN" sz="2600" i="1" dirty="0">
                <a:latin typeface="Times New Roman" pitchFamily="18" charset="0"/>
              </a:rPr>
              <a:t>k</a:t>
            </a:r>
            <a:r>
              <a:rPr lang="en-US" altLang="zh-CN" sz="2600" dirty="0">
                <a:latin typeface="Times New Roman" pitchFamily="18" charset="0"/>
              </a:rPr>
              <a:t> steps is equivalent (in the sense of achieving the same stationary distribution) as training with one step, but practically has the advantage that spurious modes farther from the data can be removed more efficiently.</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Yuxu </a:t>
            </a:r>
            <a:r>
              <a:rPr lang="en-US" altLang="zh-CN" sz="2400" dirty="0" err="1"/>
              <a:t>Mao</a:t>
            </a:r>
            <a:endParaRPr lang="en-US" altLang="zh-CN" sz="2400" dirty="0"/>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itchFamily="18" charset="0"/>
                <a:ea typeface="+mj-ea"/>
                <a:cs typeface="Times New Roman" pitchFamily="18" charset="0"/>
              </a:defRPr>
            </a:lvl1pPr>
          </a:lstStyle>
          <a:p>
            <a:r>
              <a:rPr lang="en-US" altLang="zh-CN" sz="3600" dirty="0"/>
              <a:t>20.12 </a:t>
            </a:r>
            <a:r>
              <a:rPr lang="en-US" altLang="zh-CN" sz="3600" dirty="0">
                <a:sym typeface="+mn-ea"/>
              </a:rPr>
              <a:t>Generative Stochastic Networks</a:t>
            </a:r>
            <a:endParaRPr lang="en-US" altLang="zh-CN" sz="3600" dirty="0"/>
          </a:p>
        </p:txBody>
      </p:sp>
      <p:sp>
        <p:nvSpPr>
          <p:cNvPr id="8" name="文本框 7"/>
          <p:cNvSpPr txBox="1"/>
          <p:nvPr/>
        </p:nvSpPr>
        <p:spPr>
          <a:xfrm>
            <a:off x="1526891" y="544852"/>
            <a:ext cx="9138218" cy="762000"/>
          </a:xfrm>
          <a:prstGeom prst="rect">
            <a:avLst/>
          </a:prstGeom>
          <a:noFill/>
        </p:spPr>
        <p:txBody>
          <a:bodyPr wrap="square" rtlCol="0">
            <a:spAutoFit/>
          </a:bodyPr>
          <a:lstStyle/>
          <a:p>
            <a:pPr algn="ctr"/>
            <a:r>
              <a:rPr lang="en-US" altLang="zh-CN" sz="4400" b="1" dirty="0">
                <a:latin typeface="Times New Roman" pitchFamily="18" charset="0"/>
                <a:cs typeface="Times New Roman" pitchFamily="18" charset="0"/>
              </a:rPr>
              <a:t>Chapter 20 Deep Generative Models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20.12 Generative Stochastic Networks</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a:t>
            </a:r>
            <a:r>
              <a:rPr lang="en-US" altLang="zh-CN" sz="2600" i="1" dirty="0">
                <a:latin typeface="Times New Roman" pitchFamily="18" charset="0"/>
                <a:cs typeface="Times New Roman" pitchFamily="18" charset="0"/>
              </a:rPr>
              <a:t>Generative stochastic networks</a:t>
            </a:r>
            <a:r>
              <a:rPr lang="en-US" altLang="zh-CN" sz="2600" dirty="0">
                <a:latin typeface="Times New Roman" pitchFamily="18" charset="0"/>
                <a:cs typeface="Times New Roman" pitchFamily="18" charset="0"/>
              </a:rPr>
              <a:t> or </a:t>
            </a:r>
            <a:r>
              <a:rPr lang="en-US" altLang="zh-CN" sz="2600" i="1" dirty="0">
                <a:latin typeface="Times New Roman" pitchFamily="18" charset="0"/>
                <a:cs typeface="Times New Roman" pitchFamily="18" charset="0"/>
              </a:rPr>
              <a:t>GSNs </a:t>
            </a:r>
            <a:r>
              <a:rPr lang="en-US" altLang="zh-CN" sz="2600" dirty="0">
                <a:solidFill>
                  <a:srgbClr val="00FF00"/>
                </a:solidFill>
                <a:latin typeface="Times New Roman" pitchFamily="18" charset="0"/>
                <a:cs typeface="Times New Roman" pitchFamily="18" charset="0"/>
              </a:rPr>
              <a:t>(Bengio </a:t>
            </a:r>
            <a:r>
              <a:rPr lang="en-US" altLang="zh-CN" sz="2600" i="1" dirty="0">
                <a:solidFill>
                  <a:srgbClr val="00FF00"/>
                </a:solidFill>
                <a:latin typeface="Times New Roman" pitchFamily="18" charset="0"/>
                <a:cs typeface="Times New Roman" pitchFamily="18" charset="0"/>
              </a:rPr>
              <a:t>et al.</a:t>
            </a:r>
            <a:r>
              <a:rPr lang="en-US" altLang="zh-CN" sz="2600" dirty="0">
                <a:latin typeface="Times New Roman" pitchFamily="18" charset="0"/>
                <a:cs typeface="Times New Roman" pitchFamily="18" charset="0"/>
              </a:rPr>
              <a:t>,</a:t>
            </a:r>
            <a:r>
              <a:rPr lang="en-US" altLang="zh-CN" sz="2600" i="1" dirty="0">
                <a:solidFill>
                  <a:srgbClr val="00FF00"/>
                </a:solidFill>
                <a:latin typeface="Times New Roman" pitchFamily="18" charset="0"/>
                <a:cs typeface="Times New Roman" pitchFamily="18" charset="0"/>
              </a:rPr>
              <a:t> </a:t>
            </a:r>
            <a:r>
              <a:rPr lang="en-US" altLang="zh-CN" sz="2600" dirty="0">
                <a:solidFill>
                  <a:srgbClr val="00FF00"/>
                </a:solidFill>
                <a:latin typeface="Times New Roman" pitchFamily="18" charset="0"/>
                <a:cs typeface="Times New Roman" pitchFamily="18" charset="0"/>
              </a:rPr>
              <a:t>2014) </a:t>
            </a:r>
            <a:r>
              <a:rPr lang="en-US" altLang="zh-CN" sz="2600" dirty="0">
                <a:latin typeface="Times New Roman" pitchFamily="18" charset="0"/>
                <a:cs typeface="Times New Roman" pitchFamily="18" charset="0"/>
              </a:rPr>
              <a:t>are generalizations of denoising autoencoders that include latent variables </a:t>
            </a:r>
            <a:r>
              <a:rPr lang="en-US" altLang="zh-CN" sz="2600" b="1" dirty="0">
                <a:latin typeface="Times New Roman" pitchFamily="18" charset="0"/>
                <a:cs typeface="Times New Roman" pitchFamily="18" charset="0"/>
              </a:rPr>
              <a:t>h</a:t>
            </a:r>
            <a:r>
              <a:rPr lang="en-US" altLang="zh-CN" sz="2600" dirty="0">
                <a:latin typeface="Times New Roman" pitchFamily="18" charset="0"/>
                <a:cs typeface="Times New Roman" pitchFamily="18" charset="0"/>
              </a:rPr>
              <a:t> in the generative Markov chain, in addition to the visible variables (usually denoted </a:t>
            </a:r>
            <a:r>
              <a:rPr lang="en-US" altLang="zh-CN" sz="2600" b="1" dirty="0">
                <a:latin typeface="Times New Roman" pitchFamily="18" charset="0"/>
                <a:cs typeface="Times New Roman" pitchFamily="18" charset="0"/>
              </a:rPr>
              <a:t>x</a:t>
            </a:r>
            <a:r>
              <a:rPr lang="en-US" altLang="zh-CN" sz="2600" dirty="0">
                <a:latin typeface="Times New Roman" pitchFamily="18" charset="0"/>
                <a:cs typeface="Times New Roman" pitchFamily="18" charset="0"/>
              </a:rPr>
              <a:t>). </a:t>
            </a:r>
          </a:p>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A GSN is parametrized by two conditional probability distributions which specify one step of the Markov chain:</a:t>
            </a:r>
          </a:p>
          <a:p>
            <a:pPr lvl="0">
              <a:spcBef>
                <a:spcPts val="0"/>
              </a:spcBef>
              <a:buClr>
                <a:srgbClr val="FF0000"/>
              </a:buClr>
            </a:pPr>
            <a:r>
              <a:rPr lang="en-US" altLang="zh-CN" dirty="0"/>
              <a:t>        1.                 tells how to generate the next visible variable given the current latent state. Such a “reconstruction distribution” is also found in denoising autoencoders, RBMs, DBNs and DBMs.</a:t>
            </a:r>
          </a:p>
          <a:p>
            <a:pPr lvl="0">
              <a:spcBef>
                <a:spcPts val="0"/>
              </a:spcBef>
              <a:buClr>
                <a:srgbClr val="FF0000"/>
              </a:buClr>
            </a:pPr>
            <a:r>
              <a:rPr lang="en-US" altLang="zh-CN" dirty="0"/>
              <a:t>        2.                           tells how to update the latent state variable, given the previous latent state and visible variable.</a:t>
            </a:r>
            <a:endParaRPr lang="en-US" altLang="zh-CN" sz="2600" dirty="0">
              <a:latin typeface="Times New Roman" pitchFamily="18" charset="0"/>
              <a:cs typeface="Times New Roman" pitchFamily="18" charset="0"/>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20EEA475-0193-4C41-B7CE-B99317919425}"/>
              </a:ext>
            </a:extLst>
          </p:cNvPr>
          <p:cNvPicPr>
            <a:picLocks noChangeAspect="1"/>
          </p:cNvPicPr>
          <p:nvPr/>
        </p:nvPicPr>
        <p:blipFill>
          <a:blip r:embed="rId3"/>
          <a:stretch>
            <a:fillRect/>
          </a:stretch>
        </p:blipFill>
        <p:spPr>
          <a:xfrm>
            <a:off x="1540181" y="3658202"/>
            <a:ext cx="1594269" cy="352324"/>
          </a:xfrm>
          <a:prstGeom prst="rect">
            <a:avLst/>
          </a:prstGeom>
        </p:spPr>
      </p:pic>
      <p:pic>
        <p:nvPicPr>
          <p:cNvPr id="7" name="图片 6">
            <a:extLst>
              <a:ext uri="{FF2B5EF4-FFF2-40B4-BE49-F238E27FC236}">
                <a16:creationId xmlns:a16="http://schemas.microsoft.com/office/drawing/2014/main" id="{59630DA0-017B-44C9-A849-6F6963DDCC84}"/>
              </a:ext>
            </a:extLst>
          </p:cNvPr>
          <p:cNvPicPr>
            <a:picLocks noChangeAspect="1"/>
          </p:cNvPicPr>
          <p:nvPr/>
        </p:nvPicPr>
        <p:blipFill>
          <a:blip r:embed="rId4"/>
          <a:stretch>
            <a:fillRect/>
          </a:stretch>
        </p:blipFill>
        <p:spPr>
          <a:xfrm>
            <a:off x="1540181" y="5111599"/>
            <a:ext cx="2727019" cy="430582"/>
          </a:xfrm>
          <a:prstGeom prst="rect">
            <a:avLst/>
          </a:prstGeom>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20.12 Generative Stochastic Networks</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Denoising autoencoders and GSNs differ from classical probabilistic models</a:t>
            </a:r>
          </a:p>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(directed or undirected) in that they parametrize the generative process itself rather than the mathematical specification of the joint distribution of visible and latent variables. Instead, the latter is defined </a:t>
            </a:r>
            <a:r>
              <a:rPr lang="en-US" altLang="zh-CN" sz="2600" b="1" dirty="0">
                <a:latin typeface="Times New Roman" pitchFamily="18" charset="0"/>
                <a:cs typeface="Times New Roman" pitchFamily="18" charset="0"/>
              </a:rPr>
              <a:t>implicitly</a:t>
            </a:r>
            <a:r>
              <a:rPr lang="en-US" altLang="zh-CN" sz="2600" dirty="0">
                <a:latin typeface="Times New Roman" pitchFamily="18" charset="0"/>
                <a:cs typeface="Times New Roman" pitchFamily="18" charset="0"/>
              </a:rPr>
              <a:t>, </a:t>
            </a:r>
            <a:r>
              <a:rPr lang="en-US" altLang="zh-CN" sz="2600" i="1" dirty="0">
                <a:latin typeface="Times New Roman" pitchFamily="18" charset="0"/>
                <a:cs typeface="Times New Roman" pitchFamily="18" charset="0"/>
              </a:rPr>
              <a:t>if it exists</a:t>
            </a:r>
            <a:r>
              <a:rPr lang="en-US" altLang="zh-CN" sz="2600" dirty="0">
                <a:latin typeface="Times New Roman" pitchFamily="18" charset="0"/>
                <a:cs typeface="Times New Roman" pitchFamily="18" charset="0"/>
              </a:rPr>
              <a:t>, as the stationary distribution of the generative Markov chain. The conditions for existence of the stationary distribution are mild and are the same conditions required by standard MCMC methods (see Sec. </a:t>
            </a:r>
            <a:r>
              <a:rPr lang="en-US" altLang="zh-CN" sz="2600" dirty="0">
                <a:solidFill>
                  <a:srgbClr val="FF0000"/>
                </a:solidFill>
                <a:latin typeface="Times New Roman" pitchFamily="18" charset="0"/>
                <a:cs typeface="Times New Roman" pitchFamily="18" charset="0"/>
              </a:rPr>
              <a:t>17.3</a:t>
            </a:r>
            <a:r>
              <a:rPr lang="en-US" altLang="zh-CN" sz="2600" dirty="0">
                <a:latin typeface="Times New Roman" pitchFamily="18" charset="0"/>
                <a:cs typeface="Times New Roman" pitchFamily="18" charset="0"/>
              </a:rPr>
              <a:t>). These conditions are necessary to guarantee that the chain mixes, but they can be violated by some choices of the transition distributions (for example, if they were deterministic).</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20.12 Generative Stochastic Networks</a:t>
            </a:r>
            <a:endParaRPr lang="zh-CN" altLang="en-US" sz="3600" dirty="0">
              <a:latin typeface="Times New Roman" pitchFamily="18" charset="0"/>
              <a:cs typeface="Times New Roman"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One could imagine different training criteria for GSNs. The one proposed and evaluated by </a:t>
            </a:r>
            <a:r>
              <a:rPr lang="en-US" altLang="zh-CN" sz="2600" dirty="0">
                <a:solidFill>
                  <a:srgbClr val="00FF00"/>
                </a:solidFill>
                <a:latin typeface="Times New Roman" pitchFamily="18" charset="0"/>
                <a:cs typeface="Times New Roman" pitchFamily="18" charset="0"/>
              </a:rPr>
              <a:t>Bengio </a:t>
            </a:r>
            <a:r>
              <a:rPr lang="en-US" altLang="zh-CN" sz="2600" i="1" dirty="0">
                <a:solidFill>
                  <a:srgbClr val="00FF00"/>
                </a:solidFill>
                <a:latin typeface="Times New Roman" pitchFamily="18" charset="0"/>
                <a:cs typeface="Times New Roman" pitchFamily="18" charset="0"/>
              </a:rPr>
              <a:t>et al. </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2014</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 </a:t>
            </a:r>
            <a:r>
              <a:rPr lang="en-US" altLang="zh-CN" sz="2600" dirty="0">
                <a:latin typeface="Times New Roman" pitchFamily="18" charset="0"/>
                <a:cs typeface="Times New Roman" pitchFamily="18" charset="0"/>
              </a:rPr>
              <a:t>is simply reconstruction log-probability on the visible units, just like for denoising autoencoders. This is achieved by clamping x</a:t>
            </a:r>
            <a:r>
              <a:rPr lang="en-US" altLang="zh-CN" sz="2600" baseline="30000" dirty="0">
                <a:solidFill>
                  <a:schemeClr val="tx1"/>
                </a:solidFill>
                <a:uFillTx/>
                <a:latin typeface="Times New Roman" pitchFamily="18" charset="0"/>
                <a:cs typeface="Times New Roman" pitchFamily="18" charset="0"/>
              </a:rPr>
              <a:t>(0)</a:t>
            </a:r>
            <a:r>
              <a:rPr lang="en-US" altLang="zh-CN" sz="2600" dirty="0">
                <a:latin typeface="Times New Roman" pitchFamily="18" charset="0"/>
                <a:cs typeface="Times New Roman" pitchFamily="18" charset="0"/>
              </a:rPr>
              <a:t> = </a:t>
            </a:r>
            <a:r>
              <a:rPr lang="en-US" altLang="zh-CN" sz="2600" i="1" dirty="0">
                <a:latin typeface="Times New Roman" pitchFamily="18" charset="0"/>
                <a:cs typeface="Times New Roman" pitchFamily="18" charset="0"/>
              </a:rPr>
              <a:t>x</a:t>
            </a:r>
            <a:r>
              <a:rPr lang="en-US" altLang="zh-CN" sz="2600" dirty="0">
                <a:latin typeface="Times New Roman" pitchFamily="18" charset="0"/>
                <a:cs typeface="Times New Roman" pitchFamily="18" charset="0"/>
              </a:rPr>
              <a:t> to the observed example and maximizing the probability of generating </a:t>
            </a:r>
            <a:r>
              <a:rPr lang="en-US" altLang="zh-CN" sz="2600" b="1" i="1" dirty="0">
                <a:latin typeface="Times New Roman" pitchFamily="18" charset="0"/>
                <a:cs typeface="Times New Roman" pitchFamily="18" charset="0"/>
              </a:rPr>
              <a:t>x</a:t>
            </a:r>
            <a:r>
              <a:rPr lang="en-US" altLang="zh-CN" sz="2600" dirty="0">
                <a:latin typeface="Times New Roman" pitchFamily="18" charset="0"/>
                <a:cs typeface="Times New Roman" pitchFamily="18" charset="0"/>
              </a:rPr>
              <a:t> at some subsequent time steps, i.e., maximizing log </a:t>
            </a:r>
            <a:r>
              <a:rPr lang="en-US" altLang="zh-CN" sz="2600" i="1" dirty="0">
                <a:latin typeface="Times New Roman" pitchFamily="18" charset="0"/>
                <a:cs typeface="Times New Roman" pitchFamily="18" charset="0"/>
              </a:rPr>
              <a:t>p</a:t>
            </a:r>
            <a:r>
              <a:rPr lang="en-US" altLang="zh-CN" sz="2600" dirty="0">
                <a:latin typeface="Times New Roman" pitchFamily="18" charset="0"/>
                <a:cs typeface="Times New Roman" pitchFamily="18" charset="0"/>
              </a:rPr>
              <a:t>(x</a:t>
            </a:r>
            <a:r>
              <a:rPr lang="en-US" altLang="zh-CN" sz="2600" baseline="30000" dirty="0">
                <a:solidFill>
                  <a:schemeClr val="tx1"/>
                </a:solidFill>
                <a:uFillTx/>
                <a:latin typeface="Times New Roman" pitchFamily="18" charset="0"/>
                <a:cs typeface="Times New Roman" pitchFamily="18" charset="0"/>
              </a:rPr>
              <a:t>(</a:t>
            </a:r>
            <a:r>
              <a:rPr lang="en-US" altLang="zh-CN" sz="2600" i="1" baseline="30000" dirty="0">
                <a:solidFill>
                  <a:schemeClr val="tx1"/>
                </a:solidFill>
                <a:uFillTx/>
                <a:latin typeface="Times New Roman" pitchFamily="18" charset="0"/>
                <a:cs typeface="Times New Roman" pitchFamily="18" charset="0"/>
              </a:rPr>
              <a:t>k</a:t>
            </a:r>
            <a:r>
              <a:rPr lang="en-US" altLang="zh-CN" sz="2600" baseline="30000" dirty="0">
                <a:solidFill>
                  <a:schemeClr val="tx1"/>
                </a:solidFill>
                <a:uFillTx/>
                <a:latin typeface="Times New Roman" pitchFamily="18" charset="0"/>
                <a:cs typeface="Times New Roman" pitchFamily="18" charset="0"/>
              </a:rPr>
              <a:t>)</a:t>
            </a:r>
            <a:r>
              <a:rPr lang="en-US" altLang="zh-CN" sz="2600" dirty="0">
                <a:latin typeface="Times New Roman" pitchFamily="18" charset="0"/>
                <a:cs typeface="Times New Roman" pitchFamily="18" charset="0"/>
              </a:rPr>
              <a:t> = </a:t>
            </a:r>
            <a:r>
              <a:rPr lang="en-US" altLang="zh-CN" sz="2600" i="1" dirty="0">
                <a:latin typeface="Times New Roman" pitchFamily="18" charset="0"/>
                <a:cs typeface="Times New Roman" pitchFamily="18" charset="0"/>
              </a:rPr>
              <a:t>x</a:t>
            </a:r>
            <a:r>
              <a:rPr lang="en-US" altLang="zh-CN" sz="2600" dirty="0">
                <a:latin typeface="Times New Roman" pitchFamily="18" charset="0"/>
                <a:cs typeface="Times New Roman" pitchFamily="18" charset="0"/>
              </a:rPr>
              <a:t> | h</a:t>
            </a:r>
            <a:r>
              <a:rPr lang="en-US" altLang="zh-CN" sz="2600" baseline="30000" dirty="0">
                <a:solidFill>
                  <a:schemeClr val="tx1"/>
                </a:solidFill>
                <a:uFillTx/>
                <a:latin typeface="Times New Roman" pitchFamily="18" charset="0"/>
                <a:cs typeface="Times New Roman" pitchFamily="18" charset="0"/>
              </a:rPr>
              <a:t>(</a:t>
            </a:r>
            <a:r>
              <a:rPr lang="en-US" altLang="zh-CN" sz="2600" i="1" baseline="30000" dirty="0">
                <a:solidFill>
                  <a:schemeClr val="tx1"/>
                </a:solidFill>
                <a:uFillTx/>
                <a:latin typeface="Times New Roman" pitchFamily="18" charset="0"/>
                <a:cs typeface="Times New Roman" pitchFamily="18" charset="0"/>
              </a:rPr>
              <a:t>k</a:t>
            </a:r>
            <a:r>
              <a:rPr lang="en-US" altLang="zh-CN" sz="2600" baseline="30000" dirty="0">
                <a:solidFill>
                  <a:schemeClr val="tx1"/>
                </a:solidFill>
                <a:uFillTx/>
                <a:latin typeface="Times New Roman" pitchFamily="18" charset="0"/>
                <a:cs typeface="Times New Roman" pitchFamily="18" charset="0"/>
              </a:rPr>
              <a:t>)</a:t>
            </a:r>
            <a:r>
              <a:rPr lang="en-US" altLang="zh-CN" sz="2600" dirty="0">
                <a:latin typeface="Times New Roman" pitchFamily="18" charset="0"/>
                <a:cs typeface="Times New Roman" pitchFamily="18" charset="0"/>
              </a:rPr>
              <a:t>), where h</a:t>
            </a:r>
            <a:r>
              <a:rPr lang="en-US" altLang="zh-CN" sz="2600" baseline="30000" dirty="0">
                <a:solidFill>
                  <a:schemeClr val="tx1"/>
                </a:solidFill>
                <a:uFillTx/>
                <a:latin typeface="Times New Roman" pitchFamily="18" charset="0"/>
                <a:cs typeface="Times New Roman" pitchFamily="18" charset="0"/>
              </a:rPr>
              <a:t>(</a:t>
            </a:r>
            <a:r>
              <a:rPr lang="en-US" altLang="zh-CN" sz="2600" i="1" baseline="30000" dirty="0">
                <a:solidFill>
                  <a:schemeClr val="tx1"/>
                </a:solidFill>
                <a:uFillTx/>
                <a:latin typeface="Times New Roman" pitchFamily="18" charset="0"/>
                <a:cs typeface="Times New Roman" pitchFamily="18" charset="0"/>
              </a:rPr>
              <a:t>k</a:t>
            </a:r>
            <a:r>
              <a:rPr lang="en-US" altLang="zh-CN" sz="2600" baseline="30000" dirty="0">
                <a:solidFill>
                  <a:schemeClr val="tx1"/>
                </a:solidFill>
                <a:uFillTx/>
                <a:latin typeface="Times New Roman" pitchFamily="18" charset="0"/>
                <a:cs typeface="Times New Roman" pitchFamily="18" charset="0"/>
              </a:rPr>
              <a:t>)</a:t>
            </a:r>
            <a:r>
              <a:rPr lang="en-US" altLang="zh-CN" sz="2600" dirty="0">
                <a:latin typeface="Times New Roman" pitchFamily="18" charset="0"/>
                <a:cs typeface="Times New Roman" pitchFamily="18" charset="0"/>
              </a:rPr>
              <a:t> is sampled from the chain, given x</a:t>
            </a:r>
            <a:r>
              <a:rPr lang="en-US" altLang="zh-CN" sz="2600" baseline="30000" dirty="0">
                <a:solidFill>
                  <a:schemeClr val="tx1"/>
                </a:solidFill>
                <a:uFillTx/>
                <a:latin typeface="Times New Roman" pitchFamily="18" charset="0"/>
                <a:cs typeface="Times New Roman" pitchFamily="18" charset="0"/>
              </a:rPr>
              <a:t>(0)</a:t>
            </a:r>
            <a:r>
              <a:rPr lang="en-US" altLang="zh-CN" sz="2600" dirty="0">
                <a:latin typeface="Times New Roman" pitchFamily="18" charset="0"/>
                <a:cs typeface="Times New Roman" pitchFamily="18" charset="0"/>
              </a:rPr>
              <a:t> = </a:t>
            </a:r>
            <a:r>
              <a:rPr lang="en-US" altLang="zh-CN" sz="2600" i="1" dirty="0">
                <a:latin typeface="Times New Roman" pitchFamily="18" charset="0"/>
                <a:cs typeface="Times New Roman" pitchFamily="18" charset="0"/>
              </a:rPr>
              <a:t>x</a:t>
            </a:r>
            <a:r>
              <a:rPr lang="en-US" altLang="zh-CN" sz="2600" dirty="0">
                <a:latin typeface="Times New Roman" pitchFamily="18" charset="0"/>
                <a:cs typeface="Times New Roman" pitchFamily="18" charset="0"/>
              </a:rPr>
              <a:t>. In order to estimate the gradient of </a:t>
            </a:r>
            <a:r>
              <a:rPr lang="en-US" altLang="zh-CN" sz="2600" dirty="0">
                <a:latin typeface="Times New Roman" pitchFamily="18" charset="0"/>
                <a:cs typeface="Times New Roman" pitchFamily="18" charset="0"/>
                <a:sym typeface="+mn-ea"/>
              </a:rPr>
              <a:t>log </a:t>
            </a:r>
            <a:r>
              <a:rPr lang="en-US" altLang="zh-CN" sz="2600" i="1" dirty="0">
                <a:latin typeface="Times New Roman" pitchFamily="18" charset="0"/>
                <a:cs typeface="Times New Roman" pitchFamily="18" charset="0"/>
                <a:sym typeface="+mn-ea"/>
              </a:rPr>
              <a:t>p</a:t>
            </a:r>
            <a:r>
              <a:rPr lang="en-US" altLang="zh-CN" sz="2600" dirty="0">
                <a:latin typeface="Times New Roman" pitchFamily="18" charset="0"/>
                <a:cs typeface="Times New Roman" pitchFamily="18" charset="0"/>
                <a:sym typeface="+mn-ea"/>
              </a:rPr>
              <a:t>(x</a:t>
            </a:r>
            <a:r>
              <a:rPr lang="en-US" altLang="zh-CN" sz="2600" baseline="30000" dirty="0">
                <a:uFillTx/>
                <a:latin typeface="Times New Roman" pitchFamily="18" charset="0"/>
                <a:cs typeface="Times New Roman" pitchFamily="18" charset="0"/>
                <a:sym typeface="+mn-ea"/>
              </a:rPr>
              <a:t>(</a:t>
            </a:r>
            <a:r>
              <a:rPr lang="en-US" altLang="zh-CN" sz="2600" i="1" baseline="30000" dirty="0">
                <a:uFillTx/>
                <a:latin typeface="Times New Roman" pitchFamily="18" charset="0"/>
                <a:cs typeface="Times New Roman" pitchFamily="18" charset="0"/>
                <a:sym typeface="+mn-ea"/>
              </a:rPr>
              <a:t>k</a:t>
            </a:r>
            <a:r>
              <a:rPr lang="en-US" altLang="zh-CN" sz="2600" baseline="30000" dirty="0">
                <a:uFillTx/>
                <a:latin typeface="Times New Roman" pitchFamily="18" charset="0"/>
                <a:cs typeface="Times New Roman" pitchFamily="18" charset="0"/>
                <a:sym typeface="+mn-ea"/>
              </a:rPr>
              <a:t>)</a:t>
            </a:r>
            <a:r>
              <a:rPr lang="en-US" altLang="zh-CN" sz="2600" dirty="0">
                <a:latin typeface="Times New Roman" pitchFamily="18" charset="0"/>
                <a:cs typeface="Times New Roman" pitchFamily="18" charset="0"/>
                <a:sym typeface="+mn-ea"/>
              </a:rPr>
              <a:t> = </a:t>
            </a:r>
            <a:r>
              <a:rPr lang="en-US" altLang="zh-CN" sz="2600" i="1" dirty="0">
                <a:latin typeface="Times New Roman" pitchFamily="18" charset="0"/>
                <a:cs typeface="Times New Roman" pitchFamily="18" charset="0"/>
                <a:sym typeface="+mn-ea"/>
              </a:rPr>
              <a:t>x</a:t>
            </a:r>
            <a:r>
              <a:rPr lang="en-US" altLang="zh-CN" sz="2600" dirty="0">
                <a:latin typeface="Times New Roman" pitchFamily="18" charset="0"/>
                <a:cs typeface="Times New Roman" pitchFamily="18" charset="0"/>
                <a:sym typeface="+mn-ea"/>
              </a:rPr>
              <a:t> | h</a:t>
            </a:r>
            <a:r>
              <a:rPr lang="en-US" altLang="zh-CN" sz="2600" baseline="30000" dirty="0">
                <a:uFillTx/>
                <a:latin typeface="Times New Roman" pitchFamily="18" charset="0"/>
                <a:cs typeface="Times New Roman" pitchFamily="18" charset="0"/>
                <a:sym typeface="+mn-ea"/>
              </a:rPr>
              <a:t>(</a:t>
            </a:r>
            <a:r>
              <a:rPr lang="en-US" altLang="zh-CN" sz="2600" i="1" baseline="30000" dirty="0">
                <a:uFillTx/>
                <a:latin typeface="Times New Roman" pitchFamily="18" charset="0"/>
                <a:cs typeface="Times New Roman" pitchFamily="18" charset="0"/>
                <a:sym typeface="+mn-ea"/>
              </a:rPr>
              <a:t>k</a:t>
            </a:r>
            <a:r>
              <a:rPr lang="en-US" altLang="zh-CN" sz="2600" baseline="30000" dirty="0">
                <a:uFillTx/>
                <a:latin typeface="Times New Roman" pitchFamily="18" charset="0"/>
                <a:cs typeface="Times New Roman" pitchFamily="18" charset="0"/>
                <a:sym typeface="+mn-ea"/>
              </a:rPr>
              <a:t>)</a:t>
            </a:r>
            <a:r>
              <a:rPr lang="en-US" altLang="zh-CN" sz="2600" dirty="0">
                <a:latin typeface="Times New Roman" pitchFamily="18" charset="0"/>
                <a:cs typeface="Times New Roman" pitchFamily="18" charset="0"/>
                <a:sym typeface="+mn-ea"/>
              </a:rPr>
              <a:t>)</a:t>
            </a:r>
            <a:r>
              <a:rPr lang="en-US" altLang="zh-CN" sz="2600" dirty="0">
                <a:latin typeface="Times New Roman" pitchFamily="18" charset="0"/>
                <a:cs typeface="Times New Roman" pitchFamily="18" charset="0"/>
              </a:rPr>
              <a:t> with respect to the other pieces of the model, </a:t>
            </a:r>
            <a:r>
              <a:rPr lang="en-US" altLang="zh-CN" sz="2600" dirty="0">
                <a:solidFill>
                  <a:srgbClr val="00FF00"/>
                </a:solidFill>
                <a:latin typeface="Times New Roman" pitchFamily="18" charset="0"/>
                <a:cs typeface="Times New Roman" pitchFamily="18" charset="0"/>
              </a:rPr>
              <a:t>Bengio </a:t>
            </a:r>
            <a:r>
              <a:rPr lang="en-US" altLang="zh-CN" sz="2600" i="1" dirty="0">
                <a:solidFill>
                  <a:srgbClr val="00FF00"/>
                </a:solidFill>
                <a:latin typeface="Times New Roman" pitchFamily="18" charset="0"/>
                <a:cs typeface="Times New Roman" pitchFamily="18" charset="0"/>
              </a:rPr>
              <a:t>et al. </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2014</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 </a:t>
            </a:r>
            <a:r>
              <a:rPr lang="en-US" altLang="zh-CN" sz="2600" dirty="0">
                <a:latin typeface="Times New Roman" pitchFamily="18" charset="0"/>
                <a:cs typeface="Times New Roman" pitchFamily="18" charset="0"/>
              </a:rPr>
              <a:t>use the reparametrization trick, introduced in Sec.</a:t>
            </a:r>
            <a:r>
              <a:rPr lang="en-US" altLang="zh-CN" sz="2600" dirty="0">
                <a:solidFill>
                  <a:srgbClr val="FF0000"/>
                </a:solidFill>
                <a:latin typeface="Times New Roman" pitchFamily="18" charset="0"/>
                <a:cs typeface="Times New Roman" pitchFamily="18" charset="0"/>
              </a:rPr>
              <a:t> 20.9</a:t>
            </a:r>
            <a:r>
              <a:rPr lang="en-US" altLang="zh-CN" sz="2600" dirty="0">
                <a:latin typeface="Times New Roman" pitchFamily="18" charset="0"/>
                <a:cs typeface="Times New Roman" pitchFamily="18" charset="0"/>
              </a:rPr>
              <a:t>.</a:t>
            </a:r>
          </a:p>
          <a:p>
            <a:pPr mar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The </a:t>
            </a:r>
            <a:r>
              <a:rPr lang="en-US" altLang="zh-CN" sz="2600" i="1" dirty="0">
                <a:latin typeface="Times New Roman" pitchFamily="18" charset="0"/>
                <a:cs typeface="Times New Roman" pitchFamily="18" charset="0"/>
              </a:rPr>
              <a:t>walk-back</a:t>
            </a:r>
            <a:r>
              <a:rPr lang="en-US" altLang="zh-CN" sz="2600" dirty="0">
                <a:latin typeface="Times New Roman" pitchFamily="18" charset="0"/>
                <a:cs typeface="Times New Roman" pitchFamily="18" charset="0"/>
              </a:rPr>
              <a:t> </a:t>
            </a:r>
            <a:r>
              <a:rPr lang="en-US" altLang="zh-CN" sz="2600" i="1" dirty="0">
                <a:latin typeface="Times New Roman" pitchFamily="18" charset="0"/>
                <a:cs typeface="Times New Roman" pitchFamily="18" charset="0"/>
              </a:rPr>
              <a:t>training</a:t>
            </a:r>
            <a:r>
              <a:rPr lang="en-US" altLang="zh-CN" sz="2600" dirty="0">
                <a:latin typeface="Times New Roman" pitchFamily="18" charset="0"/>
                <a:cs typeface="Times New Roman" pitchFamily="18" charset="0"/>
              </a:rPr>
              <a:t> protocol (described in Sec. </a:t>
            </a:r>
            <a:r>
              <a:rPr lang="en-US" altLang="zh-CN" sz="2600" dirty="0">
                <a:solidFill>
                  <a:srgbClr val="FF0000"/>
                </a:solidFill>
                <a:latin typeface="Times New Roman" pitchFamily="18" charset="0"/>
                <a:cs typeface="Times New Roman" pitchFamily="18" charset="0"/>
              </a:rPr>
              <a:t>20.11.3</a:t>
            </a:r>
            <a:r>
              <a:rPr lang="en-US" altLang="zh-CN" sz="2600" dirty="0">
                <a:latin typeface="Times New Roman" pitchFamily="18" charset="0"/>
                <a:cs typeface="Times New Roman" pitchFamily="18" charset="0"/>
              </a:rPr>
              <a:t>) was used (</a:t>
            </a:r>
            <a:r>
              <a:rPr lang="en-US" altLang="zh-CN" sz="2600" dirty="0">
                <a:solidFill>
                  <a:srgbClr val="00FF00"/>
                </a:solidFill>
                <a:latin typeface="Times New Roman" pitchFamily="18" charset="0"/>
                <a:cs typeface="Times New Roman" pitchFamily="18" charset="0"/>
              </a:rPr>
              <a:t>Bengio </a:t>
            </a:r>
            <a:r>
              <a:rPr lang="en-US" altLang="zh-CN" sz="2600" i="1" dirty="0">
                <a:solidFill>
                  <a:srgbClr val="00FF00"/>
                </a:solidFill>
                <a:latin typeface="Times New Roman" pitchFamily="18" charset="0"/>
                <a:cs typeface="Times New Roman" pitchFamily="18" charset="0"/>
              </a:rPr>
              <a:t>et al.</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 2014</a:t>
            </a:r>
            <a:r>
              <a:rPr lang="en-US" altLang="zh-CN" sz="2600" dirty="0">
                <a:latin typeface="Times New Roman" pitchFamily="18" charset="0"/>
                <a:cs typeface="Times New Roman" pitchFamily="18" charset="0"/>
              </a:rPr>
              <a:t>) to improve training convergence of GSNs.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20.2.1 Conditional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We can now express the full conditional over the hidden layer as the factorial distribution:</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 similar derivation will show that the other condition of interest to us, </a:t>
                </a:r>
                <a14:m>
                  <m:oMath xmlns:m="http://schemas.openxmlformats.org/officeDocument/2006/math">
                    <m:r>
                      <a:rPr lang="en-US" altLang="zh-CN" sz="2600" i="1" dirty="0">
                        <a:latin typeface="Cambria Math" panose="02040503050406030204" pitchFamily="18" charset="0"/>
                        <a:cs typeface="Times New Roman" panose="02020603050405020304" pitchFamily="18" charset="0"/>
                      </a:rPr>
                      <m:t>𝑃</m:t>
                    </m:r>
                    <m:r>
                      <a:rPr lang="en-US" altLang="zh-CN" sz="2600" i="1" dirty="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𝒗</m:t>
                    </m:r>
                    <m:r>
                      <a:rPr lang="en-US" altLang="zh-CN" sz="2600" i="1" dirty="0">
                        <a:latin typeface="Cambria Math" panose="02040503050406030204" pitchFamily="18" charset="0"/>
                        <a:cs typeface="Times New Roman" panose="02020603050405020304" pitchFamily="18" charset="0"/>
                      </a:rPr>
                      <m:t> | </m:t>
                    </m:r>
                    <m:r>
                      <a:rPr lang="en-US" altLang="zh-CN" sz="2600" b="1" i="1" dirty="0">
                        <a:latin typeface="Cambria Math" panose="02040503050406030204" pitchFamily="18" charset="0"/>
                        <a:cs typeface="Times New Roman" panose="02020603050405020304" pitchFamily="18" charset="0"/>
                      </a:rPr>
                      <m:t>𝒉</m:t>
                    </m:r>
                  </m:oMath>
                </a14:m>
                <a:r>
                  <a:rPr lang="en-US" altLang="zh-CN" sz="2600" dirty="0">
                    <a:latin typeface="Times New Roman" panose="02020603050405020304" pitchFamily="18" charset="0"/>
                    <a:cs typeface="Times New Roman" panose="02020603050405020304" pitchFamily="18" charset="0"/>
                  </a:rPr>
                  <a:t>) ), is also a factorial distribution:</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b="1"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E112691D-8849-4BB7-B8F8-06ACF9C45C3A}"/>
              </a:ext>
            </a:extLst>
          </p:cNvPr>
          <p:cNvPicPr>
            <a:picLocks noChangeAspect="1"/>
          </p:cNvPicPr>
          <p:nvPr/>
        </p:nvPicPr>
        <p:blipFill>
          <a:blip r:embed="rId3"/>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03900E72-2B1B-469C-B51E-2D1575A3B4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5658" y="2110902"/>
            <a:ext cx="7904206" cy="1001663"/>
          </a:xfrm>
          <a:prstGeom prst="rect">
            <a:avLst/>
          </a:prstGeom>
        </p:spPr>
      </p:pic>
      <p:pic>
        <p:nvPicPr>
          <p:cNvPr id="9" name="图片 8">
            <a:extLst>
              <a:ext uri="{FF2B5EF4-FFF2-40B4-BE49-F238E27FC236}">
                <a16:creationId xmlns:a16="http://schemas.microsoft.com/office/drawing/2014/main" id="{AEA20C67-BB1C-46FB-A130-4F093E40A7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5658" y="4823393"/>
            <a:ext cx="7904206" cy="1052545"/>
          </a:xfrm>
          <a:prstGeom prst="rect">
            <a:avLst/>
          </a:prstGeom>
        </p:spPr>
      </p:pic>
    </p:spTree>
    <p:extLst>
      <p:ext uri="{BB962C8B-B14F-4D97-AF65-F5344CB8AC3E}">
        <p14:creationId xmlns:p14="http://schemas.microsoft.com/office/powerpoint/2010/main" val="351325800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20.12.1 Discriminant GSNs</a:t>
            </a:r>
          </a:p>
        </p:txBody>
      </p:sp>
      <p:sp>
        <p:nvSpPr>
          <p:cNvPr id="3" name="内容占位符 2"/>
          <p:cNvSpPr>
            <a:spLocks noGrp="1"/>
          </p:cNvSpPr>
          <p:nvPr>
            <p:ph idx="1"/>
          </p:nvPr>
        </p:nvSpPr>
        <p:spPr/>
        <p:txBody>
          <a:bodyPr>
            <a:normAutofit lnSpcReduction="10000"/>
          </a:bodyPr>
          <a:lstStyle/>
          <a:p>
            <a:pPr marL="0" lvl="0" indent="0" algn="just" fontAlgn="auto">
              <a:lnSpc>
                <a:spcPct val="125000"/>
              </a:lnSpc>
              <a:spcBef>
                <a:spcPts val="0"/>
              </a:spcBef>
              <a:buClr>
                <a:srgbClr val="FF0000"/>
              </a:buClr>
              <a:buNone/>
            </a:pPr>
            <a:r>
              <a:rPr lang="en-US" altLang="zh-CN" sz="2600" dirty="0">
                <a:latin typeface="Times New Roman" pitchFamily="18" charset="0"/>
              </a:rPr>
              <a:t>        The original formulation of GSNs (</a:t>
            </a:r>
            <a:r>
              <a:rPr lang="en-US" altLang="zh-CN" sz="2600" dirty="0" err="1">
                <a:solidFill>
                  <a:srgbClr val="00FF00"/>
                </a:solidFill>
                <a:latin typeface="Times New Roman" pitchFamily="18" charset="0"/>
              </a:rPr>
              <a:t>Bengio</a:t>
            </a:r>
            <a:r>
              <a:rPr lang="en-US" altLang="zh-CN" sz="2600" dirty="0">
                <a:solidFill>
                  <a:srgbClr val="00FF00"/>
                </a:solidFill>
                <a:latin typeface="Times New Roman" pitchFamily="18" charset="0"/>
              </a:rPr>
              <a:t> </a:t>
            </a:r>
            <a:r>
              <a:rPr lang="en-US" altLang="zh-CN" sz="2600" i="1" dirty="0">
                <a:solidFill>
                  <a:srgbClr val="00FF00"/>
                </a:solidFill>
                <a:latin typeface="Times New Roman" pitchFamily="18" charset="0"/>
              </a:rPr>
              <a:t>et al</a:t>
            </a:r>
            <a:r>
              <a:rPr lang="en-US" altLang="zh-CN" sz="2600" dirty="0">
                <a:solidFill>
                  <a:srgbClr val="00FF00"/>
                </a:solidFill>
                <a:latin typeface="Times New Roman" pitchFamily="18" charset="0"/>
              </a:rPr>
              <a:t>.</a:t>
            </a:r>
            <a:r>
              <a:rPr lang="en-US" altLang="zh-CN" sz="2600" dirty="0">
                <a:latin typeface="Times New Roman" pitchFamily="18" charset="0"/>
              </a:rPr>
              <a:t>, </a:t>
            </a:r>
            <a:r>
              <a:rPr lang="en-US" altLang="zh-CN" sz="2600" dirty="0">
                <a:solidFill>
                  <a:srgbClr val="00FF00"/>
                </a:solidFill>
                <a:latin typeface="Times New Roman" pitchFamily="18" charset="0"/>
              </a:rPr>
              <a:t>2014</a:t>
            </a:r>
            <a:r>
              <a:rPr lang="en-US" altLang="zh-CN" sz="2600" dirty="0">
                <a:latin typeface="Times New Roman" pitchFamily="18" charset="0"/>
              </a:rPr>
              <a:t>)</a:t>
            </a:r>
            <a:r>
              <a:rPr lang="en-US" altLang="zh-CN" sz="2600" dirty="0">
                <a:solidFill>
                  <a:srgbClr val="00FF00"/>
                </a:solidFill>
                <a:latin typeface="Times New Roman" pitchFamily="18" charset="0"/>
              </a:rPr>
              <a:t> </a:t>
            </a:r>
            <a:r>
              <a:rPr lang="en-US" altLang="zh-CN" sz="2600" dirty="0">
                <a:latin typeface="Times New Roman" pitchFamily="18" charset="0"/>
              </a:rPr>
              <a:t>was meant for unsupervised learning and implicitly modeling </a:t>
            </a:r>
            <a:r>
              <a:rPr lang="en-US" altLang="zh-CN" sz="2600" i="1" dirty="0">
                <a:latin typeface="Times New Roman" pitchFamily="18" charset="0"/>
              </a:rPr>
              <a:t>p</a:t>
            </a:r>
            <a:r>
              <a:rPr lang="en-US" altLang="zh-CN" sz="2600" dirty="0">
                <a:latin typeface="Times New Roman" pitchFamily="18" charset="0"/>
              </a:rPr>
              <a:t>(x) for observed data x, but it is possible to modify the framework to optimize </a:t>
            </a:r>
            <a:r>
              <a:rPr lang="en-US" altLang="zh-CN" sz="2600" i="1" dirty="0">
                <a:latin typeface="Times New Roman" pitchFamily="18" charset="0"/>
              </a:rPr>
              <a:t>p</a:t>
            </a:r>
            <a:r>
              <a:rPr lang="en-US" altLang="zh-CN" sz="2600" dirty="0">
                <a:latin typeface="Times New Roman" pitchFamily="18" charset="0"/>
              </a:rPr>
              <a:t>(y | </a:t>
            </a:r>
            <a:r>
              <a:rPr lang="en-US" altLang="zh-CN" sz="2600" i="1" dirty="0">
                <a:latin typeface="Times New Roman" pitchFamily="18" charset="0"/>
              </a:rPr>
              <a:t>x</a:t>
            </a:r>
            <a:r>
              <a:rPr lang="en-US" altLang="zh-CN" sz="2600" dirty="0">
                <a:latin typeface="Times New Roman" pitchFamily="18" charset="0"/>
              </a:rPr>
              <a:t>).</a:t>
            </a:r>
          </a:p>
          <a:p>
            <a:pPr marL="0" lvl="0" indent="0" algn="just" fontAlgn="auto">
              <a:lnSpc>
                <a:spcPct val="125000"/>
              </a:lnSpc>
              <a:spcBef>
                <a:spcPts val="0"/>
              </a:spcBef>
              <a:buClr>
                <a:srgbClr val="FF0000"/>
              </a:buClr>
              <a:buNone/>
            </a:pPr>
            <a:r>
              <a:rPr lang="en-US" altLang="zh-CN" sz="2600" dirty="0">
                <a:latin typeface="Times New Roman" pitchFamily="18" charset="0"/>
              </a:rPr>
              <a:t>        For example, </a:t>
            </a:r>
            <a:r>
              <a:rPr lang="en-US" altLang="zh-CN" sz="2600" dirty="0">
                <a:solidFill>
                  <a:srgbClr val="00FF00"/>
                </a:solidFill>
                <a:latin typeface="Times New Roman" pitchFamily="18" charset="0"/>
              </a:rPr>
              <a:t>Zhou and </a:t>
            </a:r>
            <a:r>
              <a:rPr lang="en-US" altLang="zh-CN" sz="2600" dirty="0" err="1">
                <a:solidFill>
                  <a:srgbClr val="00FF00"/>
                </a:solidFill>
                <a:latin typeface="Times New Roman" pitchFamily="18" charset="0"/>
              </a:rPr>
              <a:t>Troyanskaya</a:t>
            </a:r>
            <a:r>
              <a:rPr lang="en-US" altLang="zh-CN" sz="2600" dirty="0">
                <a:solidFill>
                  <a:srgbClr val="00FF00"/>
                </a:solidFill>
                <a:latin typeface="Times New Roman" pitchFamily="18" charset="0"/>
              </a:rPr>
              <a:t> </a:t>
            </a:r>
            <a:r>
              <a:rPr lang="en-US" altLang="zh-CN" sz="2600" dirty="0">
                <a:latin typeface="Times New Roman" pitchFamily="18" charset="0"/>
              </a:rPr>
              <a:t>(</a:t>
            </a:r>
            <a:r>
              <a:rPr lang="en-US" altLang="zh-CN" sz="2600" dirty="0">
                <a:solidFill>
                  <a:srgbClr val="00FF00"/>
                </a:solidFill>
                <a:latin typeface="Times New Roman" pitchFamily="18" charset="0"/>
              </a:rPr>
              <a:t>2014</a:t>
            </a:r>
            <a:r>
              <a:rPr lang="en-US" altLang="zh-CN" sz="2600" dirty="0">
                <a:latin typeface="Times New Roman" pitchFamily="18" charset="0"/>
              </a:rPr>
              <a:t>)</a:t>
            </a:r>
            <a:r>
              <a:rPr lang="en-US" altLang="zh-CN" sz="2600" dirty="0">
                <a:solidFill>
                  <a:srgbClr val="00FF00"/>
                </a:solidFill>
                <a:latin typeface="Times New Roman" pitchFamily="18" charset="0"/>
              </a:rPr>
              <a:t> </a:t>
            </a:r>
            <a:r>
              <a:rPr lang="en-US" altLang="zh-CN" sz="2600" dirty="0">
                <a:latin typeface="Times New Roman" pitchFamily="18" charset="0"/>
              </a:rPr>
              <a:t>generalize GSNs in this way, by only back-propagating the reconstruction log-probability over the output variables, keeping the input variables fixed. They applied this successfully to model </a:t>
            </a:r>
            <a:r>
              <a:rPr lang="en-US" altLang="zh-CN" sz="2600" b="1" dirty="0">
                <a:latin typeface="Times New Roman" pitchFamily="18" charset="0"/>
              </a:rPr>
              <a:t>sequences</a:t>
            </a:r>
            <a:r>
              <a:rPr lang="en-US" altLang="zh-CN" sz="2600" dirty="0">
                <a:latin typeface="Times New Roman" pitchFamily="18" charset="0"/>
              </a:rPr>
              <a:t> (protein secondary structure) and introduced a (one-dimensional) </a:t>
            </a:r>
            <a:r>
              <a:rPr lang="en-US" altLang="zh-CN" sz="2600" b="1" dirty="0">
                <a:latin typeface="Times New Roman" pitchFamily="18" charset="0"/>
              </a:rPr>
              <a:t>convolutional</a:t>
            </a:r>
            <a:r>
              <a:rPr lang="en-US" altLang="zh-CN" sz="2600" dirty="0">
                <a:latin typeface="Times New Roman" pitchFamily="18" charset="0"/>
              </a:rPr>
              <a:t> structure in the transition operator of the Markov chain. It is important to remember that, for each step of the Markov chain, one generates a new sequence for each layer, and that sequence is the input for computing other layer values (say the one below and the one above) at the next time step.</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20.12.1 Discriminant GSNs</a:t>
            </a:r>
            <a:endParaRPr lang="zh-CN" altLang="en-US" sz="3600" dirty="0">
              <a:latin typeface="Times New Roman" pitchFamily="18" charset="0"/>
              <a:cs typeface="Times New Roman" pitchFamily="18" charset="0"/>
            </a:endParaRPr>
          </a:p>
        </p:txBody>
      </p:sp>
      <p:sp>
        <p:nvSpPr>
          <p:cNvPr id="3" name="内容占位符 2">
            <a:extLst>
              <a:ext uri="{FF2B5EF4-FFF2-40B4-BE49-F238E27FC236}">
                <a16:creationId xmlns:a16="http://schemas.microsoft.com/office/drawing/2014/main" id="{02F4EDB6-54A7-4551-8A02-24AAF2131613}"/>
              </a:ext>
            </a:extLst>
          </p:cNvPr>
          <p:cNvSpPr>
            <a:spLocks noGrp="1"/>
          </p:cNvSpPr>
          <p:nvPr>
            <p:ph idx="1"/>
          </p:nvPr>
        </p:nvSpPr>
        <p:spPr/>
        <p:txBody>
          <a:bodyPr>
            <a:normAutofit/>
          </a:bodyPr>
          <a:lstStyle/>
          <a:p>
            <a:r>
              <a:rPr lang="zh-CN" altLang="en-US" dirty="0">
                <a:sym typeface="+mn-ea"/>
              </a:rPr>
              <a:t>        Hence the Markov chain is really over the </a:t>
            </a:r>
            <a:r>
              <a:rPr lang="zh-CN" altLang="en-US" b="1" dirty="0">
                <a:sym typeface="+mn-ea"/>
              </a:rPr>
              <a:t>output variable</a:t>
            </a:r>
            <a:r>
              <a:rPr lang="zh-CN" altLang="en-US" dirty="0">
                <a:sym typeface="+mn-ea"/>
              </a:rPr>
              <a:t> (and associated higher-level hidden layers), and the input sequence only serves to condition that chain, with back-propagation allowing to learn how the input sequence can condition the output distribution implicitly represented by the Markov chain. It is therefore a case of using the GSN in the context of </a:t>
            </a:r>
            <a:r>
              <a:rPr lang="zh-CN" altLang="en-US" b="1" dirty="0">
                <a:sym typeface="+mn-ea"/>
              </a:rPr>
              <a:t>structured outputs</a:t>
            </a:r>
            <a:r>
              <a:rPr lang="zh-CN" altLang="en-US" dirty="0">
                <a:sym typeface="+mn-ea"/>
              </a:rPr>
              <a:t>, where </a:t>
            </a:r>
            <a:r>
              <a:rPr lang="zh-CN" altLang="en-US" i="1" dirty="0">
                <a:sym typeface="+mn-ea"/>
              </a:rPr>
              <a:t>p</a:t>
            </a:r>
            <a:r>
              <a:rPr lang="zh-CN" altLang="en-US" dirty="0">
                <a:sym typeface="+mn-ea"/>
              </a:rPr>
              <a:t>(y | x) does not have a simple parametric form but instead the components of </a:t>
            </a:r>
            <a:r>
              <a:rPr lang="zh-CN" altLang="en-US" b="1" dirty="0">
                <a:sym typeface="+mn-ea"/>
              </a:rPr>
              <a:t>y</a:t>
            </a:r>
            <a:r>
              <a:rPr lang="zh-CN" altLang="en-US" dirty="0">
                <a:sym typeface="+mn-ea"/>
              </a:rPr>
              <a:t> are statistically dependent of each other, given </a:t>
            </a:r>
            <a:r>
              <a:rPr lang="zh-CN" altLang="en-US" b="1" dirty="0">
                <a:sym typeface="+mn-ea"/>
              </a:rPr>
              <a:t>x</a:t>
            </a:r>
            <a:r>
              <a:rPr lang="zh-CN" altLang="en-US" dirty="0">
                <a:sym typeface="+mn-ea"/>
              </a:rPr>
              <a:t>, in complicated ways.</a:t>
            </a:r>
            <a:endParaRPr lang="zh-CN" altLang="en-US" dirty="0"/>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20.12.1 Discriminant GSNs</a:t>
            </a:r>
            <a:endParaRPr lang="zh-CN" altLang="en-US" sz="3600" dirty="0">
              <a:latin typeface="Times New Roman" pitchFamily="18" charset="0"/>
              <a:cs typeface="Times New Roman" pitchFamily="18" charset="0"/>
            </a:endParaRPr>
          </a:p>
        </p:txBody>
      </p:sp>
      <p:sp>
        <p:nvSpPr>
          <p:cNvPr id="3" name="内容占位符 2">
            <a:extLst>
              <a:ext uri="{FF2B5EF4-FFF2-40B4-BE49-F238E27FC236}">
                <a16:creationId xmlns:a16="http://schemas.microsoft.com/office/drawing/2014/main" id="{02F4EDB6-54A7-4551-8A02-24AAF2131613}"/>
              </a:ext>
            </a:extLst>
          </p:cNvPr>
          <p:cNvSpPr>
            <a:spLocks noGrp="1"/>
          </p:cNvSpPr>
          <p:nvPr>
            <p:ph idx="1"/>
          </p:nvPr>
        </p:nvSpPr>
        <p:spPr/>
        <p:txBody>
          <a:bodyPr>
            <a:normAutofit/>
          </a:bodyPr>
          <a:lstStyle/>
          <a:p>
            <a:pPr>
              <a:spcBef>
                <a:spcPts val="0"/>
              </a:spcBef>
            </a:pPr>
            <a:r>
              <a:rPr lang="zh-CN" altLang="en-US" dirty="0">
                <a:solidFill>
                  <a:srgbClr val="00FF00"/>
                </a:solidFill>
                <a:sym typeface="+mn-ea"/>
              </a:rPr>
              <a:t>        Zöhrer and Pernkopf </a:t>
            </a:r>
            <a:r>
              <a:rPr lang="zh-CN" altLang="en-US" dirty="0">
                <a:sym typeface="+mn-ea"/>
              </a:rPr>
              <a:t>(</a:t>
            </a:r>
            <a:r>
              <a:rPr lang="zh-CN" altLang="en-US" dirty="0">
                <a:solidFill>
                  <a:srgbClr val="00FF00"/>
                </a:solidFill>
                <a:sym typeface="+mn-ea"/>
              </a:rPr>
              <a:t>2014</a:t>
            </a:r>
            <a:r>
              <a:rPr lang="zh-CN" altLang="en-US" dirty="0">
                <a:sym typeface="+mn-ea"/>
              </a:rPr>
              <a:t>) introduced a hybrid model that combines a supervised objective (as in the above work) and an unsupervised objective (as in the original GSN work), by simply adding (with a different weight) the supervised and unsupervised costs i.e., the reconstruction log-probabilities of </a:t>
            </a:r>
            <a:r>
              <a:rPr lang="zh-CN" altLang="en-US" b="1" dirty="0">
                <a:sym typeface="+mn-ea"/>
              </a:rPr>
              <a:t>y</a:t>
            </a:r>
            <a:r>
              <a:rPr lang="zh-CN" altLang="en-US" dirty="0">
                <a:sym typeface="+mn-ea"/>
              </a:rPr>
              <a:t> and </a:t>
            </a:r>
            <a:r>
              <a:rPr lang="zh-CN" altLang="en-US" b="1" dirty="0">
                <a:sym typeface="+mn-ea"/>
              </a:rPr>
              <a:t>x</a:t>
            </a:r>
            <a:r>
              <a:rPr lang="zh-CN" altLang="en-US" dirty="0">
                <a:sym typeface="+mn-ea"/>
              </a:rPr>
              <a:t> respectively. Such a hybrid criterion had previously been introduced for RBMs by Larochelle and </a:t>
            </a:r>
            <a:r>
              <a:rPr lang="zh-CN" altLang="en-US" dirty="0">
                <a:solidFill>
                  <a:srgbClr val="00FF00"/>
                </a:solidFill>
                <a:sym typeface="+mn-ea"/>
              </a:rPr>
              <a:t>Bengio </a:t>
            </a:r>
            <a:r>
              <a:rPr lang="zh-CN" altLang="en-US" dirty="0">
                <a:sym typeface="+mn-ea"/>
              </a:rPr>
              <a:t>(</a:t>
            </a:r>
            <a:r>
              <a:rPr lang="zh-CN" altLang="en-US" dirty="0">
                <a:solidFill>
                  <a:srgbClr val="00FF00"/>
                </a:solidFill>
                <a:sym typeface="+mn-ea"/>
              </a:rPr>
              <a:t>2008</a:t>
            </a:r>
            <a:r>
              <a:rPr lang="zh-CN" altLang="en-US" dirty="0">
                <a:sym typeface="+mn-ea"/>
              </a:rPr>
              <a:t>). They show improved classification performance using this scheme.</a:t>
            </a:r>
            <a:endParaRPr lang="zh-CN" altLang="en-US" dirty="0"/>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68922114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Yuxu </a:t>
            </a:r>
            <a:r>
              <a:rPr lang="en-US" altLang="zh-CN" sz="2400" dirty="0" err="1"/>
              <a:t>Mao</a:t>
            </a:r>
            <a:endParaRPr lang="en-US" altLang="zh-CN" sz="2400" dirty="0"/>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itchFamily="18" charset="0"/>
                <a:ea typeface="+mj-ea"/>
                <a:cs typeface="Times New Roman" pitchFamily="18" charset="0"/>
              </a:defRPr>
            </a:lvl1pPr>
          </a:lstStyle>
          <a:p>
            <a:r>
              <a:rPr lang="en-US" altLang="zh-CN" sz="3600" dirty="0"/>
              <a:t>20.13 </a:t>
            </a:r>
            <a:r>
              <a:rPr lang="en-US" altLang="zh-CN" sz="3600" dirty="0">
                <a:sym typeface="+mn-ea"/>
              </a:rPr>
              <a:t>Other Generation Schemes</a:t>
            </a:r>
            <a:endParaRPr lang="en-US" altLang="zh-CN" sz="3600" dirty="0"/>
          </a:p>
        </p:txBody>
      </p:sp>
      <p:sp>
        <p:nvSpPr>
          <p:cNvPr id="8" name="文本框 7"/>
          <p:cNvSpPr txBox="1"/>
          <p:nvPr/>
        </p:nvSpPr>
        <p:spPr>
          <a:xfrm>
            <a:off x="1526891" y="544852"/>
            <a:ext cx="9138218" cy="762000"/>
          </a:xfrm>
          <a:prstGeom prst="rect">
            <a:avLst/>
          </a:prstGeom>
          <a:noFill/>
        </p:spPr>
        <p:txBody>
          <a:bodyPr wrap="square" rtlCol="0">
            <a:spAutoFit/>
          </a:bodyPr>
          <a:lstStyle/>
          <a:p>
            <a:pPr algn="ctr"/>
            <a:r>
              <a:rPr lang="en-US" altLang="zh-CN" sz="4400" b="1" dirty="0">
                <a:latin typeface="Times New Roman" pitchFamily="18" charset="0"/>
                <a:cs typeface="Times New Roman" pitchFamily="18" charset="0"/>
              </a:rPr>
              <a:t>Chapter 20 Deep Generative Models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20.13 Other Generation Schemes</a:t>
            </a:r>
          </a:p>
        </p:txBody>
      </p:sp>
      <p:sp>
        <p:nvSpPr>
          <p:cNvPr id="3" name="内容占位符 2">
            <a:extLst>
              <a:ext uri="{FF2B5EF4-FFF2-40B4-BE49-F238E27FC236}">
                <a16:creationId xmlns:a16="http://schemas.microsoft.com/office/drawing/2014/main" id="{E9AE080E-E91B-4B59-B495-5BEB949878A0}"/>
              </a:ext>
            </a:extLst>
          </p:cNvPr>
          <p:cNvSpPr>
            <a:spLocks noGrp="1"/>
          </p:cNvSpPr>
          <p:nvPr>
            <p:ph idx="1"/>
          </p:nvPr>
        </p:nvSpPr>
        <p:spPr/>
        <p:txBody>
          <a:bodyPr>
            <a:normAutofit lnSpcReduction="10000"/>
          </a:bodyPr>
          <a:lstStyle/>
          <a:p>
            <a:pPr lvl="0">
              <a:spcBef>
                <a:spcPts val="0"/>
              </a:spcBef>
              <a:buClr>
                <a:srgbClr val="FF0000"/>
              </a:buClr>
            </a:pPr>
            <a:r>
              <a:rPr lang="en-US" altLang="zh-CN" dirty="0">
                <a:sym typeface="+mn-ea"/>
              </a:rPr>
              <a:t>The methods we have described so far use either MCMC sampling, ancestral sampling, or some mixture of the two to generate samples. While these are the most popular approaches to generative modeling, they are by no means the only approaches.</a:t>
            </a:r>
          </a:p>
          <a:p>
            <a:pPr lvl="0">
              <a:spcBef>
                <a:spcPts val="0"/>
              </a:spcBef>
              <a:buClr>
                <a:srgbClr val="FF0000"/>
              </a:buClr>
            </a:pPr>
            <a:r>
              <a:rPr lang="en-US" altLang="zh-CN" dirty="0">
                <a:solidFill>
                  <a:srgbClr val="92D050"/>
                </a:solidFill>
                <a:sym typeface="+mn-ea"/>
              </a:rPr>
              <a:t>        </a:t>
            </a:r>
            <a:r>
              <a:rPr lang="en-US" altLang="zh-CN" dirty="0" err="1">
                <a:solidFill>
                  <a:srgbClr val="00FF00"/>
                </a:solidFill>
                <a:sym typeface="+mn-ea"/>
              </a:rPr>
              <a:t>Sohl</a:t>
            </a:r>
            <a:r>
              <a:rPr lang="en-US" altLang="zh-CN" dirty="0">
                <a:solidFill>
                  <a:srgbClr val="00FF00"/>
                </a:solidFill>
                <a:sym typeface="+mn-ea"/>
              </a:rPr>
              <a:t>-Dickstein </a:t>
            </a:r>
            <a:r>
              <a:rPr lang="en-US" altLang="zh-CN" i="1" dirty="0">
                <a:solidFill>
                  <a:srgbClr val="00FF00"/>
                </a:solidFill>
                <a:sym typeface="+mn-ea"/>
              </a:rPr>
              <a:t>et al. </a:t>
            </a:r>
            <a:r>
              <a:rPr lang="en-US" altLang="zh-CN" dirty="0">
                <a:sym typeface="+mn-ea"/>
              </a:rPr>
              <a:t>(</a:t>
            </a:r>
            <a:r>
              <a:rPr lang="en-US" altLang="zh-CN" dirty="0">
                <a:solidFill>
                  <a:srgbClr val="00FF00"/>
                </a:solidFill>
                <a:sym typeface="+mn-ea"/>
              </a:rPr>
              <a:t>2015</a:t>
            </a:r>
            <a:r>
              <a:rPr lang="en-US" altLang="zh-CN" dirty="0">
                <a:sym typeface="+mn-ea"/>
              </a:rPr>
              <a:t>)</a:t>
            </a:r>
            <a:r>
              <a:rPr lang="en-US" altLang="zh-CN" dirty="0">
                <a:solidFill>
                  <a:srgbClr val="00FF00"/>
                </a:solidFill>
                <a:sym typeface="+mn-ea"/>
              </a:rPr>
              <a:t> </a:t>
            </a:r>
            <a:r>
              <a:rPr lang="en-US" altLang="zh-CN" dirty="0">
                <a:sym typeface="+mn-ea"/>
              </a:rPr>
              <a:t>developed a </a:t>
            </a:r>
            <a:r>
              <a:rPr lang="en-US" altLang="zh-CN" i="1" dirty="0">
                <a:sym typeface="+mn-ea"/>
              </a:rPr>
              <a:t>diffusion inversion</a:t>
            </a:r>
            <a:r>
              <a:rPr lang="en-US" altLang="zh-CN" dirty="0">
                <a:sym typeface="+mn-ea"/>
              </a:rPr>
              <a:t> training scheme for learning a generative model, based on non-equilibrium thermodynamics. The approach is based on the idea that the probability distributions we wish to sample from have structure. This structure can gradually be destroyed by a diffusion process that incrementally changes the probability distribution to have more entropy To form a generative model, we can run the process in reverse, by training </a:t>
            </a:r>
            <a:r>
              <a:rPr lang="en-US" altLang="zh-CN" dirty="0"/>
              <a:t>a model that gradually restores the structure to</a:t>
            </a:r>
            <a:r>
              <a:rPr lang="en-US" altLang="zh-CN" dirty="0">
                <a:sym typeface="+mn-ea"/>
              </a:rPr>
              <a:t> an unstructured distribution. </a:t>
            </a:r>
            <a:endParaRPr lang="en-US" altLang="zh-CN" dirty="0"/>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20.13 Other Generation Schemes</a:t>
            </a:r>
          </a:p>
        </p:txBody>
      </p:sp>
      <p:sp>
        <p:nvSpPr>
          <p:cNvPr id="3" name="内容占位符 2">
            <a:extLst>
              <a:ext uri="{FF2B5EF4-FFF2-40B4-BE49-F238E27FC236}">
                <a16:creationId xmlns:a16="http://schemas.microsoft.com/office/drawing/2014/main" id="{BA5B9C39-195E-4CB2-B724-00B64BE9B7C0}"/>
              </a:ext>
            </a:extLst>
          </p:cNvPr>
          <p:cNvSpPr>
            <a:spLocks noGrp="1"/>
          </p:cNvSpPr>
          <p:nvPr>
            <p:ph idx="1"/>
          </p:nvPr>
        </p:nvSpPr>
        <p:spPr/>
        <p:txBody>
          <a:bodyPr>
            <a:normAutofit/>
          </a:bodyPr>
          <a:lstStyle/>
          <a:p>
            <a:r>
              <a:rPr lang="en-US" altLang="zh-CN" dirty="0">
                <a:sym typeface="+mn-ea"/>
              </a:rPr>
              <a:t>By iteratively applying a process that brings a distribution closer to the target one, we can gradually approach that target distribution. This approach resembles MCMC methods in the sense that it involves many iterations to produce a sample. However, the model is defined to be the probability distribution produced by the final step of the chain. In this sense, there is no approximation induced by the iterative procedure. The approach introduced by </a:t>
            </a:r>
            <a:r>
              <a:rPr lang="en-US" altLang="zh-CN" dirty="0" err="1">
                <a:solidFill>
                  <a:srgbClr val="00FF00"/>
                </a:solidFill>
                <a:sym typeface="+mn-ea"/>
              </a:rPr>
              <a:t>Sohl</a:t>
            </a:r>
            <a:r>
              <a:rPr lang="en-US" altLang="zh-CN" dirty="0">
                <a:solidFill>
                  <a:srgbClr val="00FF00"/>
                </a:solidFill>
                <a:sym typeface="+mn-ea"/>
              </a:rPr>
              <a:t>-Dickstein </a:t>
            </a:r>
            <a:r>
              <a:rPr lang="en-US" altLang="zh-CN" i="1" dirty="0">
                <a:solidFill>
                  <a:srgbClr val="00FF00"/>
                </a:solidFill>
                <a:sym typeface="+mn-ea"/>
              </a:rPr>
              <a:t>et al. </a:t>
            </a:r>
            <a:r>
              <a:rPr lang="en-US" altLang="zh-CN" dirty="0">
                <a:sym typeface="+mn-ea"/>
              </a:rPr>
              <a:t>(</a:t>
            </a:r>
            <a:r>
              <a:rPr lang="en-US" altLang="zh-CN" dirty="0">
                <a:solidFill>
                  <a:srgbClr val="00FF00"/>
                </a:solidFill>
                <a:sym typeface="+mn-ea"/>
              </a:rPr>
              <a:t>2015</a:t>
            </a:r>
            <a:r>
              <a:rPr lang="en-US" altLang="zh-CN" dirty="0">
                <a:sym typeface="+mn-ea"/>
              </a:rPr>
              <a:t>)</a:t>
            </a:r>
            <a:r>
              <a:rPr lang="en-US" altLang="zh-CN" dirty="0">
                <a:solidFill>
                  <a:srgbClr val="00FF00"/>
                </a:solidFill>
                <a:sym typeface="+mn-ea"/>
              </a:rPr>
              <a:t> </a:t>
            </a:r>
            <a:r>
              <a:rPr lang="en-US" altLang="zh-CN" dirty="0">
                <a:sym typeface="+mn-ea"/>
              </a:rPr>
              <a:t>is also very close to the generative interpretation of the denoising autoencoder (Sec. </a:t>
            </a:r>
            <a:r>
              <a:rPr lang="en-US" altLang="zh-CN" dirty="0">
                <a:solidFill>
                  <a:srgbClr val="FF0000"/>
                </a:solidFill>
                <a:sym typeface="+mn-ea"/>
              </a:rPr>
              <a:t>20.11.1</a:t>
            </a:r>
            <a:r>
              <a:rPr lang="en-US" altLang="zh-CN" dirty="0">
                <a:sym typeface="+mn-ea"/>
              </a:rPr>
              <a:t>). Like with the denoising autoencoder, the training objective trains a transition operator which attempts to probabilistically undo the effect of adding some noise, trying to undo one step of the diffusion process. </a:t>
            </a:r>
            <a:endParaRPr lang="zh-CN" altLang="en-US" dirty="0"/>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20.13 Other Generation Schemes</a:t>
            </a:r>
          </a:p>
        </p:txBody>
      </p:sp>
      <p:sp>
        <p:nvSpPr>
          <p:cNvPr id="3" name="内容占位符 2">
            <a:extLst>
              <a:ext uri="{FF2B5EF4-FFF2-40B4-BE49-F238E27FC236}">
                <a16:creationId xmlns:a16="http://schemas.microsoft.com/office/drawing/2014/main" id="{8FE007D8-C918-4A2F-B970-1AFDB1B76632}"/>
              </a:ext>
            </a:extLst>
          </p:cNvPr>
          <p:cNvSpPr>
            <a:spLocks noGrp="1"/>
          </p:cNvSpPr>
          <p:nvPr>
            <p:ph idx="1"/>
          </p:nvPr>
        </p:nvSpPr>
        <p:spPr/>
        <p:txBody>
          <a:bodyPr>
            <a:normAutofit/>
          </a:bodyPr>
          <a:lstStyle/>
          <a:p>
            <a:r>
              <a:rPr lang="zh-CN" altLang="en-US" dirty="0"/>
              <a:t>If we compare with the walkback training procedure (Sec. </a:t>
            </a:r>
            <a:r>
              <a:rPr lang="zh-CN" altLang="en-US" dirty="0">
                <a:solidFill>
                  <a:srgbClr val="FF0000"/>
                </a:solidFill>
              </a:rPr>
              <a:t>20.11.3</a:t>
            </a:r>
            <a:r>
              <a:rPr lang="zh-CN" altLang="en-US" dirty="0"/>
              <a:t>) for denoising autoencoders and GSNs, the main difference is that instead of reconstructing only towards the observed training point </a:t>
            </a:r>
            <a:r>
              <a:rPr lang="zh-CN" altLang="en-US" b="1" i="1" dirty="0"/>
              <a:t>x</a:t>
            </a:r>
            <a:r>
              <a:rPr lang="zh-CN" altLang="en-US" dirty="0"/>
              <a:t>, the objective function only tries to reconstruct towards the previous point in the diffusion trajectory that started at </a:t>
            </a:r>
            <a:r>
              <a:rPr lang="zh-CN" altLang="en-US" b="1" i="1" dirty="0"/>
              <a:t>x</a:t>
            </a:r>
            <a:r>
              <a:rPr lang="zh-CN" altLang="en-US" dirty="0"/>
              <a:t> (which should be easier). This addresses the following dilemma present with the ordinary reconstruction log-likelihood objective of denoising autoencoders: with small levels of noise the learner only sees configurations near the data points, while with large levels of noise it is asked to do an almost impossible job (because the denoising distribution is going to be highly complex and multi-modal).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F4C2AB-4888-4B5D-A80E-EBCB26E0216A}"/>
              </a:ext>
            </a:extLst>
          </p:cNvPr>
          <p:cNvSpPr>
            <a:spLocks noGrp="1"/>
          </p:cNvSpPr>
          <p:nvPr>
            <p:ph type="title"/>
          </p:nvPr>
        </p:nvSpPr>
        <p:spPr/>
        <p:txBody>
          <a:bodyPr/>
          <a:lstStyle/>
          <a:p>
            <a:r>
              <a:rPr lang="en-US" altLang="zh-CN" dirty="0">
                <a:sym typeface="+mn-ea"/>
              </a:rPr>
              <a:t>20.13 Other Generation Schemes</a:t>
            </a:r>
            <a:endParaRPr lang="zh-CN" altLang="en-US" dirty="0"/>
          </a:p>
        </p:txBody>
      </p:sp>
      <p:sp>
        <p:nvSpPr>
          <p:cNvPr id="3" name="内容占位符 2">
            <a:extLst>
              <a:ext uri="{FF2B5EF4-FFF2-40B4-BE49-F238E27FC236}">
                <a16:creationId xmlns:a16="http://schemas.microsoft.com/office/drawing/2014/main" id="{82EF7F08-6CB8-47F3-8462-DAEAFFB55066}"/>
              </a:ext>
            </a:extLst>
          </p:cNvPr>
          <p:cNvSpPr>
            <a:spLocks noGrp="1"/>
          </p:cNvSpPr>
          <p:nvPr>
            <p:ph idx="1"/>
          </p:nvPr>
        </p:nvSpPr>
        <p:spPr/>
        <p:txBody>
          <a:bodyPr>
            <a:normAutofit lnSpcReduction="10000"/>
          </a:bodyPr>
          <a:lstStyle/>
          <a:p>
            <a:r>
              <a:rPr lang="zh-CN" altLang="en-US" dirty="0"/>
              <a:t>With the diffusion inversion objective, the learner can learn more precisely the shape of the density around the data points as well as remove spurious modes that could show up far from the data points.</a:t>
            </a:r>
            <a:endParaRPr lang="en-US" altLang="zh-CN" dirty="0"/>
          </a:p>
          <a:p>
            <a:r>
              <a:rPr lang="en-US" altLang="zh-CN" dirty="0"/>
              <a:t>        </a:t>
            </a:r>
            <a:r>
              <a:rPr lang="zh-CN" altLang="en-US" dirty="0"/>
              <a:t>Another approach to sample generation is the </a:t>
            </a:r>
            <a:r>
              <a:rPr lang="zh-CN" altLang="en-US" i="1" dirty="0"/>
              <a:t>approximate Bayesian computation</a:t>
            </a:r>
            <a:r>
              <a:rPr lang="zh-CN" altLang="en-US" dirty="0"/>
              <a:t> (ABC) framework (</a:t>
            </a:r>
            <a:r>
              <a:rPr lang="zh-CN" altLang="en-US" dirty="0">
                <a:solidFill>
                  <a:srgbClr val="00FF00"/>
                </a:solidFill>
              </a:rPr>
              <a:t>Rubin </a:t>
            </a:r>
            <a:r>
              <a:rPr lang="zh-CN" altLang="en-US" i="1" dirty="0">
                <a:solidFill>
                  <a:srgbClr val="00FF00"/>
                </a:solidFill>
              </a:rPr>
              <a:t>et al</a:t>
            </a:r>
            <a:r>
              <a:rPr lang="zh-CN" altLang="en-US" dirty="0">
                <a:solidFill>
                  <a:srgbClr val="00FF00"/>
                </a:solidFill>
              </a:rPr>
              <a:t>.</a:t>
            </a:r>
            <a:r>
              <a:rPr lang="zh-CN" altLang="en-US" dirty="0"/>
              <a:t>,</a:t>
            </a:r>
            <a:r>
              <a:rPr lang="zh-CN" altLang="en-US" dirty="0">
                <a:solidFill>
                  <a:srgbClr val="00FF00"/>
                </a:solidFill>
              </a:rPr>
              <a:t> 1984</a:t>
            </a:r>
            <a:r>
              <a:rPr lang="zh-CN" altLang="en-US" dirty="0"/>
              <a:t>). In this approach, samples are rejected or modified in order to make the moments of selected functions of the samples match those of the desired distribution. While this idea uses the moments of the samples like in moment matching, it is different from moment matching because it modifies the samples themselves, rather than training the model to automatically emit samples with the correct moments. </a:t>
            </a:r>
          </a:p>
        </p:txBody>
      </p:sp>
    </p:spTree>
    <p:extLst>
      <p:ext uri="{BB962C8B-B14F-4D97-AF65-F5344CB8AC3E}">
        <p14:creationId xmlns:p14="http://schemas.microsoft.com/office/powerpoint/2010/main" val="318061932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20.13 Other Generation Schemes</a:t>
            </a:r>
          </a:p>
        </p:txBody>
      </p:sp>
      <p:sp>
        <p:nvSpPr>
          <p:cNvPr id="3" name="内容占位符 2">
            <a:extLst>
              <a:ext uri="{FF2B5EF4-FFF2-40B4-BE49-F238E27FC236}">
                <a16:creationId xmlns:a16="http://schemas.microsoft.com/office/drawing/2014/main" id="{96449229-BFD6-4A3E-92FB-D36A8351C602}"/>
              </a:ext>
            </a:extLst>
          </p:cNvPr>
          <p:cNvSpPr>
            <a:spLocks noGrp="1"/>
          </p:cNvSpPr>
          <p:nvPr>
            <p:ph idx="1"/>
          </p:nvPr>
        </p:nvSpPr>
        <p:spPr/>
        <p:txBody>
          <a:bodyPr>
            <a:normAutofit/>
          </a:bodyPr>
          <a:lstStyle/>
          <a:p>
            <a:r>
              <a:rPr lang="zh-CN" altLang="en-US" dirty="0">
                <a:solidFill>
                  <a:srgbClr val="00FF00"/>
                </a:solidFill>
              </a:rPr>
              <a:t>Bachman and Precup</a:t>
            </a:r>
            <a:r>
              <a:rPr lang="zh-CN" altLang="en-US" dirty="0"/>
              <a:t> (</a:t>
            </a:r>
            <a:r>
              <a:rPr lang="zh-CN" altLang="en-US" dirty="0">
                <a:solidFill>
                  <a:srgbClr val="00FF00"/>
                </a:solidFill>
              </a:rPr>
              <a:t>2015</a:t>
            </a:r>
            <a:r>
              <a:rPr lang="zh-CN" altLang="en-US" dirty="0"/>
              <a:t>)</a:t>
            </a:r>
            <a:r>
              <a:rPr lang="zh-CN" altLang="en-US" dirty="0">
                <a:solidFill>
                  <a:srgbClr val="00FF00"/>
                </a:solidFill>
              </a:rPr>
              <a:t> </a:t>
            </a:r>
            <a:r>
              <a:rPr lang="zh-CN" altLang="en-US" dirty="0"/>
              <a:t>showed how to use ideas from ABC in the context of deep learning, by using ABC to shape the MCMC trajectories of GSNs.</a:t>
            </a:r>
            <a:endParaRPr lang="en-US" altLang="zh-CN" dirty="0"/>
          </a:p>
          <a:p>
            <a:r>
              <a:rPr lang="en-US" altLang="zh-CN" dirty="0"/>
              <a:t>        </a:t>
            </a:r>
            <a:r>
              <a:rPr lang="zh-CN" altLang="en-US" dirty="0"/>
              <a:t>We expect that many other possible approaches to generative modeling await discovery.</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Yuxu </a:t>
            </a:r>
            <a:r>
              <a:rPr lang="en-US" altLang="zh-CN" sz="2400" dirty="0" err="1"/>
              <a:t>Mao</a:t>
            </a:r>
            <a:endParaRPr lang="en-US" altLang="zh-CN" sz="2400" dirty="0"/>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itchFamily="18" charset="0"/>
                <a:ea typeface="+mj-ea"/>
                <a:cs typeface="Times New Roman" pitchFamily="18" charset="0"/>
              </a:defRPr>
            </a:lvl1pPr>
          </a:lstStyle>
          <a:p>
            <a:r>
              <a:rPr lang="en-US" altLang="zh-CN" sz="3600" dirty="0"/>
              <a:t>20.14 </a:t>
            </a:r>
            <a:r>
              <a:rPr lang="en-US" altLang="zh-CN" sz="3600" dirty="0">
                <a:sym typeface="+mn-ea"/>
              </a:rPr>
              <a:t>Evaluating Generative Models</a:t>
            </a:r>
            <a:endParaRPr lang="en-US" altLang="zh-CN" sz="3600" dirty="0"/>
          </a:p>
        </p:txBody>
      </p:sp>
      <p:sp>
        <p:nvSpPr>
          <p:cNvPr id="8" name="文本框 7"/>
          <p:cNvSpPr txBox="1"/>
          <p:nvPr/>
        </p:nvSpPr>
        <p:spPr>
          <a:xfrm>
            <a:off x="1526891" y="544852"/>
            <a:ext cx="9138218" cy="762000"/>
          </a:xfrm>
          <a:prstGeom prst="rect">
            <a:avLst/>
          </a:prstGeom>
          <a:noFill/>
        </p:spPr>
        <p:txBody>
          <a:bodyPr wrap="square" rtlCol="0">
            <a:spAutoFit/>
          </a:bodyPr>
          <a:lstStyle/>
          <a:p>
            <a:pPr algn="ctr"/>
            <a:r>
              <a:rPr lang="en-US" altLang="zh-CN" sz="4400" b="1" dirty="0">
                <a:latin typeface="Times New Roman" pitchFamily="18" charset="0"/>
                <a:cs typeface="Times New Roman" pitchFamily="18" charset="0"/>
              </a:rPr>
              <a:t>Chapter 20 Deep Generative Models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20.2.2 Training Restricted Boltzmann Machines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Because the RBM admits eﬃcient evaluation and diﬀerentiation of </a:t>
                </a:r>
                <a14:m>
                  <m:oMath xmlns:m="http://schemas.openxmlformats.org/officeDocument/2006/math">
                    <m:acc>
                      <m:accPr>
                        <m:chr m:val="̃"/>
                        <m:ctrlPr>
                          <a:rPr lang="en-US" altLang="zh-CN" sz="2600" b="0" i="1" smtClean="0">
                            <a:latin typeface="Cambria Math" panose="02040503050406030204" pitchFamily="18" charset="0"/>
                            <a:cs typeface="Times New Roman" panose="02020603050405020304" pitchFamily="18" charset="0"/>
                          </a:rPr>
                        </m:ctrlPr>
                      </m:accPr>
                      <m:e>
                        <m:r>
                          <a:rPr lang="en-US" altLang="zh-CN" sz="2600" b="0" i="1" smtClean="0">
                            <a:latin typeface="Cambria Math" panose="02040503050406030204" pitchFamily="18" charset="0"/>
                            <a:cs typeface="Times New Roman" panose="02020603050405020304" pitchFamily="18" charset="0"/>
                          </a:rPr>
                          <m:t>𝑃</m:t>
                        </m:r>
                      </m:e>
                    </m:acc>
                    <m:r>
                      <a:rPr lang="en-US" altLang="zh-CN" sz="2600" b="0"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𝒗</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and eﬃcient MCMC sampling in the form of block Gibbs sampling, it can readily be trained with any of the techniques described in Chapter </a:t>
                </a:r>
                <a:r>
                  <a:rPr lang="en-US" altLang="zh-CN" sz="2600" dirty="0">
                    <a:solidFill>
                      <a:srgbClr val="FF0000"/>
                    </a:solidFill>
                    <a:latin typeface="Times New Roman" panose="02020603050405020304" pitchFamily="18" charset="0"/>
                    <a:cs typeface="Times New Roman" panose="02020603050405020304" pitchFamily="18" charset="0"/>
                  </a:rPr>
                  <a:t>18</a:t>
                </a:r>
                <a:r>
                  <a:rPr lang="en-US" altLang="zh-CN" sz="2600" dirty="0">
                    <a:latin typeface="Times New Roman" panose="02020603050405020304" pitchFamily="18" charset="0"/>
                    <a:cs typeface="Times New Roman" panose="02020603050405020304" pitchFamily="18" charset="0"/>
                  </a:rPr>
                  <a:t> for training models that have intractable partition functions. This includes CD, SML (PCD), ratio matching and so on. Compared to other undirected models used in deep learning, the RBM is relatively straightforward to train because we can compute </a:t>
                </a:r>
                <a14:m>
                  <m:oMath xmlns:m="http://schemas.openxmlformats.org/officeDocument/2006/math">
                    <m:r>
                      <a:rPr lang="en-US" altLang="zh-CN" sz="2600" i="1" dirty="0">
                        <a:latin typeface="Cambria Math" panose="02040503050406030204" pitchFamily="18" charset="0"/>
                        <a:cs typeface="Times New Roman" panose="02020603050405020304" pitchFamily="18" charset="0"/>
                      </a:rPr>
                      <m:t>𝑃</m:t>
                    </m:r>
                    <m:r>
                      <a:rPr lang="en-US" altLang="zh-CN" sz="2600" i="1" dirty="0">
                        <a:latin typeface="Cambria Math" panose="02040503050406030204" pitchFamily="18" charset="0"/>
                        <a:cs typeface="Times New Roman" panose="02020603050405020304" pitchFamily="18" charset="0"/>
                      </a:rPr>
                      <m:t>(</m:t>
                    </m:r>
                    <m:r>
                      <a:rPr lang="en-US" altLang="zh-CN" sz="2600" b="1" i="1" dirty="0" smtClean="0">
                        <a:latin typeface="Cambria Math" panose="02040503050406030204" pitchFamily="18" charset="0"/>
                        <a:cs typeface="Times New Roman" panose="02020603050405020304" pitchFamily="18" charset="0"/>
                      </a:rPr>
                      <m:t>𝒉</m:t>
                    </m:r>
                    <m:r>
                      <a:rPr lang="en-US" altLang="zh-CN" sz="2600" i="1" dirty="0">
                        <a:latin typeface="Cambria Math" panose="02040503050406030204" pitchFamily="18" charset="0"/>
                        <a:cs typeface="Times New Roman" panose="02020603050405020304" pitchFamily="18" charset="0"/>
                      </a:rPr>
                      <m:t> | </m:t>
                    </m:r>
                    <m:r>
                      <a:rPr lang="en-US" altLang="zh-CN" sz="2600" b="1" i="1" dirty="0" smtClean="0">
                        <a:latin typeface="Cambria Math" panose="02040503050406030204" pitchFamily="18" charset="0"/>
                        <a:cs typeface="Times New Roman" panose="02020603050405020304" pitchFamily="18" charset="0"/>
                      </a:rPr>
                      <m:t>𝒗</m:t>
                    </m:r>
                  </m:oMath>
                </a14:m>
                <a:r>
                  <a:rPr lang="en-US" altLang="zh-CN" sz="2600" dirty="0">
                    <a:latin typeface="Times New Roman" panose="02020603050405020304" pitchFamily="18" charset="0"/>
                    <a:cs typeface="Times New Roman" panose="02020603050405020304" pitchFamily="18" charset="0"/>
                  </a:rPr>
                  <a:t>) exactly in closed form. Some other deep models, such as the deep Boltzmann machine, combine both the diﬃculty of an intractable partition function and the diﬃculty of intractable inference.</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b="1"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E112691D-8849-4BB7-B8F8-06ACF9C45C3A}"/>
              </a:ext>
            </a:extLst>
          </p:cNvPr>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14085219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3DD5B6-66F1-4A84-90B9-1EB2C2177B89}"/>
              </a:ext>
            </a:extLst>
          </p:cNvPr>
          <p:cNvSpPr>
            <a:spLocks noGrp="1"/>
          </p:cNvSpPr>
          <p:nvPr>
            <p:ph type="title"/>
          </p:nvPr>
        </p:nvSpPr>
        <p:spPr/>
        <p:txBody>
          <a:bodyPr/>
          <a:lstStyle/>
          <a:p>
            <a:r>
              <a:rPr lang="en-US" altLang="zh-CN" dirty="0"/>
              <a:t>20.14 Evaluating Generative Models</a:t>
            </a:r>
            <a:endParaRPr lang="zh-CN" altLang="en-US" dirty="0"/>
          </a:p>
        </p:txBody>
      </p:sp>
      <p:sp>
        <p:nvSpPr>
          <p:cNvPr id="3" name="内容占位符 2">
            <a:extLst>
              <a:ext uri="{FF2B5EF4-FFF2-40B4-BE49-F238E27FC236}">
                <a16:creationId xmlns:a16="http://schemas.microsoft.com/office/drawing/2014/main" id="{6E1FCD38-5312-4109-919E-A58261BEDA3F}"/>
              </a:ext>
            </a:extLst>
          </p:cNvPr>
          <p:cNvSpPr>
            <a:spLocks noGrp="1"/>
          </p:cNvSpPr>
          <p:nvPr>
            <p:ph idx="1"/>
          </p:nvPr>
        </p:nvSpPr>
        <p:spPr/>
        <p:txBody>
          <a:bodyPr/>
          <a:lstStyle/>
          <a:p>
            <a:r>
              <a:rPr lang="zh-CN" altLang="en-US" dirty="0"/>
              <a:t>Researchers studying generative models often need to compare one generative model to another, usually in order to demonstrate that a newly invented generative model is better at capturing some distribution than the pre-existing models.</a:t>
            </a:r>
          </a:p>
          <a:p>
            <a:pPr>
              <a:spcBef>
                <a:spcPts val="0"/>
              </a:spcBef>
            </a:pPr>
            <a:r>
              <a:rPr lang="en-US" altLang="zh-CN" dirty="0"/>
              <a:t>        This can be a difficult and subtle task. In many cases, we can not actually evaluate the log probability of the data under the model, but only an approximation. In these cases, it is important to think and communicate clearly about exactly what is being measured. For example, suppose we can evaluate a stochastic estimate of the log-likelihood for model A, and a deterministic lower bound on the log-likelihood for model B. If model A gets a higher score than model B, which is better? </a:t>
            </a:r>
          </a:p>
        </p:txBody>
      </p:sp>
      <p:pic>
        <p:nvPicPr>
          <p:cNvPr id="4" name="图片 3" descr="u=1907756794,293736522&amp;fm=21&amp;gp=0.jpg">
            <a:extLst>
              <a:ext uri="{FF2B5EF4-FFF2-40B4-BE49-F238E27FC236}">
                <a16:creationId xmlns:a16="http://schemas.microsoft.com/office/drawing/2014/main" id="{69906FB0-8BF1-4A9E-A359-A07215D1789B}"/>
              </a:ext>
            </a:extLst>
          </p:cNvPr>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545257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20.14 Evaluating Generative Models</a:t>
            </a:r>
          </a:p>
        </p:txBody>
      </p:sp>
      <p:sp>
        <p:nvSpPr>
          <p:cNvPr id="3" name="内容占位符 2">
            <a:extLst>
              <a:ext uri="{FF2B5EF4-FFF2-40B4-BE49-F238E27FC236}">
                <a16:creationId xmlns:a16="http://schemas.microsoft.com/office/drawing/2014/main" id="{9D8762CF-F745-4EB9-B007-5E4291300C34}"/>
              </a:ext>
            </a:extLst>
          </p:cNvPr>
          <p:cNvSpPr>
            <a:spLocks noGrp="1"/>
          </p:cNvSpPr>
          <p:nvPr>
            <p:ph idx="1"/>
          </p:nvPr>
        </p:nvSpPr>
        <p:spPr/>
        <p:txBody>
          <a:bodyPr>
            <a:normAutofit/>
          </a:bodyPr>
          <a:lstStyle/>
          <a:p>
            <a:r>
              <a:rPr lang="en-US" altLang="zh-CN" dirty="0"/>
              <a:t>If we care about determining which model has a better internal representation of the distribution, we actually cannot tell, unless we have some way of determining how loose </a:t>
            </a:r>
            <a:r>
              <a:rPr lang="zh-CN" altLang="en-US" dirty="0"/>
              <a:t>the bound for model B is. However, if we care about how well we can use the model in practice, for example to perform anomaly detection, then it is fair to say that a model is preferable based on a criterion specific to the practical task of interest, e.g., based on ranking test examples and ranking criteria such as precision and recall.</a:t>
            </a:r>
            <a:endParaRPr lang="en-US" altLang="zh-CN" dirty="0"/>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20.14 Evaluating Generative Models</a:t>
            </a:r>
          </a:p>
        </p:txBody>
      </p:sp>
      <p:sp>
        <p:nvSpPr>
          <p:cNvPr id="3" name="内容占位符 2">
            <a:extLst>
              <a:ext uri="{FF2B5EF4-FFF2-40B4-BE49-F238E27FC236}">
                <a16:creationId xmlns:a16="http://schemas.microsoft.com/office/drawing/2014/main" id="{AC46B4C8-FB1F-474F-9066-3E398A0674E9}"/>
              </a:ext>
            </a:extLst>
          </p:cNvPr>
          <p:cNvSpPr>
            <a:spLocks noGrp="1"/>
          </p:cNvSpPr>
          <p:nvPr>
            <p:ph idx="1"/>
          </p:nvPr>
        </p:nvSpPr>
        <p:spPr/>
        <p:txBody>
          <a:bodyPr>
            <a:normAutofit/>
          </a:bodyPr>
          <a:lstStyle/>
          <a:p>
            <a:r>
              <a:rPr lang="en-US" altLang="zh-CN" dirty="0"/>
              <a:t>        Another subtlety of evaluating generative models is that the evaluation metrics are often hard research problems in and of themselves. It can be very difficult to establish that models are being compared fairly. For example, suppose we use AIS to estimate log Z in order to compute log </a:t>
            </a:r>
            <a:r>
              <a:rPr lang="en-US" altLang="zh-CN" i="1" dirty="0"/>
              <a:t>p</a:t>
            </a:r>
            <a:r>
              <a:rPr lang="en-US" altLang="zh-CN" baseline="30000" dirty="0"/>
              <a:t>˜</a:t>
            </a:r>
            <a:r>
              <a:rPr lang="en-US" altLang="zh-CN" dirty="0"/>
              <a:t>(</a:t>
            </a:r>
            <a:r>
              <a:rPr lang="en-US" altLang="zh-CN" b="1" i="1" dirty="0"/>
              <a:t>x</a:t>
            </a:r>
            <a:r>
              <a:rPr lang="en-US" altLang="zh-CN" dirty="0"/>
              <a:t>) − log Z for a new model we have just invented. A computationally economical implementation of AIS may fail to find several modes of the model distribution and underestimate Z, which will result in us overestimating log </a:t>
            </a:r>
            <a:r>
              <a:rPr lang="en-US" altLang="zh-CN" i="1" dirty="0"/>
              <a:t>p</a:t>
            </a:r>
            <a:r>
              <a:rPr lang="en-US" altLang="zh-CN" dirty="0"/>
              <a:t>(</a:t>
            </a:r>
            <a:r>
              <a:rPr lang="en-US" altLang="zh-CN" i="1" dirty="0"/>
              <a:t>x</a:t>
            </a:r>
            <a:r>
              <a:rPr lang="en-US" altLang="zh-CN" dirty="0"/>
              <a:t>). It can thus be difficult to tell whether a high likelihood </a:t>
            </a:r>
            <a:r>
              <a:rPr lang="zh-CN" altLang="en-US" dirty="0"/>
              <a:t>estimate is due to a good model or a bad AIS implementation.</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1E90D-EB85-4566-B172-2F9A618CBE1E}"/>
              </a:ext>
            </a:extLst>
          </p:cNvPr>
          <p:cNvSpPr>
            <a:spLocks noGrp="1"/>
          </p:cNvSpPr>
          <p:nvPr>
            <p:ph type="title"/>
          </p:nvPr>
        </p:nvSpPr>
        <p:spPr/>
        <p:txBody>
          <a:bodyPr/>
          <a:lstStyle/>
          <a:p>
            <a:r>
              <a:rPr lang="en-US" altLang="zh-CN" dirty="0">
                <a:sym typeface="+mn-ea"/>
              </a:rPr>
              <a:t>20.14 Evaluating Generative Models</a:t>
            </a:r>
            <a:endParaRPr lang="zh-CN" altLang="en-US" dirty="0"/>
          </a:p>
        </p:txBody>
      </p:sp>
      <p:sp>
        <p:nvSpPr>
          <p:cNvPr id="3" name="内容占位符 2">
            <a:extLst>
              <a:ext uri="{FF2B5EF4-FFF2-40B4-BE49-F238E27FC236}">
                <a16:creationId xmlns:a16="http://schemas.microsoft.com/office/drawing/2014/main" id="{BCB8BBB4-87FA-4CD4-8C99-C762D31C4522}"/>
              </a:ext>
            </a:extLst>
          </p:cNvPr>
          <p:cNvSpPr>
            <a:spLocks noGrp="1"/>
          </p:cNvSpPr>
          <p:nvPr>
            <p:ph idx="1"/>
          </p:nvPr>
        </p:nvSpPr>
        <p:spPr/>
        <p:txBody>
          <a:bodyPr/>
          <a:lstStyle/>
          <a:p>
            <a:r>
              <a:rPr lang="en-US" altLang="zh-CN" dirty="0"/>
              <a:t>        Other fields of machine learning usually allow for some variation in the preprocessing of the data. For example, when comparing the accuracy of object recognition algorithms, it is usually acceptable to preprocess the input images slightly differently for each algorithm based on what kind of input requirements it has. Generative modeling is different because changes in preprocessing, even very small and subtle ones, are completely unacceptable. Any change to the input data changes the distribution to be captured and fundamentally alters the task. For example, multiplying the input by 0.1 will artificially increase likelihood by a factor of 10.</a:t>
            </a:r>
            <a:endParaRPr lang="zh-CN" altLang="en-US" dirty="0"/>
          </a:p>
        </p:txBody>
      </p:sp>
      <p:pic>
        <p:nvPicPr>
          <p:cNvPr id="4" name="图片 3" descr="u=1907756794,293736522&amp;fm=21&amp;gp=0.jpg">
            <a:extLst>
              <a:ext uri="{FF2B5EF4-FFF2-40B4-BE49-F238E27FC236}">
                <a16:creationId xmlns:a16="http://schemas.microsoft.com/office/drawing/2014/main" id="{DB5FE469-76AF-491E-B936-8941A7863385}"/>
              </a:ext>
            </a:extLst>
          </p:cNvPr>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63901290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20.14 Evaluating Generative Models</a:t>
            </a:r>
          </a:p>
        </p:txBody>
      </p:sp>
      <p:sp>
        <p:nvSpPr>
          <p:cNvPr id="3" name="内容占位符 2">
            <a:extLst>
              <a:ext uri="{FF2B5EF4-FFF2-40B4-BE49-F238E27FC236}">
                <a16:creationId xmlns:a16="http://schemas.microsoft.com/office/drawing/2014/main" id="{436EDBF9-9C84-43E3-BCB9-674E0FDB2043}"/>
              </a:ext>
            </a:extLst>
          </p:cNvPr>
          <p:cNvSpPr>
            <a:spLocks noGrp="1"/>
          </p:cNvSpPr>
          <p:nvPr>
            <p:ph idx="1"/>
          </p:nvPr>
        </p:nvSpPr>
        <p:spPr/>
        <p:txBody>
          <a:bodyPr>
            <a:normAutofit lnSpcReduction="10000"/>
          </a:bodyPr>
          <a:lstStyle/>
          <a:p>
            <a:r>
              <a:rPr lang="en-US" altLang="zh-CN" dirty="0"/>
              <a:t>        </a:t>
            </a:r>
            <a:r>
              <a:rPr lang="zh-CN" altLang="en-US" dirty="0"/>
              <a:t>Issues with preprocessing commonly arise when benchmarking generative models on the MNIST dataset, one of the more popular generative modeling benchmarks. MNIST consists of grayscale images. Some models treat MNIST images as points in a real vector space, while others treat them as binary. Yet others treat the </a:t>
            </a:r>
            <a:r>
              <a:rPr lang="en-US" altLang="zh-CN" dirty="0"/>
              <a:t>grayscale values as probabilities for a binary samples. It is essential to compare real-valued models only to other real-valued models and binary-valued models only to other binary-valued models. Otherwise the likelihoods measured are not on the same space. For binary-valued models, the log-likelihood can be at most zero, while for real-valued models it can be arbitrarily high, since it is the measurement of a density. Among binary models, it is important to compare models using exactly the same kind of binarization.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20.14 Evaluating Generative Models</a:t>
            </a:r>
          </a:p>
        </p:txBody>
      </p:sp>
      <p:sp>
        <p:nvSpPr>
          <p:cNvPr id="3" name="内容占位符 2">
            <a:extLst>
              <a:ext uri="{FF2B5EF4-FFF2-40B4-BE49-F238E27FC236}">
                <a16:creationId xmlns:a16="http://schemas.microsoft.com/office/drawing/2014/main" id="{6EAD010D-3042-45DF-BF9D-8E77E14CE840}"/>
              </a:ext>
            </a:extLst>
          </p:cNvPr>
          <p:cNvSpPr>
            <a:spLocks noGrp="1"/>
          </p:cNvSpPr>
          <p:nvPr>
            <p:ph idx="1"/>
          </p:nvPr>
        </p:nvSpPr>
        <p:spPr/>
        <p:txBody>
          <a:bodyPr/>
          <a:lstStyle/>
          <a:p>
            <a:r>
              <a:rPr lang="en-US" altLang="zh-CN" dirty="0"/>
              <a:t>For example, we might binarize a gray pixel to 0 or 1 by thresholding at 0.5, or by drawing a random sample whose probability of being 1 is given by the gray pixel intensity. If we use the random binarization, we might binarize the whole dataset once, or we might draw a different random example for each step of training and then draw multiple samples for evaluation. Each of these three schemes yields wildly different likelihood numbers, and when comparing different models it is important that both models use the same binarization scheme for training and for evaluation. In fact, researchers who apply a single random binarization step share a file containing the results of the random binarization, so that there is no difference in results based on different outcomes of the binarization step.</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20.14 Evaluating Generative Models</a:t>
            </a:r>
          </a:p>
        </p:txBody>
      </p:sp>
      <p:sp>
        <p:nvSpPr>
          <p:cNvPr id="3" name="内容占位符 2">
            <a:extLst>
              <a:ext uri="{FF2B5EF4-FFF2-40B4-BE49-F238E27FC236}">
                <a16:creationId xmlns:a16="http://schemas.microsoft.com/office/drawing/2014/main" id="{BE0DCCAE-D069-4C06-95C8-6A973E73F25B}"/>
              </a:ext>
            </a:extLst>
          </p:cNvPr>
          <p:cNvSpPr>
            <a:spLocks noGrp="1"/>
          </p:cNvSpPr>
          <p:nvPr>
            <p:ph idx="1"/>
          </p:nvPr>
        </p:nvSpPr>
        <p:spPr/>
        <p:txBody>
          <a:bodyPr>
            <a:normAutofit lnSpcReduction="10000"/>
          </a:bodyPr>
          <a:lstStyle/>
          <a:p>
            <a:r>
              <a:rPr lang="en-US" altLang="zh-CN" dirty="0"/>
              <a:t>        Because being able to generate realistic samples from the data distribution is one of the goals of a generative model, practitioners often evaluate generative models by visually inspecting the samples. In the best case, this is done not by the researchers themselves, but by experimental subjects who do not know the source of the samples (</a:t>
            </a:r>
            <a:r>
              <a:rPr lang="en-US" altLang="zh-CN" dirty="0">
                <a:solidFill>
                  <a:srgbClr val="00FF00"/>
                </a:solidFill>
              </a:rPr>
              <a:t>Denton </a:t>
            </a:r>
            <a:r>
              <a:rPr lang="en-US" altLang="zh-CN" i="1" dirty="0">
                <a:solidFill>
                  <a:srgbClr val="00FF00"/>
                </a:solidFill>
              </a:rPr>
              <a:t>et al.</a:t>
            </a:r>
            <a:r>
              <a:rPr lang="en-US" altLang="zh-CN" dirty="0"/>
              <a:t>,</a:t>
            </a:r>
            <a:r>
              <a:rPr lang="en-US" altLang="zh-CN" dirty="0">
                <a:solidFill>
                  <a:srgbClr val="00FF00"/>
                </a:solidFill>
              </a:rPr>
              <a:t> 2015</a:t>
            </a:r>
            <a:r>
              <a:rPr lang="en-US" altLang="zh-CN" dirty="0"/>
              <a:t>). Unfortunately, it is possible for a very poor probabilistic model to produce very good samples. A common practice to verify if the model only copies some of the training examples is illustrated in Fig. </a:t>
            </a:r>
            <a:r>
              <a:rPr lang="en-US" altLang="zh-CN" dirty="0">
                <a:solidFill>
                  <a:srgbClr val="FF0000"/>
                </a:solidFill>
              </a:rPr>
              <a:t>16.1</a:t>
            </a:r>
            <a:r>
              <a:rPr lang="en-US" altLang="zh-CN" dirty="0"/>
              <a:t>. The idea is to show for some of the generated samples their nearest neighbor in the training set, according to Euclidean distance in the space of</a:t>
            </a:r>
            <a:r>
              <a:rPr lang="en-US" altLang="zh-CN" b="1" dirty="0"/>
              <a:t> </a:t>
            </a:r>
            <a:r>
              <a:rPr lang="en-US" altLang="zh-CN" b="1" i="1" dirty="0"/>
              <a:t>x</a:t>
            </a:r>
            <a:r>
              <a:rPr lang="en-US" altLang="zh-CN" dirty="0"/>
              <a:t>. This test is intended to detect the case where the model overfits the training set and just reproduces training instances.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20.14 Evaluating Generative Models</a:t>
            </a:r>
          </a:p>
        </p:txBody>
      </p:sp>
      <p:sp>
        <p:nvSpPr>
          <p:cNvPr id="3" name="内容占位符 2">
            <a:extLst>
              <a:ext uri="{FF2B5EF4-FFF2-40B4-BE49-F238E27FC236}">
                <a16:creationId xmlns:a16="http://schemas.microsoft.com/office/drawing/2014/main" id="{6EE88D90-EBF4-4C0D-B934-E72EBF34753F}"/>
              </a:ext>
            </a:extLst>
          </p:cNvPr>
          <p:cNvSpPr>
            <a:spLocks noGrp="1"/>
          </p:cNvSpPr>
          <p:nvPr>
            <p:ph idx="1"/>
          </p:nvPr>
        </p:nvSpPr>
        <p:spPr/>
        <p:txBody>
          <a:bodyPr>
            <a:normAutofit lnSpcReduction="10000"/>
          </a:bodyPr>
          <a:lstStyle/>
          <a:p>
            <a:r>
              <a:rPr lang="en-US" altLang="zh-CN" dirty="0"/>
              <a:t>It is even possible to simultaneously underfit and overfit yet still produce samples that individually look good. Imagine a generative model trained on images of dogs and cats that simply learns to reproduce the training images of dogs. Such a model has clearly overfit, because it does not produces images that were not in the training set, but it has also underfit, because it assigns no probability to the training images of cats. Yet a human observer would judge each individual image of a dog to be high quality. In this simple example, it would be easy for a human observer who can inspect many samples to determine that the cats are absent. In more realistic settings, a generative model trained on data with tens of thousands of modes may ignore a small number of modes, and a human observer would not easily be able to inspect or remember enough images to detect the missing variation.</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20.14 Evaluating Generative Models</a:t>
            </a:r>
          </a:p>
        </p:txBody>
      </p:sp>
      <p:sp>
        <p:nvSpPr>
          <p:cNvPr id="3" name="内容占位符 2">
            <a:extLst>
              <a:ext uri="{FF2B5EF4-FFF2-40B4-BE49-F238E27FC236}">
                <a16:creationId xmlns:a16="http://schemas.microsoft.com/office/drawing/2014/main" id="{8F861EDA-3B4D-4D86-8701-86FF53298EA7}"/>
              </a:ext>
            </a:extLst>
          </p:cNvPr>
          <p:cNvSpPr>
            <a:spLocks noGrp="1"/>
          </p:cNvSpPr>
          <p:nvPr>
            <p:ph idx="1"/>
          </p:nvPr>
        </p:nvSpPr>
        <p:spPr/>
        <p:txBody>
          <a:bodyPr>
            <a:normAutofit lnSpcReduction="10000"/>
          </a:bodyPr>
          <a:lstStyle/>
          <a:p>
            <a:r>
              <a:rPr lang="en-US" altLang="zh-CN" dirty="0"/>
              <a:t>        Since the visual quality of samples is not a reliable guide, we often also evaluate the log-likelihood that the model assigns to the test data, when this is computationally feasible. Unfortunately, in some cases the likelihood seems not to measure any attribute of the model that we really care about. For example, real-valued models of MNIST can obtain arbitrarily high likelihood by assigning arbitrarily low variance to background pixels that never change. Models and algorithms that detect these constant features can reap unlimited rewards, even though this is not a very useful thing to do. The potential to achieve a cost approaching negative infinity is present for any kind of maximum likelihood problem with real values, but it is especially problematic for generative models of MNIST because so many of the output values are trivial to predict.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20.14 Evaluating Generative Models</a:t>
            </a:r>
          </a:p>
        </p:txBody>
      </p:sp>
      <p:sp>
        <p:nvSpPr>
          <p:cNvPr id="3" name="内容占位符 2">
            <a:extLst>
              <a:ext uri="{FF2B5EF4-FFF2-40B4-BE49-F238E27FC236}">
                <a16:creationId xmlns:a16="http://schemas.microsoft.com/office/drawing/2014/main" id="{6A510DDD-409F-43E7-AF9F-91EA06B48A81}"/>
              </a:ext>
            </a:extLst>
          </p:cNvPr>
          <p:cNvSpPr>
            <a:spLocks noGrp="1"/>
          </p:cNvSpPr>
          <p:nvPr>
            <p:ph idx="1"/>
          </p:nvPr>
        </p:nvSpPr>
        <p:spPr/>
        <p:txBody>
          <a:bodyPr/>
          <a:lstStyle/>
          <a:p>
            <a:r>
              <a:rPr lang="en-US" altLang="zh-CN" dirty="0"/>
              <a:t>This strongly suggests a need for developing other ways of evaluating generative models. </a:t>
            </a:r>
          </a:p>
          <a:p>
            <a:pPr>
              <a:spcBef>
                <a:spcPts val="0"/>
              </a:spcBef>
            </a:pPr>
            <a:r>
              <a:rPr lang="en-US" altLang="zh-CN" dirty="0">
                <a:solidFill>
                  <a:srgbClr val="92D050"/>
                </a:solidFill>
              </a:rPr>
              <a:t>        </a:t>
            </a:r>
            <a:r>
              <a:rPr lang="en-US" altLang="zh-CN" dirty="0" err="1">
                <a:solidFill>
                  <a:srgbClr val="00FF00"/>
                </a:solidFill>
              </a:rPr>
              <a:t>Theis</a:t>
            </a:r>
            <a:r>
              <a:rPr lang="en-US" altLang="zh-CN" dirty="0">
                <a:solidFill>
                  <a:srgbClr val="00FF00"/>
                </a:solidFill>
              </a:rPr>
              <a:t> </a:t>
            </a:r>
            <a:r>
              <a:rPr lang="en-US" altLang="zh-CN" i="1" dirty="0">
                <a:solidFill>
                  <a:srgbClr val="00FF00"/>
                </a:solidFill>
              </a:rPr>
              <a:t>et al. </a:t>
            </a:r>
            <a:r>
              <a:rPr lang="en-US" altLang="zh-CN" dirty="0"/>
              <a:t>(</a:t>
            </a:r>
            <a:r>
              <a:rPr lang="en-US" altLang="zh-CN" dirty="0">
                <a:solidFill>
                  <a:srgbClr val="00FF00"/>
                </a:solidFill>
              </a:rPr>
              <a:t>2015</a:t>
            </a:r>
            <a:r>
              <a:rPr lang="en-US" altLang="zh-CN" dirty="0"/>
              <a:t>)</a:t>
            </a:r>
            <a:r>
              <a:rPr lang="en-US" altLang="zh-CN" dirty="0">
                <a:solidFill>
                  <a:srgbClr val="00FF00"/>
                </a:solidFill>
              </a:rPr>
              <a:t> </a:t>
            </a:r>
            <a:r>
              <a:rPr lang="en-US" altLang="zh-CN" dirty="0"/>
              <a:t>review many of the issues involved in evaluating generative models, including many of the ideas described above. They highlight the fact that there are many different uses of generative models and that the choice of metric must match the intended use of the model. For example, some generative models are better at assigning high probability to most realistic points while other generative models are better at rarely assigning high probability to unrealistic points. These differences can result from whether a generative model is designed to minimize D</a:t>
            </a:r>
            <a:r>
              <a:rPr lang="en-US" altLang="zh-CN" baseline="-25000" dirty="0"/>
              <a:t>KL</a:t>
            </a:r>
            <a:r>
              <a:rPr lang="en-US" altLang="zh-CN" dirty="0"/>
              <a:t>(</a:t>
            </a:r>
            <a:r>
              <a:rPr lang="en-US" altLang="zh-CN" i="1" dirty="0" err="1"/>
              <a:t>p</a:t>
            </a:r>
            <a:r>
              <a:rPr lang="en-US" altLang="zh-CN" baseline="-25000" dirty="0" err="1"/>
              <a:t>data</a:t>
            </a:r>
            <a:r>
              <a:rPr lang="en-US" altLang="zh-CN" dirty="0"/>
              <a:t> || </a:t>
            </a:r>
            <a:r>
              <a:rPr lang="en-US" altLang="zh-CN" i="1" dirty="0" err="1"/>
              <a:t>p</a:t>
            </a:r>
            <a:r>
              <a:rPr lang="en-US" altLang="zh-CN" baseline="-25000" dirty="0" err="1"/>
              <a:t>model</a:t>
            </a:r>
            <a:r>
              <a:rPr lang="en-US" altLang="zh-CN" dirty="0"/>
              <a:t>) or D</a:t>
            </a:r>
            <a:r>
              <a:rPr lang="en-US" altLang="zh-CN" baseline="-25000" dirty="0"/>
              <a:t>KL</a:t>
            </a:r>
            <a:r>
              <a:rPr lang="en-US" altLang="zh-CN" dirty="0"/>
              <a:t>(</a:t>
            </a:r>
            <a:r>
              <a:rPr lang="en-US" altLang="zh-CN" i="1" dirty="0" err="1"/>
              <a:t>p</a:t>
            </a:r>
            <a:r>
              <a:rPr lang="en-US" altLang="zh-CN" baseline="-25000" dirty="0" err="1"/>
              <a:t>model</a:t>
            </a:r>
            <a:r>
              <a:rPr lang="en-US" altLang="zh-CN" dirty="0"/>
              <a:t>||</a:t>
            </a:r>
            <a:r>
              <a:rPr lang="en-US" altLang="zh-CN" i="1" dirty="0" err="1"/>
              <a:t>p</a:t>
            </a:r>
            <a:r>
              <a:rPr lang="en-US" altLang="zh-CN" baseline="-25000" dirty="0" err="1"/>
              <a:t>data</a:t>
            </a:r>
            <a:r>
              <a:rPr lang="en-US" altLang="zh-CN" dirty="0"/>
              <a:t>), as illustrated in Fig. </a:t>
            </a:r>
            <a:r>
              <a:rPr lang="en-US" altLang="zh-CN" dirty="0">
                <a:solidFill>
                  <a:srgbClr val="FF0000"/>
                </a:solidFill>
              </a:rPr>
              <a:t>3.6</a:t>
            </a:r>
            <a:r>
              <a:rPr lang="en-US" altLang="zh-CN" dirty="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a:t>
            </a:r>
            <a:r>
              <a:rPr lang="en-US" altLang="zh-CN" sz="2400" dirty="0" err="1"/>
              <a:t>Guohua</a:t>
            </a:r>
            <a:r>
              <a:rPr lang="en-US" altLang="zh-CN" sz="2400" dirty="0"/>
              <a:t> Yue</a:t>
            </a:r>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773120"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itchFamily="18" charset="0"/>
                <a:ea typeface="+mj-ea"/>
                <a:cs typeface="Times New Roman" pitchFamily="18" charset="0"/>
              </a:defRPr>
            </a:lvl1pPr>
          </a:lstStyle>
          <a:p>
            <a:r>
              <a:rPr lang="en-US" altLang="zh-CN" sz="3600" dirty="0"/>
              <a:t>20.3 Deep Belief Networks</a:t>
            </a:r>
            <a:endParaRPr lang="zh-CN" altLang="en-US" sz="3600" dirty="0"/>
          </a:p>
        </p:txBody>
      </p:sp>
      <p:sp>
        <p:nvSpPr>
          <p:cNvPr id="8" name="文本框 7"/>
          <p:cNvSpPr txBox="1"/>
          <p:nvPr/>
        </p:nvSpPr>
        <p:spPr>
          <a:xfrm>
            <a:off x="1526891" y="544852"/>
            <a:ext cx="9138218" cy="762000"/>
          </a:xfrm>
          <a:prstGeom prst="rect">
            <a:avLst/>
          </a:prstGeom>
          <a:noFill/>
        </p:spPr>
        <p:txBody>
          <a:bodyPr wrap="square" rtlCol="0">
            <a:spAutoFit/>
          </a:bodyPr>
          <a:lstStyle/>
          <a:p>
            <a:pPr algn="ctr"/>
            <a:r>
              <a:rPr lang="en-US" altLang="zh-CN" sz="4400" b="1" dirty="0">
                <a:latin typeface="Times New Roman" pitchFamily="18" charset="0"/>
                <a:cs typeface="Times New Roman" pitchFamily="18" charset="0"/>
              </a:rPr>
              <a:t>Chapter 20 Deep Generative Models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20.14 Evaluating Generative Models</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Unfortunately, even when we restrict the use of each metric to the task it is most suited for, all of the metrics currently in use continue to have serious weaknesses. One of the most important research topics in generative modeling is therefore not just how to improve generative models, but in fact, designing new techniques to measure our progress.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Yuxu </a:t>
            </a:r>
            <a:r>
              <a:rPr lang="en-US" altLang="zh-CN" sz="2400" dirty="0" err="1"/>
              <a:t>Mao</a:t>
            </a:r>
            <a:endParaRPr lang="en-US" altLang="zh-CN" sz="2400" dirty="0"/>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itchFamily="18" charset="0"/>
                <a:ea typeface="+mj-ea"/>
                <a:cs typeface="Times New Roman" pitchFamily="18" charset="0"/>
              </a:defRPr>
            </a:lvl1pPr>
          </a:lstStyle>
          <a:p>
            <a:r>
              <a:rPr lang="en-US" altLang="zh-CN" sz="3600" dirty="0"/>
              <a:t>20.15 </a:t>
            </a:r>
            <a:r>
              <a:rPr lang="en-US" altLang="zh-CN" sz="3600" dirty="0">
                <a:sym typeface="+mn-ea"/>
              </a:rPr>
              <a:t>Conclusion</a:t>
            </a:r>
            <a:endParaRPr lang="en-US" altLang="zh-CN" sz="3600" dirty="0"/>
          </a:p>
        </p:txBody>
      </p:sp>
      <p:sp>
        <p:nvSpPr>
          <p:cNvPr id="8" name="文本框 7"/>
          <p:cNvSpPr txBox="1"/>
          <p:nvPr/>
        </p:nvSpPr>
        <p:spPr>
          <a:xfrm>
            <a:off x="1526891" y="544852"/>
            <a:ext cx="9138218" cy="762000"/>
          </a:xfrm>
          <a:prstGeom prst="rect">
            <a:avLst/>
          </a:prstGeom>
          <a:noFill/>
        </p:spPr>
        <p:txBody>
          <a:bodyPr wrap="square" rtlCol="0">
            <a:spAutoFit/>
          </a:bodyPr>
          <a:lstStyle/>
          <a:p>
            <a:pPr algn="ctr"/>
            <a:r>
              <a:rPr lang="en-US" altLang="zh-CN" sz="4400" b="1" dirty="0">
                <a:latin typeface="Times New Roman" pitchFamily="18" charset="0"/>
                <a:cs typeface="Times New Roman" pitchFamily="18" charset="0"/>
              </a:rPr>
              <a:t>Chapter 20 Deep Generative Models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itchFamily="18" charset="0"/>
                <a:cs typeface="Times New Roman" pitchFamily="18" charset="0"/>
              </a:rPr>
              <a:t>20.15 Conclusion</a:t>
            </a:r>
          </a:p>
        </p:txBody>
      </p:sp>
      <p:sp>
        <p:nvSpPr>
          <p:cNvPr id="8" name="文本框 7"/>
          <p:cNvSpPr txBox="1"/>
          <p:nvPr/>
        </p:nvSpPr>
        <p:spPr>
          <a:xfrm>
            <a:off x="387350" y="862965"/>
            <a:ext cx="11276330" cy="5539740"/>
          </a:xfrm>
          <a:prstGeom prst="rect">
            <a:avLst/>
          </a:prstGeom>
          <a:noFill/>
        </p:spPr>
        <p:txBody>
          <a:bodyPr wrap="square" rtlCol="0">
            <a:spAutoFit/>
          </a:bodyPr>
          <a:lstStyle/>
          <a:p>
            <a:pPr algn="just" fontAlgn="auto">
              <a:lnSpc>
                <a:spcPct val="125000"/>
              </a:lnSpc>
            </a:pPr>
            <a:r>
              <a:rPr sz="2600" dirty="0">
                <a:latin typeface="Times New Roman" pitchFamily="18" charset="0"/>
              </a:rPr>
              <a:t>Training generative models with hidden units is a powerful way to make models understand the world represented in the given training data. By learning a model </a:t>
            </a:r>
            <a:r>
              <a:rPr sz="2600" i="1" dirty="0" err="1">
                <a:latin typeface="Times New Roman" pitchFamily="18" charset="0"/>
              </a:rPr>
              <a:t>p</a:t>
            </a:r>
            <a:r>
              <a:rPr sz="2600" baseline="-25000" dirty="0" err="1">
                <a:solidFill>
                  <a:schemeClr val="tx1"/>
                </a:solidFill>
                <a:uFillTx/>
                <a:latin typeface="Times New Roman" pitchFamily="18" charset="0"/>
              </a:rPr>
              <a:t>model</a:t>
            </a:r>
            <a:r>
              <a:rPr sz="2600" dirty="0">
                <a:latin typeface="Times New Roman" pitchFamily="18" charset="0"/>
              </a:rPr>
              <a:t>(</a:t>
            </a:r>
            <a:r>
              <a:rPr sz="2600" i="1" dirty="0">
                <a:latin typeface="Times New Roman" pitchFamily="18" charset="0"/>
              </a:rPr>
              <a:t>x</a:t>
            </a:r>
            <a:r>
              <a:rPr sz="2600" dirty="0">
                <a:latin typeface="Times New Roman" pitchFamily="18" charset="0"/>
              </a:rPr>
              <a:t>) and a representation </a:t>
            </a:r>
            <a:r>
              <a:rPr sz="2600" i="1" dirty="0" err="1">
                <a:latin typeface="Times New Roman" pitchFamily="18" charset="0"/>
              </a:rPr>
              <a:t>p</a:t>
            </a:r>
            <a:r>
              <a:rPr sz="2600" baseline="-25000" dirty="0" err="1">
                <a:solidFill>
                  <a:schemeClr val="tx1"/>
                </a:solidFill>
                <a:uFillTx/>
                <a:latin typeface="Times New Roman" pitchFamily="18" charset="0"/>
              </a:rPr>
              <a:t>model</a:t>
            </a:r>
            <a:r>
              <a:rPr sz="2600" dirty="0">
                <a:latin typeface="Times New Roman" pitchFamily="18" charset="0"/>
              </a:rPr>
              <a:t>(</a:t>
            </a:r>
            <a:r>
              <a:rPr sz="2600" b="1" dirty="0">
                <a:latin typeface="Times New Roman" pitchFamily="18" charset="0"/>
              </a:rPr>
              <a:t>h</a:t>
            </a:r>
            <a:r>
              <a:rPr sz="2600" dirty="0">
                <a:latin typeface="Times New Roman" pitchFamily="18" charset="0"/>
              </a:rPr>
              <a:t> | </a:t>
            </a:r>
            <a:r>
              <a:rPr sz="2600" b="1" i="1" dirty="0">
                <a:latin typeface="Times New Roman" pitchFamily="18" charset="0"/>
              </a:rPr>
              <a:t>x</a:t>
            </a:r>
            <a:r>
              <a:rPr sz="2600" dirty="0">
                <a:latin typeface="Times New Roman" pitchFamily="18" charset="0"/>
              </a:rPr>
              <a:t>), a generative model can provide answers to many inference problems about the relationships between input variables in </a:t>
            </a:r>
            <a:r>
              <a:rPr sz="2600" b="1" i="1" dirty="0">
                <a:latin typeface="Times New Roman" pitchFamily="18" charset="0"/>
              </a:rPr>
              <a:t>x</a:t>
            </a:r>
            <a:r>
              <a:rPr sz="2600" dirty="0">
                <a:latin typeface="Times New Roman" pitchFamily="18" charset="0"/>
              </a:rPr>
              <a:t> and can provide many different ways of representing </a:t>
            </a:r>
            <a:r>
              <a:rPr sz="2600" b="1" i="1" dirty="0">
                <a:latin typeface="Times New Roman" pitchFamily="18" charset="0"/>
              </a:rPr>
              <a:t>x</a:t>
            </a:r>
            <a:r>
              <a:rPr sz="2600" dirty="0">
                <a:latin typeface="Times New Roman" pitchFamily="18" charset="0"/>
              </a:rPr>
              <a:t> by taking expectations of </a:t>
            </a:r>
            <a:r>
              <a:rPr sz="2600" b="1" i="1" dirty="0">
                <a:latin typeface="Times New Roman" pitchFamily="18" charset="0"/>
              </a:rPr>
              <a:t>h</a:t>
            </a:r>
            <a:r>
              <a:rPr sz="2600" dirty="0">
                <a:latin typeface="Times New Roman" pitchFamily="18" charset="0"/>
              </a:rPr>
              <a:t> at different layers of the hierarchy. Generative models hold the promise to provide AI systems with a framework for all of the many different intuitive concepts they need to understand, and the ability to reason about these concepts in the face of uncertainty. We hope that our readers will find new ways to make these approaches more powerful and continue the journey to understanding the principles that underlie learning and intelligence.</a:t>
            </a: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rPr>
              <a:t>References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lvl="0" algn="just">
              <a:lnSpc>
                <a:spcPct val="125000"/>
              </a:lnSpc>
              <a:spcBef>
                <a:spcPts val="0"/>
              </a:spcBef>
              <a:buClr>
                <a:srgbClr val="FF0000"/>
              </a:buClr>
              <a:buFont typeface="Wingdings" panose="05000000000000000000" pitchFamily="2" charset="2"/>
              <a:buChar char="p"/>
            </a:pPr>
            <a:r>
              <a:rPr lang="en-US" altLang="zh-CN" sz="2400" dirty="0"/>
              <a:t> </a:t>
            </a:r>
            <a:r>
              <a:rPr lang="en-US" altLang="zh-CN" sz="2400" dirty="0">
                <a:latin typeface="Times New Roman" panose="02020603050405020304" pitchFamily="18" charset="0"/>
                <a:cs typeface="Times New Roman" panose="02020603050405020304" pitchFamily="18" charset="0"/>
              </a:rPr>
              <a:t>Ian </a:t>
            </a:r>
            <a:r>
              <a:rPr lang="en-US" altLang="zh-CN" sz="2400" dirty="0" err="1">
                <a:latin typeface="Times New Roman" panose="02020603050405020304" pitchFamily="18" charset="0"/>
                <a:cs typeface="Times New Roman" panose="02020603050405020304" pitchFamily="18" charset="0"/>
              </a:rPr>
              <a:t>Goodfellow</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Yoshua</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Bengio</a:t>
            </a:r>
            <a:r>
              <a:rPr lang="en-US" altLang="zh-CN" sz="2400" dirty="0">
                <a:latin typeface="Times New Roman" panose="02020603050405020304" pitchFamily="18" charset="0"/>
                <a:cs typeface="Times New Roman" panose="02020603050405020304" pitchFamily="18" charset="0"/>
              </a:rPr>
              <a:t> and Aaron </a:t>
            </a:r>
            <a:r>
              <a:rPr lang="en-US" altLang="zh-CN" sz="2400" dirty="0" err="1">
                <a:latin typeface="Times New Roman" panose="02020603050405020304" pitchFamily="18" charset="0"/>
                <a:cs typeface="Times New Roman" panose="02020603050405020304" pitchFamily="18" charset="0"/>
              </a:rPr>
              <a:t>Courville</a:t>
            </a:r>
            <a:r>
              <a:rPr lang="en-US" altLang="zh-CN" sz="2400" dirty="0">
                <a:latin typeface="Times New Roman" panose="02020603050405020304" pitchFamily="18" charset="0"/>
                <a:cs typeface="Times New Roman" panose="02020603050405020304" pitchFamily="18" charset="0"/>
              </a:rPr>
              <a:t>. Deep Learning, MIT Press, 2016. http://www.deeplearningbook.org.</a:t>
            </a:r>
          </a:p>
          <a:p>
            <a:pPr marL="0" lvl="0" algn="just">
              <a:lnSpc>
                <a:spcPct val="125000"/>
              </a:lnSpc>
              <a:spcBef>
                <a:spcPts val="0"/>
              </a:spcBef>
              <a:buClr>
                <a:srgbClr val="FF0000"/>
              </a:buClr>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 Guoqiang Zhong, Xiao Ling, Li-Na Wang: From shallow feature learning to deep learning: Benefits from the Width and Depth of Deep Architectures. Wiley </a:t>
            </a:r>
            <a:r>
              <a:rPr lang="en-US" altLang="zh-CN" sz="2400" dirty="0" err="1">
                <a:latin typeface="Times New Roman" panose="02020603050405020304" pitchFamily="18" charset="0"/>
                <a:cs typeface="Times New Roman" panose="02020603050405020304" pitchFamily="18" charset="0"/>
              </a:rPr>
              <a:t>Interdiscip</a:t>
            </a:r>
            <a:r>
              <a:rPr lang="en-US" altLang="zh-CN" sz="2400" dirty="0">
                <a:latin typeface="Times New Roman" panose="02020603050405020304" pitchFamily="18" charset="0"/>
                <a:cs typeface="Times New Roman" panose="02020603050405020304" pitchFamily="18" charset="0"/>
              </a:rPr>
              <a:t>. Rev. Data Min. </a:t>
            </a:r>
            <a:r>
              <a:rPr lang="en-US" altLang="zh-CN" sz="2400" dirty="0" err="1">
                <a:latin typeface="Times New Roman" panose="02020603050405020304" pitchFamily="18" charset="0"/>
                <a:cs typeface="Times New Roman" panose="02020603050405020304" pitchFamily="18" charset="0"/>
              </a:rPr>
              <a:t>Knowl</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Discov</a:t>
            </a:r>
            <a:r>
              <a:rPr lang="en-US" altLang="zh-CN" sz="2400" dirty="0">
                <a:latin typeface="Times New Roman" panose="02020603050405020304" pitchFamily="18" charset="0"/>
                <a:cs typeface="Times New Roman" panose="02020603050405020304" pitchFamily="18" charset="0"/>
              </a:rPr>
              <a:t>. 9(1), 2019.</a:t>
            </a:r>
          </a:p>
          <a:p>
            <a:pPr marL="0" lvl="0" algn="just">
              <a:lnSpc>
                <a:spcPct val="125000"/>
              </a:lnSpc>
              <a:spcBef>
                <a:spcPts val="0"/>
              </a:spcBef>
              <a:buClr>
                <a:srgbClr val="FF0000"/>
              </a:buClr>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 Guoqiang Zhong, Li-Na Wang, Xiao Ling, </a:t>
            </a:r>
            <a:r>
              <a:rPr lang="en-US" altLang="zh-CN" sz="2400" dirty="0" err="1">
                <a:latin typeface="Times New Roman" panose="02020603050405020304" pitchFamily="18" charset="0"/>
                <a:cs typeface="Times New Roman" panose="02020603050405020304" pitchFamily="18" charset="0"/>
              </a:rPr>
              <a:t>Junyu</a:t>
            </a:r>
            <a:r>
              <a:rPr lang="en-US" altLang="zh-CN" sz="2400" dirty="0">
                <a:latin typeface="Times New Roman" panose="02020603050405020304" pitchFamily="18" charset="0"/>
                <a:cs typeface="Times New Roman" panose="02020603050405020304" pitchFamily="18" charset="0"/>
              </a:rPr>
              <a:t> Dong: An Overview on Data Representation Learning: From Traditional Feature Learning to Recent Deep Learning. The Journal of Finance and Data Science 2(4): 265-278, 2016.</a:t>
            </a:r>
          </a:p>
        </p:txBody>
      </p:sp>
      <p:pic>
        <p:nvPicPr>
          <p:cNvPr id="4" name="图片 3" descr="u=1907756794,293736522&amp;fm=21&amp;gp=0.jpg"/>
          <p:cNvPicPr>
            <a:picLocks noChangeAspect="1"/>
          </p:cNvPicPr>
          <p:nvPr/>
        </p:nvPicPr>
        <p:blipFill>
          <a:blip r:embed="rId2"/>
          <a:stretch>
            <a:fillRect/>
          </a:stretch>
        </p:blipFill>
        <p:spPr>
          <a:xfrm>
            <a:off x="10611066" y="5643127"/>
            <a:ext cx="1485468" cy="1119188"/>
          </a:xfrm>
          <a:prstGeom prst="rect">
            <a:avLst/>
          </a:prstGeom>
        </p:spPr>
      </p:pic>
    </p:spTree>
    <p:extLst>
      <p:ext uri="{BB962C8B-B14F-4D97-AF65-F5344CB8AC3E}">
        <p14:creationId xmlns:p14="http://schemas.microsoft.com/office/powerpoint/2010/main" val="420829266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43127"/>
            <a:ext cx="1485468" cy="1119188"/>
          </a:xfrm>
          <a:prstGeom prst="rect">
            <a:avLst/>
          </a:prstGeom>
        </p:spPr>
      </p:pic>
      <p:sp>
        <p:nvSpPr>
          <p:cNvPr id="5" name="文本框 4"/>
          <p:cNvSpPr txBox="1"/>
          <p:nvPr/>
        </p:nvSpPr>
        <p:spPr>
          <a:xfrm>
            <a:off x="284891" y="5416844"/>
            <a:ext cx="10005329" cy="1200329"/>
          </a:xfrm>
          <a:prstGeom prst="rect">
            <a:avLst/>
          </a:prstGeom>
          <a:noFill/>
        </p:spPr>
        <p:txBody>
          <a:bodyPr wrap="square" rtlCol="0">
            <a:spAutoFit/>
          </a:bodyPr>
          <a:lstStyle/>
          <a:p>
            <a:pPr algn="just"/>
            <a:r>
              <a:rPr lang="en-US" altLang="zh-CN" dirty="0">
                <a:latin typeface="Times New Roman" pitchFamily="18" charset="0"/>
                <a:cs typeface="Times New Roman" pitchFamily="18" charset="0"/>
              </a:rPr>
              <a:t>The </a:t>
            </a:r>
            <a:r>
              <a:rPr lang="en-US" altLang="zh-CN" dirty="0" err="1">
                <a:latin typeface="Times New Roman" pitchFamily="18" charset="0"/>
                <a:cs typeface="Times New Roman" pitchFamily="18" charset="0"/>
              </a:rPr>
              <a:t>ebooks</a:t>
            </a:r>
            <a:r>
              <a:rPr lang="en-US" altLang="zh-CN" dirty="0">
                <a:latin typeface="Times New Roman" pitchFamily="18" charset="0"/>
                <a:cs typeface="Times New Roman" pitchFamily="18" charset="0"/>
              </a:rPr>
              <a:t>, papers and materials referred for these slides are downloaded from the Internet. If any of them infringe your rights, please let’s know via email address </a:t>
            </a:r>
            <a:r>
              <a:rPr lang="en-US" altLang="zh-CN" dirty="0">
                <a:latin typeface="Times New Roman" pitchFamily="18" charset="0"/>
                <a:cs typeface="Times New Roman" pitchFamily="18" charset="0"/>
                <a:hlinkClick r:id="rId3"/>
              </a:rPr>
              <a:t>gqzhong@ouc.edu.cn</a:t>
            </a:r>
            <a:r>
              <a:rPr lang="en-US" altLang="zh-CN" dirty="0">
                <a:latin typeface="Times New Roman" pitchFamily="18" charset="0"/>
                <a:cs typeface="Times New Roman" pitchFamily="18" charset="0"/>
              </a:rPr>
              <a:t>. If</a:t>
            </a:r>
            <a:r>
              <a:rPr lang="en-US" altLang="zh-CN" baseline="0" dirty="0">
                <a:latin typeface="Times New Roman" pitchFamily="18" charset="0"/>
                <a:cs typeface="Times New Roman" pitchFamily="18" charset="0"/>
              </a:rPr>
              <a:t> it is true, w</a:t>
            </a:r>
            <a:r>
              <a:rPr lang="en-US" altLang="zh-CN" dirty="0">
                <a:latin typeface="Times New Roman" pitchFamily="18" charset="0"/>
                <a:cs typeface="Times New Roman" pitchFamily="18" charset="0"/>
              </a:rPr>
              <a:t>e will delete the corresponding content immediately. These slides can be freely utilized for teaching and research. For commercial usage, please let’s know first via the same email as above.</a:t>
            </a:r>
            <a:r>
              <a:rPr lang="en-US" altLang="zh-CN" dirty="0"/>
              <a:t>  </a:t>
            </a:r>
            <a:endParaRPr lang="zh-CN" altLang="en-US" dirty="0"/>
          </a:p>
        </p:txBody>
      </p:sp>
      <p:sp>
        <p:nvSpPr>
          <p:cNvPr id="6" name="矩形 5"/>
          <p:cNvSpPr/>
          <p:nvPr/>
        </p:nvSpPr>
        <p:spPr>
          <a:xfrm>
            <a:off x="4739326" y="2411295"/>
            <a:ext cx="3039614" cy="830997"/>
          </a:xfrm>
          <a:prstGeom prst="rect">
            <a:avLst/>
          </a:prstGeom>
          <a:noFill/>
        </p:spPr>
        <p:txBody>
          <a:bodyPr wrap="none" lIns="91440" tIns="45720" rIns="91440" bIns="45720">
            <a:spAutoFit/>
          </a:bodyPr>
          <a:lstStyle/>
          <a:p>
            <a:pPr algn="ctr"/>
            <a:r>
              <a:rPr lang="en-US" altLang="zh-CN" sz="4800" b="0" cap="none" spc="0" dirty="0">
                <a:ln w="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rPr>
              <a:t>Thank you!</a:t>
            </a:r>
            <a:endParaRPr lang="zh-CN" altLang="en-US" sz="4800" b="0" cap="none" spc="0" dirty="0">
              <a:ln w="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20.3 Deep Belief Networks</a:t>
            </a:r>
          </a:p>
        </p:txBody>
      </p:sp>
      <p:sp>
        <p:nvSpPr>
          <p:cNvPr id="3" name="内容占位符 2"/>
          <p:cNvSpPr>
            <a:spLocks noGrp="1"/>
          </p:cNvSpPr>
          <p:nvPr>
            <p:ph idx="4294967295"/>
          </p:nvPr>
        </p:nvSpPr>
        <p:spPr>
          <a:xfrm>
            <a:off x="387439" y="1043189"/>
            <a:ext cx="11409609" cy="5133774"/>
          </a:xfrm>
        </p:spPr>
        <p:txBody>
          <a:bodyPr>
            <a:normAutofit lnSpcReduction="10000"/>
          </a:bodyPr>
          <a:lstStyle/>
          <a:p>
            <a:pPr marL="0" lvl="0" indent="0" algn="just">
              <a:lnSpc>
                <a:spcPct val="125000"/>
              </a:lnSpc>
              <a:spcBef>
                <a:spcPts val="0"/>
              </a:spcBef>
              <a:buClr>
                <a:srgbClr val="FF0000"/>
              </a:buClr>
              <a:buNone/>
            </a:pPr>
            <a:r>
              <a:rPr lang="en-US" altLang="zh-CN" sz="2600" i="1" dirty="0">
                <a:latin typeface="Times New Roman" pitchFamily="18" charset="0"/>
                <a:cs typeface="Times New Roman" pitchFamily="18" charset="0"/>
              </a:rPr>
              <a:t>        Deep belief networks</a:t>
            </a:r>
            <a:r>
              <a:rPr lang="en-US" altLang="zh-CN" sz="2600" dirty="0">
                <a:latin typeface="Times New Roman" pitchFamily="18" charset="0"/>
                <a:cs typeface="Times New Roman" pitchFamily="18" charset="0"/>
              </a:rPr>
              <a:t> (DBNs) were one of the first non-convolutional models to successfully admit training of deep architectures (</a:t>
            </a:r>
            <a:r>
              <a:rPr lang="en-US" altLang="zh-CN" sz="2600" dirty="0">
                <a:solidFill>
                  <a:srgbClr val="00FF00"/>
                </a:solidFill>
                <a:latin typeface="Times New Roman" pitchFamily="18" charset="0"/>
                <a:cs typeface="Times New Roman" pitchFamily="18" charset="0"/>
              </a:rPr>
              <a:t>Hinton </a:t>
            </a:r>
            <a:r>
              <a:rPr lang="en-US" altLang="zh-CN" sz="2600" i="1" dirty="0">
                <a:solidFill>
                  <a:srgbClr val="00FF00"/>
                </a:solidFill>
                <a:latin typeface="Times New Roman" pitchFamily="18" charset="0"/>
                <a:cs typeface="Times New Roman" pitchFamily="18" charset="0"/>
              </a:rPr>
              <a:t>et al</a:t>
            </a:r>
            <a:r>
              <a:rPr lang="en-US" altLang="zh-CN" sz="2600" dirty="0">
                <a:solidFill>
                  <a:srgbClr val="00FF00"/>
                </a:solidFill>
                <a:latin typeface="Times New Roman" pitchFamily="18" charset="0"/>
                <a:cs typeface="Times New Roman" pitchFamily="18" charset="0"/>
              </a:rPr>
              <a:t>.</a:t>
            </a:r>
            <a:r>
              <a:rPr lang="en-US" altLang="zh-CN" sz="2600" dirty="0">
                <a:latin typeface="Times New Roman" pitchFamily="18" charset="0"/>
                <a:cs typeface="Times New Roman" pitchFamily="18" charset="0"/>
              </a:rPr>
              <a:t>,</a:t>
            </a:r>
            <a:r>
              <a:rPr lang="en-US" altLang="zh-CN" sz="2600" dirty="0">
                <a:solidFill>
                  <a:srgbClr val="00B050"/>
                </a:solidFill>
                <a:latin typeface="Times New Roman" pitchFamily="18" charset="0"/>
                <a:cs typeface="Times New Roman" pitchFamily="18" charset="0"/>
              </a:rPr>
              <a:t> </a:t>
            </a:r>
            <a:r>
              <a:rPr lang="en-US" altLang="zh-CN" sz="2600" dirty="0">
                <a:solidFill>
                  <a:srgbClr val="00FF00"/>
                </a:solidFill>
                <a:latin typeface="Times New Roman" pitchFamily="18" charset="0"/>
                <a:cs typeface="Times New Roman" pitchFamily="18" charset="0"/>
              </a:rPr>
              <a:t>2006</a:t>
            </a:r>
            <a:r>
              <a:rPr lang="en-US" altLang="zh-CN" sz="2600" dirty="0">
                <a:latin typeface="Times New Roman" pitchFamily="18" charset="0"/>
                <a:cs typeface="Times New Roman" pitchFamily="18" charset="0"/>
              </a:rPr>
              <a:t>;</a:t>
            </a:r>
            <a:r>
              <a:rPr lang="en-US" altLang="zh-CN" sz="2600" dirty="0">
                <a:solidFill>
                  <a:srgbClr val="00B050"/>
                </a:solidFill>
                <a:latin typeface="Times New Roman" pitchFamily="18" charset="0"/>
                <a:cs typeface="Times New Roman" pitchFamily="18" charset="0"/>
              </a:rPr>
              <a:t> </a:t>
            </a:r>
            <a:r>
              <a:rPr lang="en-US" altLang="zh-CN" sz="2600" dirty="0">
                <a:solidFill>
                  <a:srgbClr val="00FF00"/>
                </a:solidFill>
                <a:latin typeface="Times New Roman" pitchFamily="18" charset="0"/>
                <a:cs typeface="Times New Roman" pitchFamily="18" charset="0"/>
              </a:rPr>
              <a:t>Hinton</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 2007b</a:t>
            </a:r>
            <a:r>
              <a:rPr lang="en-US" altLang="zh-CN" sz="2600" dirty="0">
                <a:latin typeface="Times New Roman" pitchFamily="18" charset="0"/>
                <a:cs typeface="Times New Roman" pitchFamily="18" charset="0"/>
              </a:rPr>
              <a:t>). The introduction of deep belief networks in 2006 began the current deep learning renaissance. Prior to the introduction of deep belief networks, deep models were considered too difficult to optimize. Kernel machines with convex objective functions dominated the research landscape. Deep belief networks demonstrated that deep architectures can be successful, by outperforming kernelized support vector machines on the MNIST dataset (</a:t>
            </a:r>
            <a:r>
              <a:rPr lang="en-US" altLang="zh-CN" sz="2600" dirty="0">
                <a:solidFill>
                  <a:srgbClr val="00FF00"/>
                </a:solidFill>
                <a:latin typeface="Times New Roman" pitchFamily="18" charset="0"/>
                <a:cs typeface="Times New Roman" pitchFamily="18" charset="0"/>
              </a:rPr>
              <a:t>Hinton </a:t>
            </a:r>
            <a:r>
              <a:rPr lang="en-US" altLang="zh-CN" sz="2600" i="1" dirty="0">
                <a:solidFill>
                  <a:srgbClr val="00FF00"/>
                </a:solidFill>
                <a:latin typeface="Times New Roman" pitchFamily="18" charset="0"/>
                <a:cs typeface="Times New Roman" pitchFamily="18" charset="0"/>
              </a:rPr>
              <a:t>et al</a:t>
            </a:r>
            <a:r>
              <a:rPr lang="en-US" altLang="zh-CN" sz="2600" dirty="0">
                <a:solidFill>
                  <a:srgbClr val="00FF00"/>
                </a:solidFill>
                <a:latin typeface="Times New Roman" pitchFamily="18" charset="0"/>
                <a:cs typeface="Times New Roman" pitchFamily="18" charset="0"/>
              </a:rPr>
              <a:t>.</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 2006</a:t>
            </a:r>
            <a:r>
              <a:rPr lang="en-US" altLang="zh-CN" sz="2600" dirty="0">
                <a:latin typeface="Times New Roman" pitchFamily="18" charset="0"/>
                <a:cs typeface="Times New Roman" pitchFamily="18" charset="0"/>
              </a:rPr>
              <a:t>). Today, deep belief networks have mostly fallen out of favor and are rarely used, even compared to other unsupervised or generative learning algorithms, but they are still deservedly recognized for their important role in deep learning history.</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20.3 Deep Belief Networks</a:t>
            </a:r>
            <a:endParaRPr lang="zh-CN" altLang="en-US" sz="3600" dirty="0">
              <a:latin typeface="Times New Roman" pitchFamily="18" charset="0"/>
              <a:cs typeface="Times New Roman" pitchFamily="18" charset="0"/>
            </a:endParaRP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a:t>
            </a:r>
            <a:r>
              <a:rPr sz="2600" dirty="0">
                <a:latin typeface="Times New Roman" pitchFamily="18" charset="0"/>
                <a:cs typeface="Times New Roman" pitchFamily="18" charset="0"/>
              </a:rPr>
              <a:t>Deep belief networks are generative models with several layers of latent variables.The latent variables are typically binary, while the visible units may be binary or real. There are no intra-layer connections. Usually, every unit in each layer is connected to every unit in each neighboring layer, though it is possible to construct more sparsely connected DBNs. The connections between the top two layers are undirected. The connections between all other layers are directed, with the arrows pointed toward the layer that is closest to the data. See Fig. </a:t>
            </a:r>
            <a:r>
              <a:rPr lang="en-US" altLang="zh-CN" sz="2600" dirty="0">
                <a:solidFill>
                  <a:srgbClr val="FF0000"/>
                </a:solidFill>
                <a:latin typeface="Times New Roman" pitchFamily="18" charset="0"/>
                <a:cs typeface="Times New Roman" pitchFamily="18" charset="0"/>
              </a:rPr>
              <a:t>20.1</a:t>
            </a:r>
            <a:r>
              <a:rPr sz="2600" dirty="0">
                <a:latin typeface="Times New Roman" pitchFamily="18" charset="0"/>
                <a:cs typeface="Times New Roman" pitchFamily="18" charset="0"/>
              </a:rPr>
              <a:t>b for an example.</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20.3 Deep Belief Networks</a:t>
            </a:r>
            <a:endParaRPr lang="zh-CN" altLang="en-US" sz="3600" dirty="0">
              <a:latin typeface="Times New Roman" pitchFamily="18" charset="0"/>
              <a:cs typeface="Times New Roman" pitchFamily="18" charset="0"/>
            </a:endParaRPr>
          </a:p>
        </p:txBody>
      </p:sp>
      <p:sp>
        <p:nvSpPr>
          <p:cNvPr id="5" name="内容占位符 4"/>
          <p:cNvSpPr>
            <a:spLocks noGrp="1"/>
          </p:cNvSpPr>
          <p:nvPr>
            <p:ph idx="4294967295"/>
          </p:nvPr>
        </p:nvSpPr>
        <p:spPr>
          <a:xfrm>
            <a:off x="387439" y="1043189"/>
            <a:ext cx="11409609" cy="5133774"/>
          </a:xfrm>
        </p:spPr>
        <p:txBody>
          <a:bodyPr>
            <a:normAutofit/>
          </a:bodyPr>
          <a:lstStyle/>
          <a:p>
            <a:pPr marL="0" indent="0" algn="just">
              <a:lnSpc>
                <a:spcPct val="125000"/>
              </a:lnSpc>
              <a:buNone/>
            </a:pPr>
            <a:r>
              <a:rPr lang="en-US" altLang="zh-CN" dirty="0"/>
              <a:t>        </a:t>
            </a:r>
            <a:r>
              <a:rPr sz="2600" dirty="0">
                <a:latin typeface="Times New Roman" pitchFamily="18" charset="0"/>
                <a:cs typeface="Times New Roman" pitchFamily="18" charset="0"/>
              </a:rPr>
              <a:t>A DBN with l hidden layers contains l weight matrices: </a:t>
            </a:r>
            <a:r>
              <a:rPr sz="2600" b="1" i="1" dirty="0">
                <a:latin typeface="Times New Roman" pitchFamily="18" charset="0"/>
                <a:cs typeface="Times New Roman" pitchFamily="18" charset="0"/>
              </a:rPr>
              <a:t>W</a:t>
            </a:r>
            <a:r>
              <a:rPr sz="2600" dirty="0">
                <a:latin typeface="Times New Roman" pitchFamily="18" charset="0"/>
                <a:cs typeface="Times New Roman" pitchFamily="18" charset="0"/>
              </a:rPr>
              <a:t> </a:t>
            </a:r>
            <a:r>
              <a:rPr sz="2600" baseline="30000" dirty="0">
                <a:latin typeface="Times New Roman" pitchFamily="18" charset="0"/>
                <a:cs typeface="Times New Roman" pitchFamily="18" charset="0"/>
              </a:rPr>
              <a:t>(</a:t>
            </a:r>
            <a:r>
              <a:rPr lang="en-US" sz="2600" baseline="30000" dirty="0">
                <a:latin typeface="Times New Roman" pitchFamily="18" charset="0"/>
                <a:cs typeface="Times New Roman" pitchFamily="18" charset="0"/>
              </a:rPr>
              <a:t>1</a:t>
            </a:r>
            <a:r>
              <a:rPr sz="2600" baseline="30000" dirty="0">
                <a:latin typeface="Times New Roman" pitchFamily="18" charset="0"/>
                <a:cs typeface="Times New Roman" pitchFamily="18" charset="0"/>
              </a:rPr>
              <a:t>)</a:t>
            </a:r>
            <a:r>
              <a:rPr sz="2600" dirty="0">
                <a:latin typeface="Times New Roman" pitchFamily="18" charset="0"/>
                <a:cs typeface="Times New Roman" pitchFamily="18" charset="0"/>
              </a:rPr>
              <a:t>, . . . , </a:t>
            </a:r>
            <a:r>
              <a:rPr sz="2600" b="1" i="1" dirty="0">
                <a:latin typeface="Times New Roman" pitchFamily="18" charset="0"/>
                <a:cs typeface="Times New Roman" pitchFamily="18" charset="0"/>
                <a:sym typeface="+mn-ea"/>
              </a:rPr>
              <a:t>W</a:t>
            </a:r>
            <a:r>
              <a:rPr sz="2600" baseline="30000" dirty="0">
                <a:latin typeface="Times New Roman" pitchFamily="18" charset="0"/>
                <a:cs typeface="Times New Roman" pitchFamily="18" charset="0"/>
              </a:rPr>
              <a:t>(</a:t>
            </a:r>
            <a:r>
              <a:rPr lang="en-US" sz="2600" baseline="30000" dirty="0">
                <a:latin typeface="Times New Roman" pitchFamily="18" charset="0"/>
                <a:cs typeface="Times New Roman" pitchFamily="18" charset="0"/>
              </a:rPr>
              <a:t>l</a:t>
            </a:r>
            <a:r>
              <a:rPr sz="2600" baseline="30000" dirty="0">
                <a:latin typeface="Times New Roman" pitchFamily="18" charset="0"/>
                <a:cs typeface="Times New Roman" pitchFamily="18" charset="0"/>
              </a:rPr>
              <a:t>)</a:t>
            </a:r>
            <a:r>
              <a:rPr sz="2600" dirty="0">
                <a:latin typeface="Times New Roman" pitchFamily="18" charset="0"/>
                <a:cs typeface="Times New Roman" pitchFamily="18" charset="0"/>
              </a:rPr>
              <a:t> . It also contains </a:t>
            </a:r>
            <a:r>
              <a:rPr lang="en-US" sz="2600" dirty="0">
                <a:latin typeface="Times New Roman" pitchFamily="18" charset="0"/>
                <a:cs typeface="Times New Roman" pitchFamily="18" charset="0"/>
              </a:rPr>
              <a:t>l </a:t>
            </a:r>
            <a:r>
              <a:rPr sz="2600" dirty="0">
                <a:latin typeface="Times New Roman" pitchFamily="18" charset="0"/>
                <a:cs typeface="Times New Roman" pitchFamily="18" charset="0"/>
              </a:rPr>
              <a:t>+ 1 bias vectors: </a:t>
            </a:r>
            <a:r>
              <a:rPr sz="2600" b="1" i="1" dirty="0">
                <a:latin typeface="Times New Roman" pitchFamily="18" charset="0"/>
                <a:cs typeface="Times New Roman" pitchFamily="18" charset="0"/>
              </a:rPr>
              <a:t>b</a:t>
            </a:r>
            <a:r>
              <a:rPr sz="2600" dirty="0">
                <a:latin typeface="Times New Roman" pitchFamily="18" charset="0"/>
                <a:cs typeface="Times New Roman" pitchFamily="18" charset="0"/>
              </a:rPr>
              <a:t> </a:t>
            </a:r>
            <a:r>
              <a:rPr sz="2600" baseline="30000" dirty="0">
                <a:latin typeface="Times New Roman" pitchFamily="18" charset="0"/>
                <a:cs typeface="Times New Roman" pitchFamily="18" charset="0"/>
              </a:rPr>
              <a:t>(0)</a:t>
            </a:r>
            <a:r>
              <a:rPr sz="2600" dirty="0">
                <a:latin typeface="Times New Roman" pitchFamily="18" charset="0"/>
                <a:cs typeface="Times New Roman" pitchFamily="18" charset="0"/>
              </a:rPr>
              <a:t>, . . . , </a:t>
            </a:r>
            <a:r>
              <a:rPr sz="2600" b="1" i="1" dirty="0">
                <a:latin typeface="Times New Roman" pitchFamily="18" charset="0"/>
                <a:cs typeface="Times New Roman" pitchFamily="18" charset="0"/>
              </a:rPr>
              <a:t>b</a:t>
            </a:r>
            <a:r>
              <a:rPr sz="2600" baseline="30000" dirty="0">
                <a:latin typeface="Times New Roman" pitchFamily="18" charset="0"/>
                <a:cs typeface="Times New Roman" pitchFamily="18" charset="0"/>
              </a:rPr>
              <a:t>(l)</a:t>
            </a:r>
            <a:r>
              <a:rPr sz="2600" dirty="0">
                <a:latin typeface="Times New Roman" pitchFamily="18" charset="0"/>
                <a:cs typeface="Times New Roman" pitchFamily="18" charset="0"/>
              </a:rPr>
              <a:t>, with </a:t>
            </a:r>
            <a:r>
              <a:rPr sz="2600" b="1" i="1" dirty="0">
                <a:latin typeface="Times New Roman" pitchFamily="18" charset="0"/>
                <a:cs typeface="Times New Roman" pitchFamily="18" charset="0"/>
              </a:rPr>
              <a:t>b</a:t>
            </a:r>
            <a:r>
              <a:rPr sz="2600" baseline="30000" dirty="0">
                <a:latin typeface="Times New Roman" pitchFamily="18" charset="0"/>
                <a:cs typeface="Times New Roman" pitchFamily="18" charset="0"/>
              </a:rPr>
              <a:t>(0)</a:t>
            </a:r>
            <a:r>
              <a:rPr sz="2600" dirty="0">
                <a:latin typeface="Times New Roman" pitchFamily="18" charset="0"/>
                <a:cs typeface="Times New Roman" pitchFamily="18" charset="0"/>
              </a:rPr>
              <a:t> providing the biases for the visible layer. The probability distribution represented by the DBN is given by</a:t>
            </a:r>
          </a:p>
          <a:p>
            <a:pPr marL="0" indent="0">
              <a:lnSpc>
                <a:spcPct val="125000"/>
              </a:lnSpc>
              <a:buNone/>
            </a:pPr>
            <a:endParaRPr sz="2600" dirty="0">
              <a:latin typeface="Times New Roman" pitchFamily="18" charset="0"/>
              <a:cs typeface="Times New Roman" pitchFamily="18" charset="0"/>
            </a:endParaRPr>
          </a:p>
          <a:p>
            <a:pPr marL="0" indent="0">
              <a:lnSpc>
                <a:spcPct val="125000"/>
              </a:lnSpc>
              <a:buNone/>
            </a:pPr>
            <a:endParaRPr sz="2600" dirty="0">
              <a:latin typeface="Times New Roman" pitchFamily="18" charset="0"/>
              <a:cs typeface="Times New Roman" pitchFamily="18" charset="0"/>
            </a:endParaRPr>
          </a:p>
          <a:p>
            <a:pPr marL="0" indent="0">
              <a:lnSpc>
                <a:spcPct val="125000"/>
              </a:lnSpc>
              <a:buNone/>
            </a:pPr>
            <a:endParaRPr sz="2600" dirty="0">
              <a:latin typeface="Times New Roman" pitchFamily="18" charset="0"/>
              <a:cs typeface="Times New Roman" pitchFamily="18" charset="0"/>
            </a:endParaRPr>
          </a:p>
          <a:p>
            <a:pPr marL="0" indent="0">
              <a:lnSpc>
                <a:spcPct val="125000"/>
              </a:lnSpc>
              <a:buNone/>
            </a:pPr>
            <a:endParaRPr sz="2600" dirty="0">
              <a:latin typeface="Times New Roman" pitchFamily="18" charset="0"/>
              <a:cs typeface="Times New Roman" pitchFamily="18" charset="0"/>
            </a:endParaRPr>
          </a:p>
          <a:p>
            <a:pPr marL="0" indent="0">
              <a:lnSpc>
                <a:spcPct val="125000"/>
              </a:lnSpc>
              <a:buNone/>
            </a:pPr>
            <a:endParaRPr sz="2600" dirty="0">
              <a:latin typeface="Times New Roman" pitchFamily="18" charset="0"/>
              <a:cs typeface="Times New Roman"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3" name="图片 2">
            <a:extLst>
              <a:ext uri="{FF2B5EF4-FFF2-40B4-BE49-F238E27FC236}">
                <a16:creationId xmlns:a16="http://schemas.microsoft.com/office/drawing/2014/main" id="{86C0854D-C4F8-491E-A41A-D984EE1E1E38}"/>
              </a:ext>
            </a:extLst>
          </p:cNvPr>
          <p:cNvPicPr>
            <a:picLocks noChangeAspect="1"/>
          </p:cNvPicPr>
          <p:nvPr/>
        </p:nvPicPr>
        <p:blipFill>
          <a:blip r:embed="rId3"/>
          <a:stretch>
            <a:fillRect/>
          </a:stretch>
        </p:blipFill>
        <p:spPr>
          <a:xfrm>
            <a:off x="267063" y="2732133"/>
            <a:ext cx="11403321" cy="245632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  Deep Generative Models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 this chapter, we present several of the speciﬁc kinds of generative models that can be built and trained using the techniques presented in Chapters </a:t>
            </a:r>
            <a:r>
              <a:rPr lang="en-US" altLang="zh-CN" sz="2600" dirty="0">
                <a:solidFill>
                  <a:srgbClr val="FF0000"/>
                </a:solidFill>
                <a:latin typeface="Times New Roman" panose="02020603050405020304" pitchFamily="18" charset="0"/>
                <a:cs typeface="Times New Roman" panose="02020603050405020304" pitchFamily="18" charset="0"/>
              </a:rPr>
              <a:t>16</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FF0000"/>
                </a:solidFill>
                <a:latin typeface="Times New Roman" panose="02020603050405020304" pitchFamily="18" charset="0"/>
                <a:cs typeface="Times New Roman" panose="02020603050405020304" pitchFamily="18" charset="0"/>
              </a:rPr>
              <a:t>17</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FF0000"/>
                </a:solidFill>
                <a:latin typeface="Times New Roman" panose="02020603050405020304" pitchFamily="18" charset="0"/>
                <a:cs typeface="Times New Roman" panose="02020603050405020304" pitchFamily="18" charset="0"/>
              </a:rPr>
              <a:t>18</a:t>
            </a:r>
            <a:r>
              <a:rPr lang="en-US" altLang="zh-CN" sz="2600" dirty="0">
                <a:latin typeface="Times New Roman" panose="02020603050405020304" pitchFamily="18" charset="0"/>
                <a:cs typeface="Times New Roman" panose="02020603050405020304" pitchFamily="18" charset="0"/>
              </a:rPr>
              <a:t> and </a:t>
            </a:r>
            <a:r>
              <a:rPr lang="en-US" altLang="zh-CN" sz="2600" dirty="0">
                <a:solidFill>
                  <a:srgbClr val="FF0000"/>
                </a:solidFill>
                <a:latin typeface="Times New Roman" panose="02020603050405020304" pitchFamily="18" charset="0"/>
                <a:cs typeface="Times New Roman" panose="02020603050405020304" pitchFamily="18" charset="0"/>
              </a:rPr>
              <a:t>19</a:t>
            </a:r>
            <a:r>
              <a:rPr lang="en-US" altLang="zh-CN" sz="2600" dirty="0">
                <a:latin typeface="Times New Roman" panose="02020603050405020304" pitchFamily="18" charset="0"/>
                <a:cs typeface="Times New Roman" panose="02020603050405020304" pitchFamily="18" charset="0"/>
              </a:rPr>
              <a:t>. All of these models represent probability distributions over multiple variables in some way. Some allow the probability distribution function to be evaluated explicitly. Others do not allow the evaluation of the probability distribution function, but support operations that implicitly require knowledge of it, such as drawing samples from the distribution. Some of these models are structured probabilistic models described in terms of graphs and factors, using the language of graphical models presented in Chapter </a:t>
            </a:r>
            <a:r>
              <a:rPr lang="en-US" altLang="zh-CN" sz="2600" dirty="0">
                <a:solidFill>
                  <a:srgbClr val="FF0000"/>
                </a:solidFill>
                <a:latin typeface="Times New Roman" panose="02020603050405020304" pitchFamily="18" charset="0"/>
                <a:cs typeface="Times New Roman" panose="02020603050405020304" pitchFamily="18" charset="0"/>
              </a:rPr>
              <a:t>16</a:t>
            </a:r>
            <a:r>
              <a:rPr lang="en-US" altLang="zh-CN" sz="2600" dirty="0">
                <a:latin typeface="Times New Roman" panose="02020603050405020304" pitchFamily="18" charset="0"/>
                <a:cs typeface="Times New Roman" panose="02020603050405020304" pitchFamily="18" charset="0"/>
              </a:rPr>
              <a:t>. Others can not easily be described in terms of factors, but represent probability distributions nonetheless.</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20.3 Deep Belief Networks</a:t>
            </a:r>
            <a:endParaRPr lang="zh-CN" altLang="en-US" sz="3600" dirty="0">
              <a:latin typeface="Times New Roman" pitchFamily="18" charset="0"/>
              <a:cs typeface="Times New Roman" pitchFamily="18" charset="0"/>
            </a:endParaRPr>
          </a:p>
        </p:txBody>
      </p:sp>
      <p:sp>
        <p:nvSpPr>
          <p:cNvPr id="3" name="内容占位符 2"/>
          <p:cNvSpPr>
            <a:spLocks noGrp="1"/>
          </p:cNvSpPr>
          <p:nvPr>
            <p:ph idx="4294967295"/>
          </p:nvPr>
        </p:nvSpPr>
        <p:spPr>
          <a:xfrm>
            <a:off x="387439" y="1043189"/>
            <a:ext cx="11409609" cy="5133774"/>
          </a:xfrm>
        </p:spPr>
        <p:txBody>
          <a:bodyPr>
            <a:normAutofit lnSpcReduction="10000"/>
          </a:bodyPr>
          <a:lstStyle/>
          <a:p>
            <a:pPr marL="0" lvl="0" indent="0" algn="just">
              <a:lnSpc>
                <a:spcPct val="125000"/>
              </a:lnSpc>
              <a:spcBef>
                <a:spcPts val="0"/>
              </a:spcBef>
              <a:buClr>
                <a:srgbClr val="FF0000"/>
              </a:buClr>
              <a:buNone/>
            </a:pPr>
            <a:r>
              <a:rPr sz="2600" dirty="0">
                <a:latin typeface="Times New Roman" pitchFamily="18" charset="0"/>
                <a:cs typeface="Times New Roman" pitchFamily="18" charset="0"/>
                <a:sym typeface="+mn-ea"/>
              </a:rPr>
              <a:t>In the case of real-valued visible units, substitute</a:t>
            </a:r>
          </a:p>
          <a:p>
            <a:pPr marL="0" lvl="0" indent="0" algn="just">
              <a:lnSpc>
                <a:spcPct val="125000"/>
              </a:lnSpc>
              <a:spcBef>
                <a:spcPts val="0"/>
              </a:spcBef>
              <a:buClr>
                <a:srgbClr val="FF0000"/>
              </a:buClr>
              <a:buNone/>
            </a:pPr>
            <a:endParaRPr sz="2600" dirty="0">
              <a:latin typeface="Times New Roman" pitchFamily="18" charset="0"/>
              <a:cs typeface="Times New Roman" pitchFamily="18" charset="0"/>
              <a:sym typeface="+mn-ea"/>
            </a:endParaRPr>
          </a:p>
          <a:p>
            <a:pPr marL="0" lvl="0" indent="0" algn="just">
              <a:lnSpc>
                <a:spcPct val="125000"/>
              </a:lnSpc>
              <a:spcBef>
                <a:spcPts val="0"/>
              </a:spcBef>
              <a:buClr>
                <a:srgbClr val="FF0000"/>
              </a:buClr>
              <a:buNone/>
            </a:pPr>
            <a:endParaRPr sz="2600" dirty="0">
              <a:latin typeface="Times New Roman" pitchFamily="18" charset="0"/>
              <a:cs typeface="Times New Roman" pitchFamily="18" charset="0"/>
              <a:sym typeface="+mn-ea"/>
            </a:endParaRPr>
          </a:p>
          <a:p>
            <a:pPr marL="0" lvl="0" indent="0" algn="just">
              <a:lnSpc>
                <a:spcPct val="125000"/>
              </a:lnSpc>
              <a:spcBef>
                <a:spcPts val="0"/>
              </a:spcBef>
              <a:buClr>
                <a:srgbClr val="FF0000"/>
              </a:buClr>
              <a:buNone/>
            </a:pPr>
            <a:r>
              <a:rPr sz="2600" dirty="0">
                <a:latin typeface="Times New Roman" pitchFamily="18" charset="0"/>
                <a:cs typeface="Times New Roman" pitchFamily="18" charset="0"/>
                <a:sym typeface="+mn-ea"/>
              </a:rPr>
              <a:t>with</a:t>
            </a:r>
            <a:r>
              <a:rPr sz="2600" b="1" i="1" dirty="0">
                <a:latin typeface="Times New Roman" pitchFamily="18" charset="0"/>
                <a:cs typeface="Times New Roman" pitchFamily="18" charset="0"/>
                <a:sym typeface="+mn-ea"/>
              </a:rPr>
              <a:t> β</a:t>
            </a:r>
            <a:r>
              <a:rPr sz="2600" dirty="0">
                <a:latin typeface="Times New Roman" pitchFamily="18" charset="0"/>
                <a:cs typeface="Times New Roman" pitchFamily="18" charset="0"/>
                <a:sym typeface="+mn-ea"/>
              </a:rPr>
              <a:t> diagonal for tractability. Generalizations to other exponential family visible units are straightforward, at least in theory. A DBN with only one hidden layer is just an RBM.</a:t>
            </a:r>
          </a:p>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To generate a sample from a DBN, we first run several steps of Gibbs sampling on the top two hidden layers. This stage is essentially drawing a sample from the RBM defined by the top two hidden layers. We can then use a single pass of ancestral sampling through the rest of the model to draw a sample from the visible units.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CF64C3CE-A4AF-45BA-8E7C-BAEA6320F489}"/>
              </a:ext>
            </a:extLst>
          </p:cNvPr>
          <p:cNvPicPr>
            <a:picLocks noChangeAspect="1"/>
          </p:cNvPicPr>
          <p:nvPr/>
        </p:nvPicPr>
        <p:blipFill>
          <a:blip r:embed="rId3"/>
          <a:stretch>
            <a:fillRect/>
          </a:stretch>
        </p:blipFill>
        <p:spPr>
          <a:xfrm>
            <a:off x="2015977" y="1529063"/>
            <a:ext cx="8051850" cy="91418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20.3 Deep Belief Networks</a:t>
            </a:r>
            <a:endParaRPr lang="zh-CN" altLang="en-US" sz="3600" dirty="0">
              <a:latin typeface="Times New Roman" pitchFamily="18" charset="0"/>
              <a:cs typeface="Times New Roman" pitchFamily="18" charset="0"/>
            </a:endParaRP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t>        </a:t>
            </a:r>
            <a:r>
              <a:rPr lang="en-US" altLang="zh-CN" sz="2600" dirty="0">
                <a:latin typeface="Times New Roman" pitchFamily="18" charset="0"/>
                <a:cs typeface="Times New Roman" pitchFamily="18" charset="0"/>
              </a:rPr>
              <a:t>Deep belief networks incur many of the problems associated with both directed models and undirected models.</a:t>
            </a:r>
          </a:p>
          <a:p>
            <a:pPr marL="0" lvl="0" indent="0" algn="just">
              <a:lnSpc>
                <a:spcPct val="125000"/>
              </a:lnSpc>
              <a:spcBef>
                <a:spcPts val="0"/>
              </a:spcBef>
              <a:buClr>
                <a:srgbClr val="FF0000"/>
              </a:buClr>
              <a:buNone/>
            </a:pPr>
            <a:r>
              <a:rPr lang="en-US" altLang="zh-CN" dirty="0"/>
              <a:t>        </a:t>
            </a:r>
            <a:r>
              <a:rPr lang="en-US" altLang="zh-CN" sz="2600" dirty="0">
                <a:latin typeface="Times New Roman" pitchFamily="18" charset="0"/>
                <a:cs typeface="Times New Roman" pitchFamily="18" charset="0"/>
              </a:rPr>
              <a:t>Inference in a deep belief network is intractable due to the explaining away effect within each directed layer, and due to the interaction between the two hidden layers that have undirected connections. Evaluating or maximizing the standard evidence lower bound on the log-likelihood is also intractable, because the evidence lower bound takes the expectation of cliques whose size is equal to the network width.</a:t>
            </a:r>
          </a:p>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20.3 Deep Belief Networks</a:t>
            </a:r>
            <a:endParaRPr lang="zh-CN" altLang="en-US" sz="3600" dirty="0">
              <a:latin typeface="Times New Roman" pitchFamily="18" charset="0"/>
              <a:cs typeface="Times New Roman" pitchFamily="18" charset="0"/>
            </a:endParaRPr>
          </a:p>
        </p:txBody>
      </p:sp>
      <p:sp>
        <p:nvSpPr>
          <p:cNvPr id="3" name="内容占位符 2"/>
          <p:cNvSpPr>
            <a:spLocks noGrp="1"/>
          </p:cNvSpPr>
          <p:nvPr>
            <p:ph idx="4294967295"/>
          </p:nvPr>
        </p:nvSpPr>
        <p:spPr>
          <a:xfrm>
            <a:off x="387439" y="1043189"/>
            <a:ext cx="11409609" cy="5133774"/>
          </a:xfrm>
        </p:spPr>
        <p:txBody>
          <a:bodyPr>
            <a:normAutofit fontScale="92500"/>
          </a:bodyPr>
          <a:lstStyle/>
          <a:p>
            <a:pPr lvl="0" algn="just">
              <a:lnSpc>
                <a:spcPct val="125000"/>
              </a:lnSpc>
              <a:spcBef>
                <a:spcPts val="0"/>
              </a:spcBef>
              <a:buClr>
                <a:srgbClr val="FF0000"/>
              </a:buClr>
            </a:pPr>
            <a:r>
              <a:rPr lang="en-US" altLang="zh-CN" dirty="0"/>
              <a:t>        Evaluating or maximizing the log-likelihood requires not just confronting the problem of intractable inference to marginalize out the latent variables, but also the problem of an intractable partition function within the undirected model of the top two layers.</a:t>
            </a:r>
          </a:p>
          <a:p>
            <a:pPr lvl="0" algn="just">
              <a:lnSpc>
                <a:spcPct val="125000"/>
              </a:lnSpc>
              <a:spcBef>
                <a:spcPts val="0"/>
              </a:spcBef>
              <a:buClr>
                <a:srgbClr val="FF0000"/>
              </a:buClr>
            </a:pPr>
            <a:r>
              <a:rPr lang="en-US" altLang="zh-CN" dirty="0"/>
              <a:t>        To train a deep belief network, one begins by training an RBM to maximize </a:t>
            </a:r>
            <a:r>
              <a:rPr lang="en-US" altLang="zh-CN" dirty="0" err="1"/>
              <a:t>E</a:t>
            </a:r>
            <a:r>
              <a:rPr lang="en-US" altLang="zh-CN" baseline="-25000" dirty="0" err="1"/>
              <a:t>v~pdata</a:t>
            </a:r>
            <a:r>
              <a:rPr lang="en-US" altLang="zh-CN" dirty="0"/>
              <a:t> log </a:t>
            </a:r>
            <a:r>
              <a:rPr lang="en-US" altLang="zh-CN" i="1" dirty="0"/>
              <a:t>p</a:t>
            </a:r>
            <a:r>
              <a:rPr lang="en-US" altLang="zh-CN" dirty="0"/>
              <a:t>(v) using contrastive divergence or stochastic maximum likelihood. The parameters of the RBM then define the parameters of the first layer of the DBN. Next, a second RBM is trained to approximately maximize</a:t>
            </a:r>
          </a:p>
          <a:p>
            <a:pPr lvl="0" algn="just">
              <a:lnSpc>
                <a:spcPct val="125000"/>
              </a:lnSpc>
              <a:spcBef>
                <a:spcPts val="0"/>
              </a:spcBef>
              <a:buClr>
                <a:srgbClr val="FF0000"/>
              </a:buClr>
            </a:pPr>
            <a:endParaRPr lang="en-US" altLang="zh-CN" dirty="0"/>
          </a:p>
          <a:p>
            <a:pPr lvl="0" algn="just">
              <a:lnSpc>
                <a:spcPct val="125000"/>
              </a:lnSpc>
              <a:spcBef>
                <a:spcPts val="0"/>
              </a:spcBef>
              <a:buClr>
                <a:srgbClr val="FF0000"/>
              </a:buClr>
            </a:pPr>
            <a:endParaRPr lang="en-US" altLang="zh-CN" dirty="0"/>
          </a:p>
          <a:p>
            <a:pPr lvl="0">
              <a:spcBef>
                <a:spcPts val="0"/>
              </a:spcBef>
              <a:buClr>
                <a:srgbClr val="FF0000"/>
              </a:buClr>
            </a:pPr>
            <a:r>
              <a:rPr lang="en-US" altLang="zh-CN" dirty="0"/>
              <a:t>where p</a:t>
            </a:r>
            <a:r>
              <a:rPr lang="en-US" altLang="zh-CN" baseline="30000" dirty="0"/>
              <a:t>(1)</a:t>
            </a:r>
            <a:r>
              <a:rPr lang="en-US" altLang="zh-CN" dirty="0"/>
              <a:t> is the probability distribution represented by the first RBM and p</a:t>
            </a:r>
            <a:r>
              <a:rPr lang="en-US" altLang="zh-CN" baseline="30000" dirty="0"/>
              <a:t>(2)</a:t>
            </a:r>
            <a:r>
              <a:rPr lang="en-US" altLang="zh-CN" dirty="0"/>
              <a:t> is the probability distribution represented by the second RBM.</a:t>
            </a:r>
          </a:p>
          <a:p>
            <a:pPr lvl="0" algn="just">
              <a:lnSpc>
                <a:spcPct val="125000"/>
              </a:lnSpc>
              <a:spcBef>
                <a:spcPts val="0"/>
              </a:spcBef>
              <a:buClr>
                <a:srgbClr val="FF0000"/>
              </a:buClr>
            </a:pPr>
            <a:endParaRPr lang="en-US" altLang="zh-CN" dirty="0"/>
          </a:p>
          <a:p>
            <a:pPr lvl="0" algn="just">
              <a:lnSpc>
                <a:spcPct val="125000"/>
              </a:lnSpc>
              <a:spcBef>
                <a:spcPts val="0"/>
              </a:spcBef>
              <a:buClr>
                <a:srgbClr val="FF0000"/>
              </a:buClr>
            </a:pPr>
            <a:endParaRPr lang="en-US" altLang="zh-CN" dirty="0"/>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E2CFF276-F914-4E03-BF61-08BEF0D8F52B}"/>
              </a:ext>
            </a:extLst>
          </p:cNvPr>
          <p:cNvPicPr>
            <a:picLocks noChangeAspect="1"/>
          </p:cNvPicPr>
          <p:nvPr/>
        </p:nvPicPr>
        <p:blipFill>
          <a:blip r:embed="rId3"/>
          <a:stretch>
            <a:fillRect/>
          </a:stretch>
        </p:blipFill>
        <p:spPr>
          <a:xfrm>
            <a:off x="1931134" y="4433067"/>
            <a:ext cx="8679932" cy="685859"/>
          </a:xfrm>
          <a:prstGeom prst="rect">
            <a:avLst/>
          </a:prstGeom>
        </p:spPr>
      </p:pic>
    </p:spTree>
    <p:extLst>
      <p:ext uri="{BB962C8B-B14F-4D97-AF65-F5344CB8AC3E}">
        <p14:creationId xmlns:p14="http://schemas.microsoft.com/office/powerpoint/2010/main" val="2531367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20.3 Deep Belief Networks</a:t>
            </a:r>
            <a:endParaRPr lang="zh-CN" altLang="en-US" sz="3600" dirty="0">
              <a:latin typeface="Times New Roman" pitchFamily="18" charset="0"/>
              <a:cs typeface="Times New Roman" pitchFamily="18" charset="0"/>
            </a:endParaRPr>
          </a:p>
        </p:txBody>
      </p:sp>
      <p:sp>
        <p:nvSpPr>
          <p:cNvPr id="3" name="内容占位符 2"/>
          <p:cNvSpPr>
            <a:spLocks noGrp="1"/>
          </p:cNvSpPr>
          <p:nvPr>
            <p:ph idx="4294967295"/>
          </p:nvPr>
        </p:nvSpPr>
        <p:spPr>
          <a:xfrm>
            <a:off x="387439" y="1043189"/>
            <a:ext cx="11409609" cy="5133774"/>
          </a:xfrm>
        </p:spPr>
        <p:txBody>
          <a:bodyPr>
            <a:normAutofit/>
          </a:bodyPr>
          <a:lstStyle/>
          <a:p>
            <a:pPr algn="just">
              <a:spcBef>
                <a:spcPts val="0"/>
              </a:spcBef>
              <a:buClr>
                <a:srgbClr val="FF0000"/>
              </a:buClr>
            </a:pPr>
            <a:r>
              <a:rPr lang="en-US" altLang="zh-CN" sz="2600" dirty="0">
                <a:latin typeface="Times New Roman" pitchFamily="18" charset="0"/>
                <a:cs typeface="Times New Roman" pitchFamily="18" charset="0"/>
              </a:rPr>
              <a:t>In other words, the second RBM is trained to model the distribution defined by sampling the hidden units of the first RBM, when the first RBM is driven by the data. This procedure can be repeated indefinitely, to add as many layers to the DBN as desired, with each new RBM modeling the samples of the previous one. Each RBM defines another layer of the DBN. This procedure can be justified as increasing a variational lower bound on the log-likelihood of the data under the DBN (</a:t>
            </a:r>
            <a:r>
              <a:rPr lang="en-US" altLang="zh-CN" sz="2600" dirty="0">
                <a:solidFill>
                  <a:srgbClr val="00FF00"/>
                </a:solidFill>
                <a:latin typeface="Times New Roman" pitchFamily="18" charset="0"/>
                <a:cs typeface="Times New Roman" pitchFamily="18" charset="0"/>
              </a:rPr>
              <a:t>Hinton </a:t>
            </a:r>
            <a:r>
              <a:rPr lang="en-US" altLang="zh-CN" sz="2600" i="1" dirty="0">
                <a:solidFill>
                  <a:srgbClr val="00FF00"/>
                </a:solidFill>
                <a:latin typeface="Times New Roman" pitchFamily="18" charset="0"/>
                <a:cs typeface="Times New Roman" pitchFamily="18" charset="0"/>
              </a:rPr>
              <a:t>et al</a:t>
            </a:r>
            <a:r>
              <a:rPr lang="en-US" altLang="zh-CN" sz="2600" dirty="0">
                <a:solidFill>
                  <a:srgbClr val="00FF00"/>
                </a:solidFill>
                <a:latin typeface="Times New Roman" pitchFamily="18" charset="0"/>
                <a:cs typeface="Times New Roman" pitchFamily="18" charset="0"/>
              </a:rPr>
              <a:t>.</a:t>
            </a:r>
            <a:r>
              <a:rPr lang="en-US" altLang="zh-CN" sz="2600" dirty="0">
                <a:latin typeface="Times New Roman" pitchFamily="18" charset="0"/>
                <a:cs typeface="Times New Roman" pitchFamily="18" charset="0"/>
              </a:rPr>
              <a:t>, </a:t>
            </a:r>
            <a:r>
              <a:rPr lang="en-US" altLang="zh-CN" sz="2600" dirty="0">
                <a:solidFill>
                  <a:srgbClr val="00FF00"/>
                </a:solidFill>
                <a:latin typeface="Times New Roman" pitchFamily="18" charset="0"/>
                <a:cs typeface="Times New Roman" pitchFamily="18" charset="0"/>
              </a:rPr>
              <a:t>2006</a:t>
            </a:r>
            <a:r>
              <a:rPr lang="en-US" altLang="zh-CN" sz="2600" dirty="0">
                <a:latin typeface="Times New Roman" pitchFamily="18" charset="0"/>
                <a:cs typeface="Times New Roman" pitchFamily="18" charset="0"/>
              </a:rPr>
              <a:t>).</a:t>
            </a:r>
          </a:p>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In most applications, no effort is made to jointly train the DBN after the greedy layer-wise procedure is complete. However, it is possible to perform generative fine-tuning using the wake-sleep algorithm.</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20.3 Deep Belief Networks</a:t>
            </a:r>
            <a:endParaRPr lang="zh-CN" altLang="en-US" sz="3600" dirty="0">
              <a:latin typeface="Times New Roman" pitchFamily="18" charset="0"/>
              <a:cs typeface="Times New Roman" pitchFamily="18" charset="0"/>
            </a:endParaRP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The trained DBN may be used directly as a generative model, but most of the interest in DBNs arose from their ability to improve classification models. We can take the weights from the DBN and use them to define an MLP:</a:t>
            </a: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After initializing this MLP with the weights and biases learned via generative training of the DBN, we may train the MLP to perform a classification task. This additional training of the MLP is an example of discriminative fine-tuning.</a:t>
            </a:r>
          </a:p>
        </p:txBody>
      </p:sp>
      <p:pic>
        <p:nvPicPr>
          <p:cNvPr id="4" name="图片 3" descr="u=1907756794,293736522&amp;fm=21&amp;gp=0.jpg"/>
          <p:cNvPicPr>
            <a:picLocks noChangeAspect="1"/>
          </p:cNvPicPr>
          <p:nvPr/>
        </p:nvPicPr>
        <p:blipFill>
          <a:blip r:embed="rId2"/>
          <a:stretch>
            <a:fillRect/>
          </a:stretch>
        </p:blipFill>
        <p:spPr>
          <a:xfrm>
            <a:off x="10591381" y="5656006"/>
            <a:ext cx="1485468" cy="1119188"/>
          </a:xfrm>
          <a:prstGeom prst="rect">
            <a:avLst/>
          </a:prstGeom>
        </p:spPr>
      </p:pic>
      <p:pic>
        <p:nvPicPr>
          <p:cNvPr id="6" name="图片 5">
            <a:extLst>
              <a:ext uri="{FF2B5EF4-FFF2-40B4-BE49-F238E27FC236}">
                <a16:creationId xmlns:a16="http://schemas.microsoft.com/office/drawing/2014/main" id="{8F2E2013-3D9C-45C4-8C91-4134C60AC407}"/>
              </a:ext>
            </a:extLst>
          </p:cNvPr>
          <p:cNvPicPr>
            <a:picLocks noChangeAspect="1"/>
          </p:cNvPicPr>
          <p:nvPr/>
        </p:nvPicPr>
        <p:blipFill>
          <a:blip r:embed="rId3"/>
          <a:stretch>
            <a:fillRect/>
          </a:stretch>
        </p:blipFill>
        <p:spPr>
          <a:xfrm>
            <a:off x="1499805" y="2528480"/>
            <a:ext cx="8634009" cy="157237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20.3 Deep Belief Networks</a:t>
            </a:r>
            <a:endParaRPr lang="zh-CN" altLang="en-US" sz="3600" dirty="0">
              <a:latin typeface="Times New Roman" pitchFamily="18" charset="0"/>
              <a:cs typeface="Times New Roman" pitchFamily="18" charset="0"/>
            </a:endParaRP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This specific choice of MLP is somewhat arbitrary, compared to many of the inference equations in Chapter </a:t>
            </a:r>
            <a:r>
              <a:rPr lang="en-US" altLang="zh-CN" sz="2600" dirty="0">
                <a:solidFill>
                  <a:srgbClr val="FF0000"/>
                </a:solidFill>
                <a:latin typeface="Times New Roman" pitchFamily="18" charset="0"/>
                <a:cs typeface="Times New Roman" pitchFamily="18" charset="0"/>
              </a:rPr>
              <a:t>19</a:t>
            </a:r>
            <a:r>
              <a:rPr lang="en-US" altLang="zh-CN" sz="2600" dirty="0">
                <a:latin typeface="Times New Roman" pitchFamily="18" charset="0"/>
                <a:cs typeface="Times New Roman" pitchFamily="18" charset="0"/>
              </a:rPr>
              <a:t> that are derived from first principles. This MLP is a heuristic choice that seems to work well in practice and is used consistently in the literature. Many approximate inference techniques are motivated by their ability to find a maximally</a:t>
            </a:r>
            <a:r>
              <a:rPr lang="en-US" altLang="zh-CN" sz="2600" i="1" dirty="0">
                <a:latin typeface="Times New Roman" pitchFamily="18" charset="0"/>
                <a:cs typeface="Times New Roman" pitchFamily="18" charset="0"/>
              </a:rPr>
              <a:t> tight </a:t>
            </a:r>
            <a:r>
              <a:rPr lang="en-US" altLang="zh-CN" sz="2600" dirty="0">
                <a:latin typeface="Times New Roman" pitchFamily="18" charset="0"/>
                <a:cs typeface="Times New Roman" pitchFamily="18" charset="0"/>
              </a:rPr>
              <a:t>variational lower bound on the log-likelihood under some set of constraints. One can construct a variational lower bound on the log-likelihood using the hidden unit expectations defined by the DBN’s MLP, but this is true of </a:t>
            </a:r>
            <a:r>
              <a:rPr lang="en-US" altLang="zh-CN" sz="2600" i="1" dirty="0">
                <a:latin typeface="Times New Roman" pitchFamily="18" charset="0"/>
                <a:cs typeface="Times New Roman" pitchFamily="18" charset="0"/>
              </a:rPr>
              <a:t>any </a:t>
            </a:r>
            <a:r>
              <a:rPr lang="en-US" altLang="zh-CN" sz="2600" dirty="0">
                <a:latin typeface="Times New Roman" pitchFamily="18" charset="0"/>
                <a:cs typeface="Times New Roman" pitchFamily="18" charset="0"/>
              </a:rPr>
              <a:t>probability distribution over the hidden units, and there is noreason to believe that this MLP provides a particularly tight bound. In particular, the MLP ignores many important interactions in the DBN graphical model.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20.3 Deep Belief Networks</a:t>
            </a:r>
            <a:endParaRPr lang="zh-CN" altLang="en-US" sz="3600" dirty="0">
              <a:latin typeface="Times New Roman" pitchFamily="18" charset="0"/>
              <a:cs typeface="Times New Roman" pitchFamily="18" charset="0"/>
            </a:endParaRPr>
          </a:p>
        </p:txBody>
      </p:sp>
      <p:sp>
        <p:nvSpPr>
          <p:cNvPr id="3" name="内容占位符 2"/>
          <p:cNvSpPr>
            <a:spLocks noGrp="1"/>
          </p:cNvSpPr>
          <p:nvPr>
            <p:ph idx="4294967295"/>
          </p:nvPr>
        </p:nvSpPr>
        <p:spPr>
          <a:xfrm>
            <a:off x="387439" y="1043189"/>
            <a:ext cx="11409609" cy="5133774"/>
          </a:xfrm>
        </p:spPr>
        <p:txBody>
          <a:bodyPr>
            <a:normAutofit/>
          </a:bodyPr>
          <a:lstStyle/>
          <a:p>
            <a:pPr marL="0" lvl="0" algn="just">
              <a:lnSpc>
                <a:spcPct val="135000"/>
              </a:lnSpc>
              <a:spcBef>
                <a:spcPts val="0"/>
              </a:spcBef>
              <a:buClr>
                <a:srgbClr val="FF0000"/>
              </a:buClr>
              <a:buNone/>
            </a:pPr>
            <a:r>
              <a:rPr lang="en-US" altLang="zh-CN" sz="2600" dirty="0">
                <a:latin typeface="Times New Roman" pitchFamily="18" charset="0"/>
                <a:cs typeface="Times New Roman" pitchFamily="18" charset="0"/>
                <a:sym typeface="+mn-ea"/>
              </a:rPr>
              <a:t>The MLP propagates information upward from the visible units to the deepest hidden units, but does not propagate any information downward or sideways. The DBN graphical model has explaining away interactions between all of the hidden units within the same layer as well as top-down interactions between layers.</a:t>
            </a:r>
          </a:p>
          <a:p>
            <a:pPr marL="0" lvl="0" algn="just">
              <a:lnSpc>
                <a:spcPct val="135000"/>
              </a:lnSpc>
              <a:spcBef>
                <a:spcPts val="0"/>
              </a:spcBef>
              <a:buClr>
                <a:srgbClr val="FF0000"/>
              </a:buClr>
              <a:buNone/>
            </a:pPr>
            <a:r>
              <a:rPr lang="en-US" altLang="zh-CN" dirty="0"/>
              <a:t>        </a:t>
            </a:r>
            <a:r>
              <a:rPr lang="en-US" altLang="zh-CN" sz="2600" dirty="0">
                <a:latin typeface="Times New Roman" pitchFamily="18" charset="0"/>
                <a:cs typeface="Times New Roman" pitchFamily="18" charset="0"/>
              </a:rPr>
              <a:t>While the log-likelihood of a DBN is intractable, it may be approximated with AIS (</a:t>
            </a:r>
            <a:r>
              <a:rPr lang="en-US" altLang="zh-CN" sz="2600" dirty="0">
                <a:solidFill>
                  <a:srgbClr val="00FF00"/>
                </a:solidFill>
                <a:latin typeface="Times New Roman" pitchFamily="18" charset="0"/>
                <a:cs typeface="Times New Roman" pitchFamily="18" charset="0"/>
              </a:rPr>
              <a:t>Salakhutdinov and Murray</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 2008</a:t>
            </a:r>
            <a:r>
              <a:rPr lang="en-US" altLang="zh-CN" sz="2600" dirty="0">
                <a:latin typeface="Times New Roman" pitchFamily="18" charset="0"/>
                <a:cs typeface="Times New Roman" pitchFamily="18" charset="0"/>
              </a:rPr>
              <a:t>). This permits evaluating its quality as a generative model.</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20.3 Deep Belief Networks</a:t>
            </a:r>
            <a:endParaRPr lang="zh-CN" altLang="en-US" sz="3600" dirty="0">
              <a:latin typeface="Times New Roman" pitchFamily="18" charset="0"/>
              <a:cs typeface="Times New Roman" pitchFamily="18" charset="0"/>
            </a:endParaRPr>
          </a:p>
        </p:txBody>
      </p:sp>
      <p:sp>
        <p:nvSpPr>
          <p:cNvPr id="3" name="内容占位符 2"/>
          <p:cNvSpPr>
            <a:spLocks noGrp="1"/>
          </p:cNvSpPr>
          <p:nvPr>
            <p:ph idx="4294967295"/>
          </p:nvPr>
        </p:nvSpPr>
        <p:spPr>
          <a:xfrm>
            <a:off x="387439" y="1043189"/>
            <a:ext cx="11409609" cy="5133774"/>
          </a:xfrm>
        </p:spPr>
        <p:txBody>
          <a:bodyPr>
            <a:normAutofit lnSpcReduction="10000"/>
          </a:bodyPr>
          <a:lstStyle/>
          <a:p>
            <a:pPr lvl="0" algn="just">
              <a:lnSpc>
                <a:spcPct val="135000"/>
              </a:lnSpc>
              <a:spcBef>
                <a:spcPts val="0"/>
              </a:spcBef>
              <a:buClr>
                <a:srgbClr val="FF0000"/>
              </a:buClr>
            </a:pPr>
            <a:r>
              <a:rPr lang="en-US" altLang="zh-CN" dirty="0"/>
              <a:t>        The term “deep belief network” is commonly used incorrectly to refer to any kind of deep neural network, even networks without latent variable semantics. The term “deep belief network” should refer specifically to models with undirected connections in the deepest layer and directed connections pointing downward between all other pairs of consecutive layers.</a:t>
            </a:r>
            <a:endParaRPr lang="en-US" altLang="zh-CN" sz="2600" dirty="0">
              <a:latin typeface="Times New Roman" pitchFamily="18" charset="0"/>
              <a:cs typeface="Times New Roman" pitchFamily="18" charset="0"/>
              <a:sym typeface="+mn-ea"/>
            </a:endParaRPr>
          </a:p>
          <a:p>
            <a:pPr marL="0" lvl="0" algn="just">
              <a:lnSpc>
                <a:spcPct val="135000"/>
              </a:lnSpc>
              <a:spcBef>
                <a:spcPts val="0"/>
              </a:spcBef>
              <a:buClr>
                <a:srgbClr val="FF0000"/>
              </a:buClr>
              <a:buNone/>
            </a:pPr>
            <a:r>
              <a:rPr lang="en-US" altLang="zh-CN" sz="2600" dirty="0">
                <a:latin typeface="Times New Roman" pitchFamily="18" charset="0"/>
                <a:cs typeface="Times New Roman" pitchFamily="18" charset="0"/>
                <a:sym typeface="+mn-ea"/>
              </a:rPr>
              <a:t>        The term “deep belief network” may also cause some confusion because the term “belief network” is sometimes used to refer to purely directed models, while deep belief networks contain an undirected layer. Deep belief networks also share the acronym DBN with dynamic Bayesian networks (</a:t>
            </a:r>
            <a:r>
              <a:rPr lang="en-US" altLang="zh-CN" sz="2600" dirty="0">
                <a:solidFill>
                  <a:srgbClr val="00FF00"/>
                </a:solidFill>
                <a:latin typeface="Times New Roman" pitchFamily="18" charset="0"/>
                <a:cs typeface="Times New Roman" pitchFamily="18" charset="0"/>
                <a:sym typeface="+mn-ea"/>
              </a:rPr>
              <a:t>Dean and Kanazawa</a:t>
            </a:r>
            <a:r>
              <a:rPr lang="en-US" altLang="zh-CN" sz="2600" dirty="0">
                <a:latin typeface="Times New Roman" pitchFamily="18" charset="0"/>
                <a:cs typeface="Times New Roman" pitchFamily="18" charset="0"/>
                <a:sym typeface="+mn-ea"/>
              </a:rPr>
              <a:t>,</a:t>
            </a:r>
            <a:r>
              <a:rPr lang="en-US" altLang="zh-CN" sz="2600" dirty="0">
                <a:solidFill>
                  <a:srgbClr val="00FF00"/>
                </a:solidFill>
                <a:latin typeface="Times New Roman" pitchFamily="18" charset="0"/>
                <a:cs typeface="Times New Roman" pitchFamily="18" charset="0"/>
                <a:sym typeface="+mn-ea"/>
              </a:rPr>
              <a:t> 1989</a:t>
            </a:r>
            <a:r>
              <a:rPr lang="en-US" altLang="zh-CN" sz="2600" dirty="0">
                <a:latin typeface="Times New Roman" pitchFamily="18" charset="0"/>
                <a:cs typeface="Times New Roman" pitchFamily="18" charset="0"/>
                <a:sym typeface="+mn-ea"/>
              </a:rPr>
              <a:t>), which are Bayesian networks for representing Markov chains.</a:t>
            </a:r>
            <a:endParaRPr lang="en-US" altLang="zh-CN" sz="2600" dirty="0">
              <a:latin typeface="Times New Roman" pitchFamily="18" charset="0"/>
              <a:cs typeface="Times New Roman"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a:t>
            </a:r>
            <a:r>
              <a:rPr lang="en-US" altLang="zh-CN" sz="2400" dirty="0" err="1"/>
              <a:t>Guohua</a:t>
            </a:r>
            <a:r>
              <a:rPr lang="en-US" altLang="zh-CN" sz="2400" dirty="0"/>
              <a:t> Yue,</a:t>
            </a:r>
            <a:r>
              <a:rPr lang="zh-CN" altLang="en-US" sz="2400" dirty="0"/>
              <a:t> </a:t>
            </a:r>
            <a:r>
              <a:rPr lang="en-US" altLang="zh-CN" sz="2400" dirty="0"/>
              <a:t>Xin Lin</a:t>
            </a:r>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773120"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itchFamily="18" charset="0"/>
                <a:ea typeface="+mj-ea"/>
                <a:cs typeface="Times New Roman" pitchFamily="18" charset="0"/>
              </a:defRPr>
            </a:lvl1pPr>
          </a:lstStyle>
          <a:p>
            <a:r>
              <a:rPr lang="en-US" altLang="zh-CN" sz="3600" dirty="0"/>
              <a:t>20.4 </a:t>
            </a:r>
            <a:r>
              <a:rPr lang="en-US" altLang="zh-CN" sz="3600" dirty="0">
                <a:sym typeface="+mn-ea"/>
              </a:rPr>
              <a:t>Deep Boltzmann Machines</a:t>
            </a:r>
            <a:endParaRPr lang="zh-CN" altLang="en-US" sz="3600" dirty="0"/>
          </a:p>
        </p:txBody>
      </p:sp>
      <p:sp>
        <p:nvSpPr>
          <p:cNvPr id="8" name="文本框 7"/>
          <p:cNvSpPr txBox="1"/>
          <p:nvPr/>
        </p:nvSpPr>
        <p:spPr>
          <a:xfrm>
            <a:off x="1526891" y="544852"/>
            <a:ext cx="9138218" cy="762000"/>
          </a:xfrm>
          <a:prstGeom prst="rect">
            <a:avLst/>
          </a:prstGeom>
          <a:noFill/>
        </p:spPr>
        <p:txBody>
          <a:bodyPr wrap="square" rtlCol="0">
            <a:spAutoFit/>
          </a:bodyPr>
          <a:lstStyle/>
          <a:p>
            <a:pPr algn="ctr"/>
            <a:r>
              <a:rPr lang="en-US" altLang="zh-CN" sz="4400" b="1" dirty="0">
                <a:latin typeface="Times New Roman" pitchFamily="18" charset="0"/>
                <a:cs typeface="Times New Roman" pitchFamily="18" charset="0"/>
              </a:rPr>
              <a:t>Chapter 20 Deep Generative Models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 Deep Boltzmann Machines</a:t>
            </a: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A </a:t>
            </a:r>
            <a:r>
              <a:rPr lang="en-US" altLang="zh-CN" sz="2600" i="1" dirty="0">
                <a:latin typeface="Times New Roman" pitchFamily="18" charset="0"/>
                <a:cs typeface="Times New Roman" pitchFamily="18" charset="0"/>
              </a:rPr>
              <a:t>deep Boltzmann machine </a:t>
            </a:r>
            <a:r>
              <a:rPr lang="en-US" altLang="zh-CN" sz="2600" dirty="0">
                <a:latin typeface="Times New Roman" pitchFamily="18" charset="0"/>
                <a:cs typeface="Times New Roman" pitchFamily="18" charset="0"/>
              </a:rPr>
              <a:t>or DBM (</a:t>
            </a:r>
            <a:r>
              <a:rPr lang="en-US" altLang="zh-CN" sz="2600" dirty="0">
                <a:solidFill>
                  <a:srgbClr val="00FF00"/>
                </a:solidFill>
                <a:latin typeface="Times New Roman" pitchFamily="18" charset="0"/>
                <a:cs typeface="Times New Roman" pitchFamily="18" charset="0"/>
              </a:rPr>
              <a:t>Salakhutdinov and Hinton</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 2009a</a:t>
            </a:r>
            <a:r>
              <a:rPr lang="en-US" altLang="zh-CN" sz="2600" dirty="0">
                <a:latin typeface="Times New Roman" pitchFamily="18" charset="0"/>
                <a:cs typeface="Times New Roman" pitchFamily="18" charset="0"/>
              </a:rPr>
              <a:t>) is another kind of deep, generative model. Unlike the deep belief network (DBN), it is an entirely undirected model. Unlike the RBM, the DBM has several layers of latent variables (RBMs have just one). But like the RBM, within each layer, each of the variables are mutually independent, conditioned on the variables in the neighboring layers. See Fig. </a:t>
            </a:r>
            <a:r>
              <a:rPr lang="en-US" altLang="zh-CN" sz="2600" dirty="0">
                <a:solidFill>
                  <a:srgbClr val="FF0000"/>
                </a:solidFill>
                <a:latin typeface="Times New Roman" pitchFamily="18" charset="0"/>
                <a:cs typeface="Times New Roman" pitchFamily="18" charset="0"/>
              </a:rPr>
              <a:t>20.2</a:t>
            </a:r>
            <a:r>
              <a:rPr lang="en-US" altLang="zh-CN" sz="2600" dirty="0">
                <a:latin typeface="Times New Roman" pitchFamily="18" charset="0"/>
                <a:cs typeface="Times New Roman" pitchFamily="18" charset="0"/>
              </a:rPr>
              <a:t> for the graph structure. Deep Boltzmann machines have been applied to a variety of tasks including document modeling (</a:t>
            </a:r>
            <a:r>
              <a:rPr lang="en-US" altLang="zh-CN" sz="2600" dirty="0">
                <a:solidFill>
                  <a:srgbClr val="00FF00"/>
                </a:solidFill>
                <a:latin typeface="Times New Roman" pitchFamily="18" charset="0"/>
                <a:cs typeface="Times New Roman" pitchFamily="18" charset="0"/>
              </a:rPr>
              <a:t>Srivastava </a:t>
            </a:r>
            <a:r>
              <a:rPr lang="en-US" altLang="zh-CN" sz="2600" i="1" dirty="0">
                <a:solidFill>
                  <a:srgbClr val="00FF00"/>
                </a:solidFill>
                <a:latin typeface="Times New Roman" pitchFamily="18" charset="0"/>
                <a:cs typeface="Times New Roman" pitchFamily="18" charset="0"/>
              </a:rPr>
              <a:t>et al.</a:t>
            </a:r>
            <a:r>
              <a:rPr lang="en-US" altLang="zh-CN" sz="2600" dirty="0">
                <a:latin typeface="Times New Roman" pitchFamily="18" charset="0"/>
                <a:cs typeface="Times New Roman" pitchFamily="18" charset="0"/>
              </a:rPr>
              <a:t>, </a:t>
            </a:r>
            <a:r>
              <a:rPr lang="en-US" altLang="zh-CN" sz="2600" dirty="0">
                <a:solidFill>
                  <a:srgbClr val="00FF00"/>
                </a:solidFill>
                <a:latin typeface="Times New Roman" pitchFamily="18" charset="0"/>
                <a:cs typeface="Times New Roman" pitchFamily="18" charset="0"/>
              </a:rPr>
              <a:t>2013</a:t>
            </a:r>
            <a:r>
              <a:rPr lang="en-US" altLang="zh-CN" sz="2600" dirty="0">
                <a:latin typeface="Times New Roman" pitchFamily="18" charset="0"/>
                <a:cs typeface="Times New Roman" pitchFamily="18" charset="0"/>
              </a:rPr>
              <a:t>).</a:t>
            </a:r>
          </a:p>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Like RBMs and DBNs, DBMs typically contain only binary units—as we assume for simplicity of our presentation of the model—but it is straightforward to include real-valued visible units.</a:t>
            </a: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a:t>
            </a:r>
            <a:r>
              <a:rPr lang="en-US" altLang="zh-CN" sz="2400" dirty="0" err="1"/>
              <a:t>Wenxue</a:t>
            </a:r>
            <a:r>
              <a:rPr lang="en-US" altLang="zh-CN" sz="2400" dirty="0"/>
              <a:t> Liu </a:t>
            </a:r>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20.1 Boltzmann Machines</a:t>
            </a:r>
          </a:p>
        </p:txBody>
      </p:sp>
      <p:sp>
        <p:nvSpPr>
          <p:cNvPr id="8" name="文本框 7"/>
          <p:cNvSpPr txBox="1"/>
          <p:nvPr/>
        </p:nvSpPr>
        <p:spPr>
          <a:xfrm>
            <a:off x="1526891" y="544852"/>
            <a:ext cx="9138218" cy="768350"/>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20 Deep Generative Models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240983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20.4 Deep Boltzmann Machines</a:t>
            </a:r>
            <a:endParaRPr lang="zh-CN" altLang="en-US" sz="3600" dirty="0">
              <a:latin typeface="Times New Roman" pitchFamily="18" charset="0"/>
              <a:cs typeface="Times New Roman" pitchFamily="18" charset="0"/>
            </a:endParaRPr>
          </a:p>
        </p:txBody>
      </p:sp>
      <p:sp>
        <p:nvSpPr>
          <p:cNvPr id="3" name="内容占位符 2"/>
          <p:cNvSpPr>
            <a:spLocks noGrp="1"/>
          </p:cNvSpPr>
          <p:nvPr>
            <p:ph idx="4294967295"/>
          </p:nvPr>
        </p:nvSpPr>
        <p:spPr>
          <a:xfrm>
            <a:off x="387439" y="1043189"/>
            <a:ext cx="11409609" cy="5133774"/>
          </a:xfrm>
        </p:spPr>
        <p:txBody>
          <a:bodyPr>
            <a:normAutofit lnSpcReduction="10000"/>
          </a:bodyPr>
          <a:lstStyle/>
          <a:p>
            <a:pPr lvl="0" algn="just">
              <a:lnSpc>
                <a:spcPct val="135000"/>
              </a:lnSpc>
              <a:spcBef>
                <a:spcPts val="0"/>
              </a:spcBef>
              <a:buClr>
                <a:srgbClr val="FF0000"/>
              </a:buClr>
            </a:pPr>
            <a:endParaRPr lang="en-US" altLang="zh-CN" dirty="0">
              <a:sym typeface="+mn-ea"/>
            </a:endParaRPr>
          </a:p>
          <a:p>
            <a:pPr lvl="0" algn="just">
              <a:lnSpc>
                <a:spcPct val="135000"/>
              </a:lnSpc>
              <a:spcBef>
                <a:spcPts val="0"/>
              </a:spcBef>
              <a:buClr>
                <a:srgbClr val="FF0000"/>
              </a:buClr>
            </a:pPr>
            <a:endParaRPr lang="en-US" altLang="zh-CN" dirty="0">
              <a:sym typeface="+mn-ea"/>
            </a:endParaRPr>
          </a:p>
          <a:p>
            <a:pPr lvl="0" algn="just">
              <a:lnSpc>
                <a:spcPct val="135000"/>
              </a:lnSpc>
              <a:spcBef>
                <a:spcPts val="0"/>
              </a:spcBef>
              <a:buClr>
                <a:srgbClr val="FF0000"/>
              </a:buClr>
            </a:pPr>
            <a:endParaRPr lang="en-US" altLang="zh-CN" dirty="0">
              <a:sym typeface="+mn-ea"/>
            </a:endParaRPr>
          </a:p>
          <a:p>
            <a:pPr lvl="0" algn="just">
              <a:lnSpc>
                <a:spcPct val="135000"/>
              </a:lnSpc>
              <a:spcBef>
                <a:spcPts val="0"/>
              </a:spcBef>
              <a:buClr>
                <a:srgbClr val="FF0000"/>
              </a:buClr>
            </a:pPr>
            <a:endParaRPr lang="en-US" altLang="zh-CN" dirty="0">
              <a:sym typeface="+mn-ea"/>
            </a:endParaRPr>
          </a:p>
          <a:p>
            <a:pPr lvl="0" algn="just">
              <a:lnSpc>
                <a:spcPct val="135000"/>
              </a:lnSpc>
              <a:spcBef>
                <a:spcPts val="0"/>
              </a:spcBef>
              <a:buClr>
                <a:srgbClr val="FF0000"/>
              </a:buClr>
            </a:pPr>
            <a:endParaRPr lang="en-US" altLang="zh-CN" dirty="0">
              <a:sym typeface="+mn-ea"/>
            </a:endParaRPr>
          </a:p>
          <a:p>
            <a:pPr lvl="0" algn="just">
              <a:lnSpc>
                <a:spcPct val="135000"/>
              </a:lnSpc>
              <a:spcBef>
                <a:spcPts val="0"/>
              </a:spcBef>
              <a:buClr>
                <a:srgbClr val="FF0000"/>
              </a:buClr>
            </a:pPr>
            <a:endParaRPr lang="en-US" altLang="zh-CN" dirty="0">
              <a:sym typeface="+mn-ea"/>
            </a:endParaRPr>
          </a:p>
          <a:p>
            <a:pPr lvl="0" algn="just">
              <a:lnSpc>
                <a:spcPct val="135000"/>
              </a:lnSpc>
              <a:spcBef>
                <a:spcPts val="0"/>
              </a:spcBef>
              <a:buClr>
                <a:srgbClr val="FF0000"/>
              </a:buClr>
            </a:pPr>
            <a:endParaRPr lang="en-US" altLang="zh-CN" dirty="0">
              <a:sym typeface="+mn-ea"/>
            </a:endParaRPr>
          </a:p>
          <a:p>
            <a:pPr lvl="0" algn="just">
              <a:lnSpc>
                <a:spcPct val="135000"/>
              </a:lnSpc>
              <a:spcBef>
                <a:spcPts val="0"/>
              </a:spcBef>
              <a:buClr>
                <a:srgbClr val="FF0000"/>
              </a:buClr>
            </a:pPr>
            <a:r>
              <a:rPr lang="en-US" altLang="zh-CN" dirty="0">
                <a:sym typeface="+mn-ea"/>
              </a:rPr>
              <a:t>Figure 20.2: The graphical model for a deep Boltzmann machine with one visible layer (bottom) and two hidden layers. Connections are only between units in neighboring layers. There are no intra-layer layer connections.</a:t>
            </a:r>
            <a:endParaRPr lang="en-US" altLang="zh-CN" sz="2600" dirty="0">
              <a:latin typeface="Times New Roman" pitchFamily="18" charset="0"/>
              <a:cs typeface="Times New Roman"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F02F61D1-8A6E-4CC4-8F1B-67F8DF6F1794}"/>
              </a:ext>
            </a:extLst>
          </p:cNvPr>
          <p:cNvPicPr>
            <a:picLocks noChangeAspect="1"/>
          </p:cNvPicPr>
          <p:nvPr/>
        </p:nvPicPr>
        <p:blipFill>
          <a:blip r:embed="rId3"/>
          <a:stretch>
            <a:fillRect/>
          </a:stretch>
        </p:blipFill>
        <p:spPr>
          <a:xfrm>
            <a:off x="4035851" y="1043189"/>
            <a:ext cx="3744569" cy="3560410"/>
          </a:xfrm>
          <a:prstGeom prst="rect">
            <a:avLst/>
          </a:prstGeom>
        </p:spPr>
      </p:pic>
    </p:spTree>
    <p:extLst>
      <p:ext uri="{BB962C8B-B14F-4D97-AF65-F5344CB8AC3E}">
        <p14:creationId xmlns:p14="http://schemas.microsoft.com/office/powerpoint/2010/main" val="31032573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 Deep Boltzmann Machines</a:t>
            </a: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A DBM is an energy-based model, meaning that the the joint probability distribution over the model variables is parametrized by an energy function E. In the case of a deep Boltzmann machine with one visible layer, v, and three hidden layers, h</a:t>
            </a:r>
            <a:r>
              <a:rPr lang="en-US" altLang="zh-CN" sz="2600" baseline="30000" dirty="0">
                <a:latin typeface="Times New Roman" pitchFamily="18" charset="0"/>
                <a:cs typeface="Times New Roman" pitchFamily="18" charset="0"/>
              </a:rPr>
              <a:t>(1)</a:t>
            </a:r>
            <a:r>
              <a:rPr lang="en-US" altLang="zh-CN" sz="2600" dirty="0">
                <a:latin typeface="Times New Roman" pitchFamily="18" charset="0"/>
                <a:cs typeface="Times New Roman" pitchFamily="18" charset="0"/>
              </a:rPr>
              <a:t>, h</a:t>
            </a:r>
            <a:r>
              <a:rPr lang="en-US" altLang="zh-CN" sz="2600" baseline="30000" dirty="0">
                <a:latin typeface="Times New Roman" pitchFamily="18" charset="0"/>
                <a:cs typeface="Times New Roman" pitchFamily="18" charset="0"/>
              </a:rPr>
              <a:t>(2)</a:t>
            </a:r>
            <a:r>
              <a:rPr lang="en-US" altLang="zh-CN" sz="2600" dirty="0">
                <a:latin typeface="Times New Roman" pitchFamily="18" charset="0"/>
                <a:cs typeface="Times New Roman" pitchFamily="18" charset="0"/>
              </a:rPr>
              <a:t> and h</a:t>
            </a:r>
            <a:r>
              <a:rPr lang="en-US" altLang="zh-CN" sz="2600" baseline="30000" dirty="0">
                <a:latin typeface="Times New Roman" pitchFamily="18" charset="0"/>
                <a:cs typeface="Times New Roman" pitchFamily="18" charset="0"/>
              </a:rPr>
              <a:t>(3)</a:t>
            </a:r>
            <a:r>
              <a:rPr lang="en-US" altLang="zh-CN" sz="2600" dirty="0">
                <a:latin typeface="Times New Roman" pitchFamily="18" charset="0"/>
                <a:cs typeface="Times New Roman" pitchFamily="18" charset="0"/>
              </a:rPr>
              <a:t>, the joint probability is given by:	</a:t>
            </a: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To simplify our presentation, we omit the bias parameters below. The DBM energy function is then defined as follows:</a:t>
            </a: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7" name="图片 6">
            <a:extLst>
              <a:ext uri="{FF2B5EF4-FFF2-40B4-BE49-F238E27FC236}">
                <a16:creationId xmlns:a16="http://schemas.microsoft.com/office/drawing/2014/main" id="{3402EEE4-0D24-4213-9127-6D1F3DF47B1F}"/>
              </a:ext>
            </a:extLst>
          </p:cNvPr>
          <p:cNvPicPr>
            <a:picLocks noChangeAspect="1"/>
          </p:cNvPicPr>
          <p:nvPr/>
        </p:nvPicPr>
        <p:blipFill>
          <a:blip r:embed="rId3"/>
          <a:stretch>
            <a:fillRect/>
          </a:stretch>
        </p:blipFill>
        <p:spPr>
          <a:xfrm>
            <a:off x="673953" y="3111553"/>
            <a:ext cx="10836579" cy="861135"/>
          </a:xfrm>
          <a:prstGeom prst="rect">
            <a:avLst/>
          </a:prstGeom>
        </p:spPr>
      </p:pic>
      <p:pic>
        <p:nvPicPr>
          <p:cNvPr id="8" name="图片 7">
            <a:extLst>
              <a:ext uri="{FF2B5EF4-FFF2-40B4-BE49-F238E27FC236}">
                <a16:creationId xmlns:a16="http://schemas.microsoft.com/office/drawing/2014/main" id="{F2B6E944-C0C0-41FC-BC07-EE8BCFABDFB0}"/>
              </a:ext>
            </a:extLst>
          </p:cNvPr>
          <p:cNvPicPr>
            <a:picLocks noChangeAspect="1"/>
          </p:cNvPicPr>
          <p:nvPr/>
        </p:nvPicPr>
        <p:blipFill>
          <a:blip r:embed="rId4"/>
          <a:stretch>
            <a:fillRect/>
          </a:stretch>
        </p:blipFill>
        <p:spPr>
          <a:xfrm>
            <a:off x="540591" y="5057987"/>
            <a:ext cx="11103302" cy="9830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 Deep Boltzmann Machines</a:t>
            </a:r>
          </a:p>
        </p:txBody>
      </p:sp>
      <p:sp>
        <p:nvSpPr>
          <p:cNvPr id="3" name="内容占位符 2"/>
          <p:cNvSpPr>
            <a:spLocks noGrp="1"/>
          </p:cNvSpPr>
          <p:nvPr>
            <p:ph idx="4294967295"/>
          </p:nvPr>
        </p:nvSpPr>
        <p:spPr>
          <a:xfrm>
            <a:off x="387439" y="1043189"/>
            <a:ext cx="11409609" cy="5133774"/>
          </a:xfrm>
        </p:spPr>
        <p:txBody>
          <a:bodyPr>
            <a:normAutofit lnSpcReduction="10000"/>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In comparison to the RBM energy function (Eq. </a:t>
            </a:r>
            <a:r>
              <a:rPr lang="en-US" altLang="zh-CN" sz="2600" dirty="0">
                <a:solidFill>
                  <a:srgbClr val="FF0000"/>
                </a:solidFill>
                <a:latin typeface="Times New Roman" pitchFamily="18" charset="0"/>
                <a:cs typeface="Times New Roman" pitchFamily="18" charset="0"/>
              </a:rPr>
              <a:t>20.5</a:t>
            </a:r>
            <a:r>
              <a:rPr lang="en-US" altLang="zh-CN" sz="2600" dirty="0">
                <a:latin typeface="Times New Roman" pitchFamily="18" charset="0"/>
                <a:cs typeface="Times New Roman" pitchFamily="18" charset="0"/>
              </a:rPr>
              <a:t>), the DBM energy function includes connections between the hidden units (latent variables) in the form of the weight matrices (</a:t>
            </a:r>
            <a:r>
              <a:rPr lang="en-US" altLang="zh-CN" sz="2600" b="1" i="1" dirty="0">
                <a:latin typeface="Times New Roman" pitchFamily="18" charset="0"/>
                <a:cs typeface="Times New Roman" pitchFamily="18" charset="0"/>
              </a:rPr>
              <a:t>W</a:t>
            </a:r>
            <a:r>
              <a:rPr lang="en-US" altLang="zh-CN" sz="2600" dirty="0">
                <a:latin typeface="Times New Roman" pitchFamily="18" charset="0"/>
                <a:cs typeface="Times New Roman" pitchFamily="18" charset="0"/>
              </a:rPr>
              <a:t> </a:t>
            </a:r>
            <a:r>
              <a:rPr lang="en-US" altLang="zh-CN" sz="2600" baseline="30000" dirty="0">
                <a:latin typeface="Times New Roman" pitchFamily="18" charset="0"/>
                <a:cs typeface="Times New Roman" pitchFamily="18" charset="0"/>
              </a:rPr>
              <a:t>(2)</a:t>
            </a:r>
            <a:r>
              <a:rPr lang="en-US" altLang="zh-CN" sz="2600" dirty="0">
                <a:latin typeface="Times New Roman" pitchFamily="18" charset="0"/>
                <a:cs typeface="Times New Roman" pitchFamily="18" charset="0"/>
              </a:rPr>
              <a:t> and </a:t>
            </a:r>
            <a:r>
              <a:rPr lang="en-US" altLang="zh-CN" sz="2600" b="1" i="1" dirty="0">
                <a:latin typeface="Times New Roman" pitchFamily="18" charset="0"/>
                <a:cs typeface="Times New Roman" pitchFamily="18" charset="0"/>
              </a:rPr>
              <a:t>W</a:t>
            </a:r>
            <a:r>
              <a:rPr lang="en-US" altLang="zh-CN" sz="2600" dirty="0">
                <a:latin typeface="Times New Roman" pitchFamily="18" charset="0"/>
                <a:cs typeface="Times New Roman" pitchFamily="18" charset="0"/>
              </a:rPr>
              <a:t> </a:t>
            </a:r>
            <a:r>
              <a:rPr lang="en-US" altLang="zh-CN" sz="2600" baseline="30000" dirty="0">
                <a:latin typeface="Times New Roman" pitchFamily="18" charset="0"/>
                <a:cs typeface="Times New Roman" pitchFamily="18" charset="0"/>
              </a:rPr>
              <a:t>(3)</a:t>
            </a:r>
            <a:r>
              <a:rPr lang="en-US" altLang="zh-CN" sz="2600" dirty="0">
                <a:latin typeface="Times New Roman" pitchFamily="18" charset="0"/>
                <a:cs typeface="Times New Roman" pitchFamily="18" charset="0"/>
              </a:rPr>
              <a:t>). As we will see, these connections have significant consequences for both the model behavior as well as how we go about performing inference in the model.</a:t>
            </a:r>
          </a:p>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In comparison to fully connected Boltzmann machines (with every unit connected to every other unit), the DBM offers some advantages that are similar to those offered by the RBM. Specifically, as illustrated in Fig. </a:t>
            </a:r>
            <a:r>
              <a:rPr lang="en-US" altLang="zh-CN" sz="2600" dirty="0">
                <a:solidFill>
                  <a:srgbClr val="FF0000"/>
                </a:solidFill>
                <a:latin typeface="Times New Roman" pitchFamily="18" charset="0"/>
                <a:cs typeface="Times New Roman" pitchFamily="18" charset="0"/>
              </a:rPr>
              <a:t>20.3</a:t>
            </a:r>
            <a:r>
              <a:rPr lang="en-US" altLang="zh-CN" sz="2600" dirty="0">
                <a:latin typeface="Times New Roman" pitchFamily="18" charset="0"/>
                <a:cs typeface="Times New Roman" pitchFamily="18" charset="0"/>
              </a:rPr>
              <a:t>, the DBM layers can be organized into a bipartite graph, with odd layers on one side and even layers on the other. This immediately implies that when we condition on the variables in the even layer, the variables in the odd layers become conditionally independent. </a:t>
            </a: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 Deep Boltzmann Machines</a:t>
            </a:r>
          </a:p>
        </p:txBody>
      </p:sp>
      <p:sp>
        <p:nvSpPr>
          <p:cNvPr id="3" name="内容占位符 2"/>
          <p:cNvSpPr>
            <a:spLocks noGrp="1"/>
          </p:cNvSpPr>
          <p:nvPr>
            <p:ph idx="4294967295"/>
          </p:nvPr>
        </p:nvSpPr>
        <p:spPr>
          <a:xfrm>
            <a:off x="387439" y="1043189"/>
            <a:ext cx="11409609" cy="5133774"/>
          </a:xfrm>
        </p:spPr>
        <p:txBody>
          <a:bodyPr>
            <a:normAutofit fontScale="92500"/>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sym typeface="+mn-ea"/>
              </a:rPr>
              <a:t>Of course, when we condition on the variables in the odd layers, the variables in the even layers also become conditionally independent.</a:t>
            </a:r>
          </a:p>
          <a:p>
            <a:pPr marL="0" lvl="0" indent="0" algn="just">
              <a:lnSpc>
                <a:spcPct val="125000"/>
              </a:lnSpc>
              <a:spcBef>
                <a:spcPts val="0"/>
              </a:spcBef>
              <a:buClr>
                <a:srgbClr val="FF0000"/>
              </a:buClr>
              <a:buNone/>
            </a:pPr>
            <a:endParaRPr lang="en-US" altLang="zh-CN" dirty="0">
              <a:sym typeface="+mn-ea"/>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sym typeface="+mn-ea"/>
            </a:endParaRPr>
          </a:p>
          <a:p>
            <a:pPr marL="0" lvl="0" indent="0" algn="just">
              <a:lnSpc>
                <a:spcPct val="125000"/>
              </a:lnSpc>
              <a:spcBef>
                <a:spcPts val="0"/>
              </a:spcBef>
              <a:buClr>
                <a:srgbClr val="FF0000"/>
              </a:buClr>
              <a:buNone/>
            </a:pPr>
            <a:endParaRPr lang="en-US" altLang="zh-CN" dirty="0">
              <a:sym typeface="+mn-ea"/>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sym typeface="+mn-ea"/>
            </a:endParaRPr>
          </a:p>
          <a:p>
            <a:pPr marL="0" lvl="0" indent="0" algn="just">
              <a:lnSpc>
                <a:spcPct val="125000"/>
              </a:lnSpc>
              <a:spcBef>
                <a:spcPts val="0"/>
              </a:spcBef>
              <a:buClr>
                <a:srgbClr val="FF0000"/>
              </a:buClr>
              <a:buNone/>
            </a:pPr>
            <a:endParaRPr lang="en-US" altLang="zh-CN" dirty="0">
              <a:sym typeface="+mn-ea"/>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sym typeface="+mn-ea"/>
            </a:endParaRPr>
          </a:p>
          <a:p>
            <a:pPr marL="0" lvl="0" indent="0" algn="just">
              <a:lnSpc>
                <a:spcPct val="125000"/>
              </a:lnSpc>
              <a:spcBef>
                <a:spcPts val="0"/>
              </a:spcBef>
              <a:buClr>
                <a:srgbClr val="FF0000"/>
              </a:buClr>
              <a:buNone/>
            </a:pPr>
            <a:endParaRPr lang="en-US" altLang="zh-CN" dirty="0">
              <a:sym typeface="+mn-ea"/>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sym typeface="+mn-ea"/>
            </a:endParaRPr>
          </a:p>
          <a:p>
            <a:pPr lvl="0" algn="just">
              <a:spcBef>
                <a:spcPts val="0"/>
              </a:spcBef>
              <a:buClr>
                <a:srgbClr val="FF0000"/>
              </a:buClr>
            </a:pPr>
            <a:r>
              <a:rPr lang="en-US" altLang="zh-CN" dirty="0">
                <a:sym typeface="+mn-ea"/>
              </a:rPr>
              <a:t>Figure 20.3: A deep Boltzmann machine, re-arranged to reveal its bipartite graph structure.</a:t>
            </a:r>
            <a:endParaRPr lang="en-US" altLang="zh-CN" sz="2600" dirty="0">
              <a:latin typeface="Times New Roman" pitchFamily="18" charset="0"/>
              <a:cs typeface="Times New Roman" pitchFamily="18" charset="0"/>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p:txBody>
      </p:sp>
      <p:pic>
        <p:nvPicPr>
          <p:cNvPr id="5" name="图片 4">
            <a:extLst>
              <a:ext uri="{FF2B5EF4-FFF2-40B4-BE49-F238E27FC236}">
                <a16:creationId xmlns:a16="http://schemas.microsoft.com/office/drawing/2014/main" id="{F516F9C2-60DC-421E-A68A-9C9ACBA2E6D5}"/>
              </a:ext>
            </a:extLst>
          </p:cNvPr>
          <p:cNvPicPr>
            <a:picLocks noChangeAspect="1"/>
          </p:cNvPicPr>
          <p:nvPr/>
        </p:nvPicPr>
        <p:blipFill>
          <a:blip r:embed="rId3"/>
          <a:stretch>
            <a:fillRect/>
          </a:stretch>
        </p:blipFill>
        <p:spPr>
          <a:xfrm>
            <a:off x="2819195" y="2043852"/>
            <a:ext cx="5923752" cy="359246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 Deep Boltzmann Machines</a:t>
            </a: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itchFamily="18" charset="0"/>
                <a:cs typeface="Times New Roman" pitchFamily="18" charset="0"/>
                <a:sym typeface="+mn-ea"/>
              </a:rPr>
              <a:t>The bipartite structure of the DBM means that we can apply the same equations we have previously used for the conditional distributions of an RBM to determine the conditional distributions in a DBM. The units within a layer are conditionally independent from each other given the values of the neighboring layers, so the distributions over binary variables can be fully described by the Bernoulli parameters giving the probability of each unit being active. In our example with two hidden layers, the activation probabilities are given by:</a:t>
            </a: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p:txBody>
      </p:sp>
      <p:pic>
        <p:nvPicPr>
          <p:cNvPr id="6" name="图片 5">
            <a:extLst>
              <a:ext uri="{FF2B5EF4-FFF2-40B4-BE49-F238E27FC236}">
                <a16:creationId xmlns:a16="http://schemas.microsoft.com/office/drawing/2014/main" id="{0B1D40D2-1C31-417C-985D-73AB10F91849}"/>
              </a:ext>
            </a:extLst>
          </p:cNvPr>
          <p:cNvPicPr>
            <a:picLocks noChangeAspect="1"/>
          </p:cNvPicPr>
          <p:nvPr/>
        </p:nvPicPr>
        <p:blipFill>
          <a:blip r:embed="rId3"/>
          <a:stretch>
            <a:fillRect/>
          </a:stretch>
        </p:blipFill>
        <p:spPr>
          <a:xfrm>
            <a:off x="2266467" y="4785399"/>
            <a:ext cx="8413209" cy="67061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 Deep Boltzmann Machines</a:t>
            </a:r>
          </a:p>
        </p:txBody>
      </p:sp>
      <p:sp>
        <p:nvSpPr>
          <p:cNvPr id="3" name="内容占位符 2"/>
          <p:cNvSpPr>
            <a:spLocks noGrp="1"/>
          </p:cNvSpPr>
          <p:nvPr>
            <p:ph idx="4294967295"/>
          </p:nvPr>
        </p:nvSpPr>
        <p:spPr>
          <a:xfrm>
            <a:off x="387439" y="1043189"/>
            <a:ext cx="11409609" cy="5133774"/>
          </a:xfrm>
        </p:spPr>
        <p:txBody>
          <a:bodyPr>
            <a:normAutofit lnSpcReduction="10000"/>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a:t>
            </a: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sym typeface="+mn-ea"/>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sym typeface="+mn-ea"/>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sym typeface="+mn-ea"/>
            </a:endParaRPr>
          </a:p>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sym typeface="+mn-ea"/>
              </a:rPr>
              <a:t>        The bipartite structure makes Gibbs sampling in a deep Boltzmann machine efficient. The naive approach to Gibbs sampling is to update only one variable at a time. RBMs allow all of the visible units to be updated in one block and all of the hidden units to be updated in a second block. One might naively assume that a DBM with l layers requires l+ 1 updates, with each iteration updating a block consisting of one layer of units. Instead, it is possible to update all of the units in only two iterations. </a:t>
            </a:r>
            <a:endParaRPr lang="en-US" altLang="zh-CN" sz="2600" dirty="0">
              <a:latin typeface="Times New Roman" pitchFamily="18" charset="0"/>
              <a:cs typeface="Times New Roman" pitchFamily="18" charset="0"/>
            </a:endParaRPr>
          </a:p>
        </p:txBody>
      </p:sp>
      <p:pic>
        <p:nvPicPr>
          <p:cNvPr id="5" name="图片 4">
            <a:extLst>
              <a:ext uri="{FF2B5EF4-FFF2-40B4-BE49-F238E27FC236}">
                <a16:creationId xmlns:a16="http://schemas.microsoft.com/office/drawing/2014/main" id="{F797A885-D313-4F8F-8909-FEFFE63CC382}"/>
              </a:ext>
            </a:extLst>
          </p:cNvPr>
          <p:cNvPicPr>
            <a:picLocks noChangeAspect="1"/>
          </p:cNvPicPr>
          <p:nvPr/>
        </p:nvPicPr>
        <p:blipFill>
          <a:blip r:embed="rId3"/>
          <a:stretch>
            <a:fillRect/>
          </a:stretch>
        </p:blipFill>
        <p:spPr>
          <a:xfrm>
            <a:off x="321451" y="957153"/>
            <a:ext cx="11304548" cy="1701206"/>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 Deep Boltzmann Machines</a:t>
            </a:r>
          </a:p>
        </p:txBody>
      </p:sp>
      <p:sp>
        <p:nvSpPr>
          <p:cNvPr id="3" name="内容占位符 2"/>
          <p:cNvSpPr>
            <a:spLocks noGrp="1"/>
          </p:cNvSpPr>
          <p:nvPr>
            <p:ph idx="4294967295"/>
          </p:nvPr>
        </p:nvSpPr>
        <p:spPr>
          <a:xfrm>
            <a:off x="387439" y="1043189"/>
            <a:ext cx="11409609" cy="5133774"/>
          </a:xfrm>
        </p:spPr>
        <p:txBody>
          <a:bodyPr>
            <a:normAutofit/>
          </a:bodyPr>
          <a:lstStyle/>
          <a:p>
            <a:pPr lvl="0" algn="just">
              <a:spcBef>
                <a:spcPts val="0"/>
              </a:spcBef>
              <a:buClr>
                <a:srgbClr val="FF0000"/>
              </a:buClr>
            </a:pPr>
            <a:r>
              <a:rPr lang="en-US" altLang="zh-CN" dirty="0">
                <a:sym typeface="+mn-ea"/>
              </a:rPr>
              <a:t>Gibbs sampling can be divided into two blocks of updates, one including all even layers (including the visible layer) and the other including all odd layers. </a:t>
            </a:r>
            <a:r>
              <a:rPr lang="en-US" altLang="zh-CN" sz="2600" dirty="0">
                <a:latin typeface="Times New Roman" pitchFamily="18" charset="0"/>
                <a:cs typeface="Times New Roman" pitchFamily="18" charset="0"/>
              </a:rPr>
              <a:t>Due to the bipartite DBM connection pattern, given the even layers, the distribution over the odd layers is factorial and thus can be sampled simultaneously and independently as a block. Likewise, given the odd layers, the even layers can be sampled simultaneously and independently as a block. Efficient sampling is especially important for training with the stochastic maximum likelihood algorithm.</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20.4.1 Interesting Properties</a:t>
            </a:r>
          </a:p>
        </p:txBody>
      </p:sp>
      <p:sp>
        <p:nvSpPr>
          <p:cNvPr id="3" name="内容占位符 2"/>
          <p:cNvSpPr>
            <a:spLocks noGrp="1"/>
          </p:cNvSpPr>
          <p:nvPr>
            <p:ph idx="4294967295"/>
          </p:nvPr>
        </p:nvSpPr>
        <p:spPr>
          <a:xfrm>
            <a:off x="387439" y="1043189"/>
            <a:ext cx="11409609" cy="5133774"/>
          </a:xfrm>
        </p:spPr>
        <p:txBody>
          <a:bodyPr>
            <a:normAutofit lnSpcReduction="10000"/>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Deep Boltzmann machines have many interesting properties.</a:t>
            </a:r>
          </a:p>
          <a:p>
            <a:pPr marL="0" lvl="0" indent="0" algn="just">
              <a:lnSpc>
                <a:spcPct val="125000"/>
              </a:lnSpc>
              <a:spcBef>
                <a:spcPts val="0"/>
              </a:spcBef>
              <a:buClr>
                <a:srgbClr val="FF0000"/>
              </a:buClr>
              <a:buNone/>
            </a:pPr>
            <a:r>
              <a:rPr lang="en-US" altLang="zh-CN" dirty="0"/>
              <a:t>        </a:t>
            </a:r>
            <a:r>
              <a:rPr lang="en-US" altLang="zh-CN" sz="2600" dirty="0">
                <a:latin typeface="Times New Roman" pitchFamily="18" charset="0"/>
                <a:cs typeface="Times New Roman" pitchFamily="18" charset="0"/>
              </a:rPr>
              <a:t>DBMs were developed after DBNs. Compared to DBNs, the posterior distribution P(</a:t>
            </a:r>
            <a:r>
              <a:rPr lang="en-US" altLang="zh-CN" sz="2600" b="1" dirty="0">
                <a:latin typeface="Times New Roman" pitchFamily="18" charset="0"/>
                <a:cs typeface="Times New Roman" pitchFamily="18" charset="0"/>
              </a:rPr>
              <a:t>h</a:t>
            </a:r>
            <a:r>
              <a:rPr lang="en-US" altLang="zh-CN" b="1" dirty="0"/>
              <a:t> </a:t>
            </a:r>
            <a:r>
              <a:rPr lang="en-US" altLang="zh-CN" sz="2600" dirty="0">
                <a:latin typeface="Times New Roman" pitchFamily="18" charset="0"/>
                <a:cs typeface="Times New Roman" pitchFamily="18" charset="0"/>
              </a:rPr>
              <a:t>| </a:t>
            </a:r>
            <a:r>
              <a:rPr lang="en-US" altLang="zh-CN" sz="2600" b="1" dirty="0">
                <a:latin typeface="Times New Roman" pitchFamily="18" charset="0"/>
                <a:cs typeface="Times New Roman" pitchFamily="18" charset="0"/>
              </a:rPr>
              <a:t>v</a:t>
            </a:r>
            <a:r>
              <a:rPr lang="en-US" altLang="zh-CN" sz="2600" dirty="0">
                <a:latin typeface="Times New Roman" pitchFamily="18" charset="0"/>
                <a:cs typeface="Times New Roman" pitchFamily="18" charset="0"/>
              </a:rPr>
              <a:t>) is simpler for DBMs. Somewhat counterintuitively, the simplicity of this posterior distribution allows richer approximations of the posterior. In the case of the DBN, we perform classification using a heuristically motivated approximate inference procedure, in which we guess that a reasonable value for the mean field expectation of the hidden units can be provided by an upward pass through the network in an MLP that uses sigmoid activation functions and the same weights as the original DBN. </a:t>
            </a:r>
            <a:r>
              <a:rPr lang="en-US" altLang="zh-CN" sz="2600" b="1" dirty="0">
                <a:latin typeface="Times New Roman" pitchFamily="18" charset="0"/>
                <a:cs typeface="Times New Roman" pitchFamily="18" charset="0"/>
              </a:rPr>
              <a:t>Any</a:t>
            </a:r>
            <a:r>
              <a:rPr lang="en-US" altLang="zh-CN" sz="2600" dirty="0">
                <a:latin typeface="Times New Roman" pitchFamily="18" charset="0"/>
                <a:cs typeface="Times New Roman" pitchFamily="18" charset="0"/>
              </a:rPr>
              <a:t> distribution </a:t>
            </a:r>
            <a:r>
              <a:rPr lang="en-US" altLang="zh-CN" sz="2600" i="1" dirty="0">
                <a:latin typeface="Times New Roman" pitchFamily="18" charset="0"/>
                <a:cs typeface="Times New Roman" pitchFamily="18" charset="0"/>
              </a:rPr>
              <a:t>Q</a:t>
            </a:r>
            <a:r>
              <a:rPr lang="en-US" altLang="zh-CN" sz="2600" dirty="0">
                <a:latin typeface="Times New Roman" pitchFamily="18" charset="0"/>
                <a:cs typeface="Times New Roman" pitchFamily="18" charset="0"/>
              </a:rPr>
              <a:t>(</a:t>
            </a:r>
            <a:r>
              <a:rPr lang="en-US" altLang="zh-CN" sz="2600" b="1" dirty="0">
                <a:latin typeface="Times New Roman" pitchFamily="18" charset="0"/>
                <a:cs typeface="Times New Roman" pitchFamily="18" charset="0"/>
              </a:rPr>
              <a:t>h</a:t>
            </a:r>
            <a:r>
              <a:rPr lang="en-US" altLang="zh-CN" sz="2600" dirty="0">
                <a:latin typeface="Times New Roman" pitchFamily="18" charset="0"/>
                <a:cs typeface="Times New Roman" pitchFamily="18" charset="0"/>
              </a:rPr>
              <a:t>) may be used to obtain a variational lower bound on the log-likelihood. This heuristic procedure therefore allows us to obtain such a bound.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20.4.1 Interesting Properties</a:t>
            </a: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sym typeface="+mn-ea"/>
              </a:rPr>
              <a:t>However, the bound is not explicitly optimized in any way, so the bound may be far from tight. In particular, the heuristic estimate of Q ignores interactions between hidden units within the same layer as well as the top-down feedback influence of hidden units in deeper layers on hidden units that are closer to the input. Because the heuristic MLP-based inference procedure in the DBN is not able to account for these interactions, the resulting Q is presumably far from optimal. In DBMs, all of the hidden units within a layer are conditionally independent given the other layers. This lack of intra-layer interaction makes it possible to use fixed point equations to actually optimize the variational lower bound and find the true optimal mean field expectations (to within some numerical tolerance).</a:t>
            </a:r>
            <a:endParaRPr lang="en-US" altLang="zh-CN" sz="2600" dirty="0">
              <a:latin typeface="Times New Roman" pitchFamily="18" charset="0"/>
              <a:cs typeface="Times New Roman"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20.4.1 Interesting Properties</a:t>
            </a: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itchFamily="18" charset="0"/>
                <a:cs typeface="Times New Roman" pitchFamily="18" charset="0"/>
                <a:sym typeface="+mn-ea"/>
              </a:rPr>
              <a:t>The use of proper mean field allows the approximate inference procedure for DBMs to capture the influence of top-down feedback interactions. This makes DBMs interesting from the point of view of neuroscience, because the human brain is known to use many top-down feedback connections. Because of this property, DBMs have been used as computational models of real neuroscientific phenomena (</a:t>
            </a:r>
            <a:r>
              <a:rPr lang="en-US" altLang="zh-CN" sz="2600" dirty="0">
                <a:solidFill>
                  <a:srgbClr val="00FF00"/>
                </a:solidFill>
                <a:latin typeface="Times New Roman" pitchFamily="18" charset="0"/>
                <a:cs typeface="Times New Roman" pitchFamily="18" charset="0"/>
                <a:sym typeface="+mn-ea"/>
              </a:rPr>
              <a:t>Series </a:t>
            </a:r>
            <a:r>
              <a:rPr lang="en-US" altLang="zh-CN" sz="2600" i="1" dirty="0">
                <a:solidFill>
                  <a:srgbClr val="00FF00"/>
                </a:solidFill>
                <a:latin typeface="Times New Roman" pitchFamily="18" charset="0"/>
                <a:cs typeface="Times New Roman" pitchFamily="18" charset="0"/>
                <a:sym typeface="+mn-ea"/>
              </a:rPr>
              <a:t>et al.</a:t>
            </a:r>
            <a:r>
              <a:rPr lang="en-US" altLang="zh-CN" sz="2600" dirty="0">
                <a:latin typeface="Times New Roman" pitchFamily="18" charset="0"/>
                <a:cs typeface="Times New Roman" pitchFamily="18" charset="0"/>
                <a:sym typeface="+mn-ea"/>
              </a:rPr>
              <a:t>, </a:t>
            </a:r>
            <a:r>
              <a:rPr lang="en-US" altLang="zh-CN" sz="2600" dirty="0">
                <a:solidFill>
                  <a:srgbClr val="00FF00"/>
                </a:solidFill>
                <a:latin typeface="Times New Roman" pitchFamily="18" charset="0"/>
                <a:cs typeface="Times New Roman" pitchFamily="18" charset="0"/>
                <a:sym typeface="+mn-ea"/>
              </a:rPr>
              <a:t>2010</a:t>
            </a:r>
            <a:r>
              <a:rPr lang="en-US" altLang="zh-CN" sz="2600" dirty="0">
                <a:latin typeface="Times New Roman" pitchFamily="18" charset="0"/>
                <a:cs typeface="Times New Roman" pitchFamily="18" charset="0"/>
                <a:sym typeface="+mn-ea"/>
              </a:rPr>
              <a:t>;</a:t>
            </a:r>
            <a:r>
              <a:rPr lang="en-US" altLang="zh-CN" sz="2600" dirty="0">
                <a:solidFill>
                  <a:srgbClr val="00FF00"/>
                </a:solidFill>
                <a:latin typeface="Times New Roman" pitchFamily="18" charset="0"/>
                <a:cs typeface="Times New Roman" pitchFamily="18" charset="0"/>
                <a:sym typeface="+mn-ea"/>
              </a:rPr>
              <a:t> Reichert </a:t>
            </a:r>
            <a:r>
              <a:rPr lang="en-US" altLang="zh-CN" sz="2600" i="1" dirty="0">
                <a:solidFill>
                  <a:srgbClr val="00FF00"/>
                </a:solidFill>
                <a:latin typeface="Times New Roman" pitchFamily="18" charset="0"/>
                <a:cs typeface="Times New Roman" pitchFamily="18" charset="0"/>
                <a:sym typeface="+mn-ea"/>
              </a:rPr>
              <a:t>et al.</a:t>
            </a:r>
            <a:r>
              <a:rPr lang="en-US" altLang="zh-CN" sz="2600" dirty="0">
                <a:latin typeface="Times New Roman" pitchFamily="18" charset="0"/>
                <a:cs typeface="Times New Roman" pitchFamily="18" charset="0"/>
                <a:sym typeface="+mn-ea"/>
              </a:rPr>
              <a:t>, </a:t>
            </a:r>
            <a:r>
              <a:rPr lang="en-US" altLang="zh-CN" sz="2600" dirty="0">
                <a:solidFill>
                  <a:srgbClr val="00FF00"/>
                </a:solidFill>
                <a:latin typeface="Times New Roman" pitchFamily="18" charset="0"/>
                <a:cs typeface="Times New Roman" pitchFamily="18" charset="0"/>
                <a:sym typeface="+mn-ea"/>
              </a:rPr>
              <a:t>2011</a:t>
            </a:r>
            <a:r>
              <a:rPr lang="en-US" altLang="zh-CN" sz="2600" dirty="0">
                <a:latin typeface="Times New Roman" pitchFamily="18" charset="0"/>
                <a:cs typeface="Times New Roman" pitchFamily="18" charset="0"/>
                <a:sym typeface="+mn-ea"/>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7FB72D2-EFF9-4E4C-B498-56DEC9607F08}"/>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 Boltzmann Machines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Boltzmann machines were originally introduced as a general “connectionist” approach to learning arbitrary probability distributions over binary vectors (</a:t>
            </a:r>
            <a:r>
              <a:rPr lang="en-US" altLang="zh-CN" sz="2600" dirty="0">
                <a:solidFill>
                  <a:srgbClr val="00FF00"/>
                </a:solidFill>
                <a:latin typeface="Times New Roman" panose="02020603050405020304" pitchFamily="18" charset="0"/>
                <a:cs typeface="Times New Roman" panose="02020603050405020304" pitchFamily="18" charset="0"/>
              </a:rPr>
              <a:t>Fahlman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92D05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1983</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92D05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Ackley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92D05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1985</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92D05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Hinton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92D05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1984</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92D05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Hinton and </a:t>
            </a:r>
            <a:r>
              <a:rPr lang="en-US" altLang="zh-CN" sz="2600" dirty="0" err="1">
                <a:solidFill>
                  <a:srgbClr val="00FF00"/>
                </a:solidFill>
                <a:latin typeface="Times New Roman" panose="02020603050405020304" pitchFamily="18" charset="0"/>
                <a:cs typeface="Times New Roman" panose="02020603050405020304" pitchFamily="18" charset="0"/>
              </a:rPr>
              <a:t>Sejnowski</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92D05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1986</a:t>
            </a:r>
            <a:r>
              <a:rPr lang="en-US" altLang="zh-CN" sz="2600" dirty="0">
                <a:latin typeface="Times New Roman" panose="02020603050405020304" pitchFamily="18" charset="0"/>
                <a:cs typeface="Times New Roman" panose="02020603050405020304" pitchFamily="18" charset="0"/>
              </a:rPr>
              <a:t>). Variants of the Boltzmann machine that include other kinds of variables have long ago surpassed the popularity of the original. In this section we brieﬂy introduce the binary Boltzmann machine and discuss the issues that come up when trying to train and perform inference in the model.</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20.4.1 Interesting Properties</a:t>
            </a: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itchFamily="18" charset="0"/>
                <a:cs typeface="Times New Roman" pitchFamily="18" charset="0"/>
                <a:sym typeface="+mn-ea"/>
              </a:rPr>
              <a:t>One unfortunate property of DBMs is that sampling from them is relatively difficult. DBNs only need to use MCMC sampling in their top pair of layers. The other layers are used only at the end of the sampling process, in one efficient ancestral sampling pass. To generate a sample from a DBM, it is necessary to use MCMC across all layers, with every layer of the model participating in every Markov chain transition.</a:t>
            </a:r>
          </a:p>
        </p:txBody>
      </p:sp>
    </p:spTree>
    <p:extLst>
      <p:ext uri="{BB962C8B-B14F-4D97-AF65-F5344CB8AC3E}">
        <p14:creationId xmlns:p14="http://schemas.microsoft.com/office/powerpoint/2010/main" val="4101626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20.4.2 DBM Mean Field Inference</a:t>
            </a: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45000"/>
              </a:lnSpc>
              <a:spcBef>
                <a:spcPts val="0"/>
              </a:spcBef>
              <a:buClr>
                <a:srgbClr val="FF0000"/>
              </a:buClr>
              <a:buNone/>
            </a:pPr>
            <a:r>
              <a:rPr lang="en-US" altLang="zh-CN" dirty="0">
                <a:sym typeface="+mn-ea"/>
              </a:rPr>
              <a:t>        </a:t>
            </a:r>
            <a:r>
              <a:rPr lang="en-US" altLang="zh-CN" sz="2600" dirty="0">
                <a:latin typeface="Times New Roman" pitchFamily="18" charset="0"/>
                <a:cs typeface="Times New Roman" pitchFamily="18" charset="0"/>
                <a:sym typeface="+mn-ea"/>
              </a:rPr>
              <a:t>The conditional distribution over one DBM layer given the neighboring layers is factorial. In the example of the DBM with two hidden layers, these distributions are P (</a:t>
            </a:r>
            <a:r>
              <a:rPr lang="en-US" altLang="zh-CN" sz="2600" b="1" i="1" dirty="0">
                <a:latin typeface="Times New Roman" pitchFamily="18" charset="0"/>
                <a:cs typeface="Times New Roman" pitchFamily="18" charset="0"/>
                <a:sym typeface="+mn-ea"/>
              </a:rPr>
              <a:t>v</a:t>
            </a:r>
            <a:r>
              <a:rPr lang="en-US" altLang="zh-CN" sz="2600" dirty="0">
                <a:latin typeface="Times New Roman" pitchFamily="18" charset="0"/>
                <a:cs typeface="Times New Roman" pitchFamily="18" charset="0"/>
                <a:sym typeface="+mn-ea"/>
              </a:rPr>
              <a:t> | </a:t>
            </a:r>
            <a:r>
              <a:rPr lang="en-US" altLang="zh-CN" sz="2600" b="1" i="1" dirty="0">
                <a:latin typeface="Times New Roman" pitchFamily="18" charset="0"/>
                <a:cs typeface="Times New Roman" pitchFamily="18" charset="0"/>
                <a:sym typeface="+mn-ea"/>
              </a:rPr>
              <a:t>h</a:t>
            </a:r>
            <a:r>
              <a:rPr lang="en-US" altLang="zh-CN" sz="2600" dirty="0">
                <a:latin typeface="Times New Roman" pitchFamily="18" charset="0"/>
                <a:cs typeface="Times New Roman" pitchFamily="18" charset="0"/>
                <a:sym typeface="+mn-ea"/>
              </a:rPr>
              <a:t> </a:t>
            </a:r>
            <a:r>
              <a:rPr lang="en-US" altLang="zh-CN" sz="2600" baseline="30000" dirty="0">
                <a:latin typeface="Times New Roman" pitchFamily="18" charset="0"/>
                <a:cs typeface="Times New Roman" pitchFamily="18" charset="0"/>
                <a:sym typeface="+mn-ea"/>
              </a:rPr>
              <a:t>(1)</a:t>
            </a:r>
            <a:r>
              <a:rPr lang="en-US" altLang="zh-CN" sz="2600" dirty="0">
                <a:latin typeface="Times New Roman" pitchFamily="18" charset="0"/>
                <a:cs typeface="Times New Roman" pitchFamily="18" charset="0"/>
                <a:sym typeface="+mn-ea"/>
              </a:rPr>
              <a:t>), P (</a:t>
            </a:r>
            <a:r>
              <a:rPr lang="en-US" altLang="zh-CN" sz="2600" b="1" i="1" dirty="0">
                <a:latin typeface="Times New Roman" pitchFamily="18" charset="0"/>
                <a:cs typeface="Times New Roman" pitchFamily="18" charset="0"/>
                <a:sym typeface="+mn-ea"/>
              </a:rPr>
              <a:t>h</a:t>
            </a:r>
            <a:r>
              <a:rPr lang="en-US" altLang="zh-CN" sz="2600" baseline="30000" dirty="0">
                <a:latin typeface="Times New Roman" pitchFamily="18" charset="0"/>
                <a:cs typeface="Times New Roman" pitchFamily="18" charset="0"/>
                <a:sym typeface="+mn-ea"/>
              </a:rPr>
              <a:t>(1)</a:t>
            </a:r>
            <a:r>
              <a:rPr lang="en-US" altLang="zh-CN" sz="2600" dirty="0">
                <a:latin typeface="Times New Roman" pitchFamily="18" charset="0"/>
                <a:cs typeface="Times New Roman" pitchFamily="18" charset="0"/>
                <a:sym typeface="+mn-ea"/>
              </a:rPr>
              <a:t> | </a:t>
            </a:r>
            <a:r>
              <a:rPr lang="en-US" altLang="zh-CN" sz="2600" b="1" i="1" dirty="0">
                <a:latin typeface="Times New Roman" pitchFamily="18" charset="0"/>
                <a:cs typeface="Times New Roman" pitchFamily="18" charset="0"/>
                <a:sym typeface="+mn-ea"/>
              </a:rPr>
              <a:t>v</a:t>
            </a:r>
            <a:r>
              <a:rPr lang="en-US" altLang="zh-CN" sz="2600" dirty="0">
                <a:latin typeface="Times New Roman" pitchFamily="18" charset="0"/>
                <a:cs typeface="Times New Roman" pitchFamily="18" charset="0"/>
                <a:sym typeface="+mn-ea"/>
              </a:rPr>
              <a:t>, </a:t>
            </a:r>
            <a:r>
              <a:rPr lang="en-US" altLang="zh-CN" sz="2600" b="1" i="1" dirty="0">
                <a:latin typeface="Times New Roman" pitchFamily="18" charset="0"/>
                <a:cs typeface="Times New Roman" pitchFamily="18" charset="0"/>
                <a:sym typeface="+mn-ea"/>
              </a:rPr>
              <a:t>h</a:t>
            </a:r>
            <a:r>
              <a:rPr lang="en-US" altLang="zh-CN" sz="2600" dirty="0">
                <a:latin typeface="Times New Roman" pitchFamily="18" charset="0"/>
                <a:cs typeface="Times New Roman" pitchFamily="18" charset="0"/>
                <a:sym typeface="+mn-ea"/>
              </a:rPr>
              <a:t> </a:t>
            </a:r>
            <a:r>
              <a:rPr lang="en-US" altLang="zh-CN" sz="2600" baseline="30000" dirty="0">
                <a:latin typeface="Times New Roman" pitchFamily="18" charset="0"/>
                <a:cs typeface="Times New Roman" pitchFamily="18" charset="0"/>
                <a:sym typeface="+mn-ea"/>
              </a:rPr>
              <a:t>(2)</a:t>
            </a:r>
            <a:r>
              <a:rPr lang="en-US" altLang="zh-CN" sz="2600" dirty="0">
                <a:latin typeface="Times New Roman" pitchFamily="18" charset="0"/>
                <a:cs typeface="Times New Roman" pitchFamily="18" charset="0"/>
                <a:sym typeface="+mn-ea"/>
              </a:rPr>
              <a:t>) and P(</a:t>
            </a:r>
            <a:r>
              <a:rPr lang="en-US" altLang="zh-CN" sz="2600" b="1" i="1" dirty="0">
                <a:latin typeface="Times New Roman" pitchFamily="18" charset="0"/>
                <a:cs typeface="Times New Roman" pitchFamily="18" charset="0"/>
                <a:sym typeface="+mn-ea"/>
              </a:rPr>
              <a:t>h</a:t>
            </a:r>
            <a:r>
              <a:rPr lang="en-US" altLang="zh-CN" sz="2600" baseline="30000" dirty="0">
                <a:latin typeface="Times New Roman" pitchFamily="18" charset="0"/>
                <a:cs typeface="Times New Roman" pitchFamily="18" charset="0"/>
                <a:sym typeface="+mn-ea"/>
              </a:rPr>
              <a:t>(2)</a:t>
            </a:r>
            <a:r>
              <a:rPr lang="en-US" altLang="zh-CN" sz="2600" dirty="0">
                <a:latin typeface="Times New Roman" pitchFamily="18" charset="0"/>
                <a:cs typeface="Times New Roman" pitchFamily="18" charset="0"/>
                <a:sym typeface="+mn-ea"/>
              </a:rPr>
              <a:t> | </a:t>
            </a:r>
            <a:r>
              <a:rPr lang="en-US" altLang="zh-CN" sz="2600" b="1" i="1" dirty="0">
                <a:latin typeface="Times New Roman" pitchFamily="18" charset="0"/>
                <a:cs typeface="Times New Roman" pitchFamily="18" charset="0"/>
                <a:sym typeface="+mn-ea"/>
              </a:rPr>
              <a:t>h</a:t>
            </a:r>
            <a:r>
              <a:rPr lang="en-US" altLang="zh-CN" sz="2600" baseline="30000" dirty="0">
                <a:latin typeface="Times New Roman" pitchFamily="18" charset="0"/>
                <a:cs typeface="Times New Roman" pitchFamily="18" charset="0"/>
                <a:sym typeface="+mn-ea"/>
              </a:rPr>
              <a:t>(1)</a:t>
            </a:r>
            <a:r>
              <a:rPr lang="en-US" altLang="zh-CN" sz="2600" dirty="0">
                <a:latin typeface="Times New Roman" pitchFamily="18" charset="0"/>
                <a:cs typeface="Times New Roman" pitchFamily="18" charset="0"/>
                <a:sym typeface="+mn-ea"/>
              </a:rPr>
              <a:t> ). The distribution over all hidden layers generally does not factorize because of interactions between layers. In the example with two hidden layers, P(</a:t>
            </a:r>
            <a:r>
              <a:rPr lang="en-US" altLang="zh-CN" sz="2600" b="1" i="1" dirty="0">
                <a:latin typeface="Times New Roman" pitchFamily="18" charset="0"/>
                <a:cs typeface="Times New Roman" pitchFamily="18" charset="0"/>
                <a:sym typeface="+mn-ea"/>
              </a:rPr>
              <a:t>h</a:t>
            </a:r>
            <a:r>
              <a:rPr lang="en-US" altLang="zh-CN" sz="2600" baseline="30000" dirty="0">
                <a:latin typeface="Times New Roman" pitchFamily="18" charset="0"/>
                <a:cs typeface="Times New Roman" pitchFamily="18" charset="0"/>
                <a:sym typeface="+mn-ea"/>
              </a:rPr>
              <a:t>(1)</a:t>
            </a:r>
            <a:r>
              <a:rPr lang="en-US" altLang="zh-CN" sz="2600" dirty="0">
                <a:latin typeface="Times New Roman" pitchFamily="18" charset="0"/>
                <a:cs typeface="Times New Roman" pitchFamily="18" charset="0"/>
                <a:sym typeface="+mn-ea"/>
              </a:rPr>
              <a:t>, </a:t>
            </a:r>
            <a:r>
              <a:rPr lang="en-US" altLang="zh-CN" sz="2600" b="1" i="1" dirty="0">
                <a:latin typeface="Times New Roman" pitchFamily="18" charset="0"/>
                <a:cs typeface="Times New Roman" pitchFamily="18" charset="0"/>
                <a:sym typeface="+mn-ea"/>
              </a:rPr>
              <a:t>h</a:t>
            </a:r>
            <a:r>
              <a:rPr lang="en-US" altLang="zh-CN" sz="2600" baseline="30000" dirty="0">
                <a:latin typeface="Times New Roman" pitchFamily="18" charset="0"/>
                <a:cs typeface="Times New Roman" pitchFamily="18" charset="0"/>
                <a:sym typeface="+mn-ea"/>
              </a:rPr>
              <a:t>(2)</a:t>
            </a:r>
            <a:r>
              <a:rPr lang="en-US" altLang="zh-CN" sz="2600" dirty="0">
                <a:latin typeface="Times New Roman" pitchFamily="18" charset="0"/>
                <a:cs typeface="Times New Roman" pitchFamily="18" charset="0"/>
                <a:sym typeface="+mn-ea"/>
              </a:rPr>
              <a:t> | v) does not factorize due due to the interaction weights </a:t>
            </a:r>
            <a:r>
              <a:rPr lang="en-US" altLang="zh-CN" sz="2600" b="1" i="1" dirty="0">
                <a:latin typeface="Times New Roman" pitchFamily="18" charset="0"/>
                <a:cs typeface="Times New Roman" pitchFamily="18" charset="0"/>
                <a:sym typeface="+mn-ea"/>
              </a:rPr>
              <a:t>W</a:t>
            </a:r>
            <a:r>
              <a:rPr lang="en-US" altLang="zh-CN" sz="2600" dirty="0">
                <a:latin typeface="Times New Roman" pitchFamily="18" charset="0"/>
                <a:cs typeface="Times New Roman" pitchFamily="18" charset="0"/>
                <a:sym typeface="+mn-ea"/>
              </a:rPr>
              <a:t> </a:t>
            </a:r>
            <a:r>
              <a:rPr lang="en-US" altLang="zh-CN" sz="2600" baseline="30000" dirty="0">
                <a:latin typeface="Times New Roman" pitchFamily="18" charset="0"/>
                <a:cs typeface="Times New Roman" pitchFamily="18" charset="0"/>
                <a:sym typeface="+mn-ea"/>
              </a:rPr>
              <a:t>(2)</a:t>
            </a:r>
            <a:r>
              <a:rPr lang="en-US" altLang="zh-CN" sz="2600" dirty="0">
                <a:latin typeface="Times New Roman" pitchFamily="18" charset="0"/>
                <a:cs typeface="Times New Roman" pitchFamily="18" charset="0"/>
                <a:sym typeface="+mn-ea"/>
              </a:rPr>
              <a:t> between </a:t>
            </a:r>
            <a:r>
              <a:rPr lang="en-US" altLang="zh-CN" sz="2600" b="1" i="1" dirty="0">
                <a:latin typeface="Times New Roman" pitchFamily="18" charset="0"/>
                <a:cs typeface="Times New Roman" pitchFamily="18" charset="0"/>
                <a:sym typeface="+mn-ea"/>
              </a:rPr>
              <a:t>h</a:t>
            </a:r>
            <a:r>
              <a:rPr lang="en-US" altLang="zh-CN" sz="2600" dirty="0">
                <a:latin typeface="Times New Roman" pitchFamily="18" charset="0"/>
                <a:cs typeface="Times New Roman" pitchFamily="18" charset="0"/>
                <a:sym typeface="+mn-ea"/>
              </a:rPr>
              <a:t> </a:t>
            </a:r>
            <a:r>
              <a:rPr lang="en-US" altLang="zh-CN" sz="2600" baseline="30000" dirty="0">
                <a:latin typeface="Times New Roman" pitchFamily="18" charset="0"/>
                <a:cs typeface="Times New Roman" pitchFamily="18" charset="0"/>
                <a:sym typeface="+mn-ea"/>
              </a:rPr>
              <a:t>(1)</a:t>
            </a:r>
            <a:r>
              <a:rPr lang="en-US" altLang="zh-CN" sz="2600" dirty="0">
                <a:latin typeface="Times New Roman" pitchFamily="18" charset="0"/>
                <a:cs typeface="Times New Roman" pitchFamily="18" charset="0"/>
                <a:sym typeface="+mn-ea"/>
              </a:rPr>
              <a:t> and </a:t>
            </a:r>
            <a:r>
              <a:rPr lang="en-US" altLang="zh-CN" sz="2600" b="1" i="1" dirty="0">
                <a:latin typeface="Times New Roman" pitchFamily="18" charset="0"/>
                <a:cs typeface="Times New Roman" pitchFamily="18" charset="0"/>
                <a:sym typeface="+mn-ea"/>
              </a:rPr>
              <a:t>h</a:t>
            </a:r>
            <a:r>
              <a:rPr lang="en-US" altLang="zh-CN" sz="2600" baseline="30000" dirty="0">
                <a:latin typeface="Times New Roman" pitchFamily="18" charset="0"/>
                <a:cs typeface="Times New Roman" pitchFamily="18" charset="0"/>
                <a:sym typeface="+mn-ea"/>
              </a:rPr>
              <a:t>(2)</a:t>
            </a:r>
            <a:r>
              <a:rPr lang="en-US" altLang="zh-CN" sz="2600" dirty="0">
                <a:latin typeface="Times New Roman" pitchFamily="18" charset="0"/>
                <a:cs typeface="Times New Roman" pitchFamily="18" charset="0"/>
                <a:sym typeface="+mn-ea"/>
              </a:rPr>
              <a:t> which render these variables mutually dependent.</a:t>
            </a:r>
          </a:p>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20.4.2 DBM Mean Field Inference</a:t>
            </a:r>
          </a:p>
        </p:txBody>
      </p:sp>
      <p:sp>
        <p:nvSpPr>
          <p:cNvPr id="3" name="内容占位符 2"/>
          <p:cNvSpPr>
            <a:spLocks noGrp="1"/>
          </p:cNvSpPr>
          <p:nvPr>
            <p:ph idx="4294967295"/>
          </p:nvPr>
        </p:nvSpPr>
        <p:spPr>
          <a:xfrm>
            <a:off x="387439" y="1043189"/>
            <a:ext cx="11409609" cy="5133774"/>
          </a:xfrm>
        </p:spPr>
        <p:txBody>
          <a:bodyPr>
            <a:normAutofit fontScale="92500"/>
          </a:bodyPr>
          <a:lstStyle/>
          <a:p>
            <a:pPr marL="0" lvl="0" indent="0" algn="just">
              <a:lnSpc>
                <a:spcPct val="145000"/>
              </a:lnSpc>
              <a:spcBef>
                <a:spcPts val="0"/>
              </a:spcBef>
              <a:buClr>
                <a:srgbClr val="FF0000"/>
              </a:buClr>
              <a:buNone/>
            </a:pPr>
            <a:r>
              <a:rPr lang="en-US" altLang="zh-CN" dirty="0">
                <a:sym typeface="+mn-ea"/>
              </a:rPr>
              <a:t>        </a:t>
            </a:r>
            <a:r>
              <a:rPr lang="en-US" altLang="zh-CN" sz="2600" dirty="0">
                <a:latin typeface="Times New Roman" pitchFamily="18" charset="0"/>
                <a:cs typeface="Times New Roman" pitchFamily="18" charset="0"/>
                <a:sym typeface="+mn-ea"/>
              </a:rPr>
              <a:t>As was the case with the DBN, we are left to seek out methods to approximate the DBM posterior distribution. However, unlike the DBN, the DBM posterior distribution over their hidden units—while complicated—is easy to approximate with a variational approximation (as discussed in Sec. </a:t>
            </a:r>
            <a:r>
              <a:rPr lang="en-US" altLang="zh-CN" sz="2600" dirty="0">
                <a:solidFill>
                  <a:srgbClr val="FF0000"/>
                </a:solidFill>
                <a:latin typeface="Times New Roman" pitchFamily="18" charset="0"/>
                <a:cs typeface="Times New Roman" pitchFamily="18" charset="0"/>
                <a:sym typeface="+mn-ea"/>
              </a:rPr>
              <a:t>19.4</a:t>
            </a:r>
            <a:r>
              <a:rPr lang="en-US" altLang="zh-CN" sz="2600" dirty="0">
                <a:latin typeface="Times New Roman" pitchFamily="18" charset="0"/>
                <a:cs typeface="Times New Roman" pitchFamily="18" charset="0"/>
                <a:sym typeface="+mn-ea"/>
              </a:rPr>
              <a:t>), specifically a mean field approximation. The mean field approximation is a simple form of variational inference, where we restrict the approximating distribution to fully factorial distributions. In the context of DBMs, the mean field equations capture the bidirectional interactions between layers. In this section we derive the iterative approximate inference procedure originally introduced in </a:t>
            </a:r>
            <a:r>
              <a:rPr lang="en-US" altLang="zh-CN" sz="2600" dirty="0">
                <a:solidFill>
                  <a:srgbClr val="00FF00"/>
                </a:solidFill>
                <a:latin typeface="Times New Roman" pitchFamily="18" charset="0"/>
                <a:cs typeface="Times New Roman" pitchFamily="18" charset="0"/>
                <a:sym typeface="+mn-ea"/>
              </a:rPr>
              <a:t>Salakhutdinov and Hinton </a:t>
            </a:r>
            <a:r>
              <a:rPr lang="en-US" altLang="zh-CN" sz="2600" dirty="0">
                <a:latin typeface="Times New Roman" pitchFamily="18" charset="0"/>
                <a:cs typeface="Times New Roman" pitchFamily="18" charset="0"/>
                <a:sym typeface="+mn-ea"/>
              </a:rPr>
              <a:t>(</a:t>
            </a:r>
            <a:r>
              <a:rPr lang="en-US" altLang="zh-CN" sz="2600" dirty="0">
                <a:solidFill>
                  <a:srgbClr val="00FF00"/>
                </a:solidFill>
                <a:latin typeface="Times New Roman" pitchFamily="18" charset="0"/>
                <a:cs typeface="Times New Roman" pitchFamily="18" charset="0"/>
                <a:sym typeface="+mn-ea"/>
              </a:rPr>
              <a:t>2009a</a:t>
            </a:r>
            <a:r>
              <a:rPr lang="en-US" altLang="zh-CN" sz="2600" dirty="0">
                <a:latin typeface="Times New Roman" pitchFamily="18" charset="0"/>
                <a:cs typeface="Times New Roman" pitchFamily="18" charset="0"/>
                <a:sym typeface="+mn-ea"/>
              </a:rPr>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20.4.2 DBM Mean Field Inference</a:t>
            </a: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        In variational approximations to inference, we approach the task of approximating a particular target distribution—in our case, the posterior distribution over the hidden units given the visible units—by some reasonably simple family of distributions. In the case of the mean field approximation, the approximating family is the set of distributions where the hidden units are conditionally independent.</a:t>
            </a:r>
          </a:p>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        We now develop the mean field approach for the example with two hidden layers. Let Q(</a:t>
            </a:r>
            <a:r>
              <a:rPr lang="en-US" altLang="zh-CN" sz="2600" b="1" i="1" dirty="0">
                <a:latin typeface="Times New Roman" pitchFamily="18" charset="0"/>
                <a:cs typeface="Times New Roman" pitchFamily="18" charset="0"/>
                <a:sym typeface="+mn-ea"/>
              </a:rPr>
              <a:t>h</a:t>
            </a:r>
            <a:r>
              <a:rPr lang="en-US" altLang="zh-CN" sz="2600" baseline="30000" dirty="0">
                <a:latin typeface="Times New Roman" pitchFamily="18" charset="0"/>
                <a:cs typeface="Times New Roman" pitchFamily="18" charset="0"/>
                <a:sym typeface="+mn-ea"/>
              </a:rPr>
              <a:t>(1)</a:t>
            </a:r>
            <a:r>
              <a:rPr lang="en-US" altLang="zh-CN" sz="2600" dirty="0">
                <a:latin typeface="Times New Roman" pitchFamily="18" charset="0"/>
                <a:cs typeface="Times New Roman" pitchFamily="18" charset="0"/>
                <a:sym typeface="+mn-ea"/>
              </a:rPr>
              <a:t>, </a:t>
            </a:r>
            <a:r>
              <a:rPr lang="en-US" altLang="zh-CN" sz="2600" b="1" i="1" dirty="0">
                <a:latin typeface="Times New Roman" pitchFamily="18" charset="0"/>
                <a:cs typeface="Times New Roman" pitchFamily="18" charset="0"/>
                <a:sym typeface="+mn-ea"/>
              </a:rPr>
              <a:t>h</a:t>
            </a:r>
            <a:r>
              <a:rPr lang="en-US" altLang="zh-CN" sz="2600" baseline="30000" dirty="0">
                <a:latin typeface="Times New Roman" pitchFamily="18" charset="0"/>
                <a:cs typeface="Times New Roman" pitchFamily="18" charset="0"/>
                <a:sym typeface="+mn-ea"/>
              </a:rPr>
              <a:t>(2)</a:t>
            </a:r>
            <a:r>
              <a:rPr lang="en-US" altLang="zh-CN" sz="2600" dirty="0">
                <a:latin typeface="Times New Roman" pitchFamily="18" charset="0"/>
                <a:cs typeface="Times New Roman" pitchFamily="18" charset="0"/>
                <a:sym typeface="+mn-ea"/>
              </a:rPr>
              <a:t> | </a:t>
            </a:r>
            <a:r>
              <a:rPr lang="en-US" altLang="zh-CN" sz="2600" b="1" i="1" dirty="0">
                <a:latin typeface="Times New Roman" pitchFamily="18" charset="0"/>
                <a:cs typeface="Times New Roman" pitchFamily="18" charset="0"/>
                <a:sym typeface="+mn-ea"/>
              </a:rPr>
              <a:t>v</a:t>
            </a:r>
            <a:r>
              <a:rPr lang="en-US" altLang="zh-CN" sz="2600" dirty="0">
                <a:latin typeface="Times New Roman" pitchFamily="18" charset="0"/>
                <a:cs typeface="Times New Roman" pitchFamily="18" charset="0"/>
                <a:sym typeface="+mn-ea"/>
              </a:rPr>
              <a:t>) be the approximation of P(</a:t>
            </a:r>
            <a:r>
              <a:rPr lang="en-US" altLang="zh-CN" sz="2600" b="1" i="1" dirty="0">
                <a:latin typeface="Times New Roman" pitchFamily="18" charset="0"/>
                <a:cs typeface="Times New Roman" pitchFamily="18" charset="0"/>
                <a:sym typeface="+mn-ea"/>
              </a:rPr>
              <a:t>h</a:t>
            </a:r>
            <a:r>
              <a:rPr lang="en-US" altLang="zh-CN" sz="2600" baseline="30000" dirty="0">
                <a:latin typeface="Times New Roman" pitchFamily="18" charset="0"/>
                <a:cs typeface="Times New Roman" pitchFamily="18" charset="0"/>
                <a:sym typeface="+mn-ea"/>
              </a:rPr>
              <a:t>(1)</a:t>
            </a:r>
            <a:r>
              <a:rPr lang="en-US" altLang="zh-CN" sz="2600" dirty="0">
                <a:latin typeface="Times New Roman" pitchFamily="18" charset="0"/>
                <a:cs typeface="Times New Roman" pitchFamily="18" charset="0"/>
                <a:sym typeface="+mn-ea"/>
              </a:rPr>
              <a:t>, </a:t>
            </a:r>
            <a:r>
              <a:rPr lang="en-US" altLang="zh-CN" sz="2600" b="1" i="1" dirty="0">
                <a:latin typeface="Times New Roman" pitchFamily="18" charset="0"/>
                <a:cs typeface="Times New Roman" pitchFamily="18" charset="0"/>
                <a:sym typeface="+mn-ea"/>
              </a:rPr>
              <a:t>h</a:t>
            </a:r>
            <a:r>
              <a:rPr lang="en-US" altLang="zh-CN" sz="2600" baseline="30000" dirty="0">
                <a:latin typeface="Times New Roman" pitchFamily="18" charset="0"/>
                <a:cs typeface="Times New Roman" pitchFamily="18" charset="0"/>
                <a:sym typeface="+mn-ea"/>
              </a:rPr>
              <a:t>(2)</a:t>
            </a:r>
            <a:r>
              <a:rPr lang="en-US" altLang="zh-CN" sz="2600" dirty="0">
                <a:latin typeface="Times New Roman" pitchFamily="18" charset="0"/>
                <a:cs typeface="Times New Roman" pitchFamily="18" charset="0"/>
                <a:sym typeface="+mn-ea"/>
              </a:rPr>
              <a:t> | </a:t>
            </a:r>
            <a:r>
              <a:rPr lang="en-US" altLang="zh-CN" sz="2600" b="1" i="1" dirty="0">
                <a:latin typeface="Times New Roman" pitchFamily="18" charset="0"/>
                <a:cs typeface="Times New Roman" pitchFamily="18" charset="0"/>
                <a:sym typeface="+mn-ea"/>
              </a:rPr>
              <a:t>v</a:t>
            </a:r>
            <a:r>
              <a:rPr lang="en-US" altLang="zh-CN" sz="2600" dirty="0">
                <a:latin typeface="Times New Roman" pitchFamily="18" charset="0"/>
                <a:cs typeface="Times New Roman" pitchFamily="18" charset="0"/>
                <a:sym typeface="+mn-ea"/>
              </a:rPr>
              <a:t>) . The mean field assumption implies that</a:t>
            </a:r>
          </a:p>
        </p:txBody>
      </p:sp>
      <p:pic>
        <p:nvPicPr>
          <p:cNvPr id="6" name="图片 5">
            <a:extLst>
              <a:ext uri="{FF2B5EF4-FFF2-40B4-BE49-F238E27FC236}">
                <a16:creationId xmlns:a16="http://schemas.microsoft.com/office/drawing/2014/main" id="{7EC10C7F-91AF-426F-BB62-E19BE180935C}"/>
              </a:ext>
            </a:extLst>
          </p:cNvPr>
          <p:cNvPicPr>
            <a:picLocks noChangeAspect="1"/>
          </p:cNvPicPr>
          <p:nvPr/>
        </p:nvPicPr>
        <p:blipFill>
          <a:blip r:embed="rId3"/>
          <a:stretch>
            <a:fillRect/>
          </a:stretch>
        </p:blipFill>
        <p:spPr>
          <a:xfrm>
            <a:off x="1062379" y="5636321"/>
            <a:ext cx="9548687" cy="102116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20.4.2 DBM Mean Field Inference</a:t>
            </a: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        The mean field approximation attempts to find a member of this family of distributions that best fits the true posterior P (</a:t>
            </a:r>
            <a:r>
              <a:rPr lang="en-US" altLang="zh-CN" sz="2600" b="1" i="1" dirty="0">
                <a:latin typeface="Times New Roman" pitchFamily="18" charset="0"/>
                <a:cs typeface="Times New Roman" pitchFamily="18" charset="0"/>
                <a:sym typeface="+mn-ea"/>
              </a:rPr>
              <a:t>h</a:t>
            </a:r>
            <a:r>
              <a:rPr lang="en-US" altLang="zh-CN" sz="2600" baseline="30000" dirty="0">
                <a:latin typeface="Times New Roman" pitchFamily="18" charset="0"/>
                <a:cs typeface="Times New Roman" pitchFamily="18" charset="0"/>
                <a:sym typeface="+mn-ea"/>
              </a:rPr>
              <a:t>(1)</a:t>
            </a:r>
            <a:r>
              <a:rPr lang="en-US" altLang="zh-CN" sz="2600" dirty="0">
                <a:latin typeface="Times New Roman" pitchFamily="18" charset="0"/>
                <a:cs typeface="Times New Roman" pitchFamily="18" charset="0"/>
                <a:sym typeface="+mn-ea"/>
              </a:rPr>
              <a:t>, </a:t>
            </a:r>
            <a:r>
              <a:rPr lang="en-US" altLang="zh-CN" sz="2600" b="1" i="1" dirty="0">
                <a:latin typeface="Times New Roman" pitchFamily="18" charset="0"/>
                <a:cs typeface="Times New Roman" pitchFamily="18" charset="0"/>
                <a:sym typeface="+mn-ea"/>
              </a:rPr>
              <a:t>h</a:t>
            </a:r>
            <a:r>
              <a:rPr lang="en-US" altLang="zh-CN" sz="2600" baseline="30000" dirty="0">
                <a:latin typeface="Times New Roman" pitchFamily="18" charset="0"/>
                <a:cs typeface="Times New Roman" pitchFamily="18" charset="0"/>
                <a:sym typeface="+mn-ea"/>
              </a:rPr>
              <a:t>(2)</a:t>
            </a:r>
            <a:r>
              <a:rPr lang="en-US" altLang="zh-CN" sz="2600" dirty="0">
                <a:latin typeface="Times New Roman" pitchFamily="18" charset="0"/>
                <a:cs typeface="Times New Roman" pitchFamily="18" charset="0"/>
                <a:sym typeface="+mn-ea"/>
              </a:rPr>
              <a:t> | </a:t>
            </a:r>
            <a:r>
              <a:rPr lang="en-US" altLang="zh-CN" sz="2600" b="1" i="1" dirty="0">
                <a:latin typeface="Times New Roman" pitchFamily="18" charset="0"/>
                <a:cs typeface="Times New Roman" pitchFamily="18" charset="0"/>
                <a:sym typeface="+mn-ea"/>
              </a:rPr>
              <a:t>v</a:t>
            </a:r>
            <a:r>
              <a:rPr lang="en-US" altLang="zh-CN" sz="2600" dirty="0">
                <a:latin typeface="Times New Roman" pitchFamily="18" charset="0"/>
                <a:cs typeface="Times New Roman" pitchFamily="18" charset="0"/>
                <a:sym typeface="+mn-ea"/>
              </a:rPr>
              <a:t>). Importantly, the inference process must be run again to find a different distribution Q every time we use a new value of </a:t>
            </a:r>
            <a:r>
              <a:rPr lang="en-US" altLang="zh-CN" sz="2600" b="1" i="1" dirty="0">
                <a:latin typeface="Times New Roman" pitchFamily="18" charset="0"/>
                <a:cs typeface="Times New Roman" pitchFamily="18" charset="0"/>
                <a:sym typeface="+mn-ea"/>
              </a:rPr>
              <a:t>v</a:t>
            </a:r>
            <a:r>
              <a:rPr lang="en-US" altLang="zh-CN" sz="2600" dirty="0">
                <a:latin typeface="Times New Roman" pitchFamily="18" charset="0"/>
                <a:cs typeface="Times New Roman" pitchFamily="18" charset="0"/>
                <a:sym typeface="+mn-ea"/>
              </a:rPr>
              <a:t>.</a:t>
            </a:r>
          </a:p>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        One can conceive of many ways of measuring how well Q(</a:t>
            </a:r>
            <a:r>
              <a:rPr lang="en-US" altLang="zh-CN" sz="2600" b="1" i="1" dirty="0">
                <a:latin typeface="Times New Roman" pitchFamily="18" charset="0"/>
                <a:cs typeface="Times New Roman" pitchFamily="18" charset="0"/>
                <a:sym typeface="+mn-ea"/>
              </a:rPr>
              <a:t>h</a:t>
            </a:r>
            <a:r>
              <a:rPr lang="en-US" altLang="zh-CN" sz="2600" dirty="0">
                <a:latin typeface="Times New Roman" pitchFamily="18" charset="0"/>
                <a:cs typeface="Times New Roman" pitchFamily="18" charset="0"/>
                <a:sym typeface="+mn-ea"/>
              </a:rPr>
              <a:t> | </a:t>
            </a:r>
            <a:r>
              <a:rPr lang="en-US" altLang="zh-CN" sz="2600" b="1" i="1" dirty="0">
                <a:latin typeface="Times New Roman" pitchFamily="18" charset="0"/>
                <a:cs typeface="Times New Roman" pitchFamily="18" charset="0"/>
                <a:sym typeface="+mn-ea"/>
              </a:rPr>
              <a:t>v</a:t>
            </a:r>
            <a:r>
              <a:rPr lang="en-US" altLang="zh-CN" sz="2600" dirty="0">
                <a:latin typeface="Times New Roman" pitchFamily="18" charset="0"/>
                <a:cs typeface="Times New Roman" pitchFamily="18" charset="0"/>
                <a:sym typeface="+mn-ea"/>
              </a:rPr>
              <a:t>) fits P(</a:t>
            </a:r>
            <a:r>
              <a:rPr lang="en-US" altLang="zh-CN" sz="2600" b="1" i="1" dirty="0">
                <a:latin typeface="Times New Roman" pitchFamily="18" charset="0"/>
                <a:cs typeface="Times New Roman" pitchFamily="18" charset="0"/>
                <a:sym typeface="+mn-ea"/>
              </a:rPr>
              <a:t>h</a:t>
            </a:r>
            <a:r>
              <a:rPr lang="en-US" altLang="zh-CN" sz="2600" dirty="0">
                <a:latin typeface="Times New Roman" pitchFamily="18" charset="0"/>
                <a:cs typeface="Times New Roman" pitchFamily="18" charset="0"/>
                <a:sym typeface="+mn-ea"/>
              </a:rPr>
              <a:t> | </a:t>
            </a:r>
            <a:r>
              <a:rPr lang="en-US" altLang="zh-CN" sz="2600" b="1" i="1" dirty="0">
                <a:latin typeface="Times New Roman" pitchFamily="18" charset="0"/>
                <a:cs typeface="Times New Roman" pitchFamily="18" charset="0"/>
                <a:sym typeface="+mn-ea"/>
              </a:rPr>
              <a:t>v</a:t>
            </a:r>
            <a:r>
              <a:rPr lang="en-US" altLang="zh-CN" sz="2600" dirty="0">
                <a:latin typeface="Times New Roman" pitchFamily="18" charset="0"/>
                <a:cs typeface="Times New Roman" pitchFamily="18" charset="0"/>
                <a:sym typeface="+mn-ea"/>
              </a:rPr>
              <a:t>).</a:t>
            </a:r>
          </a:p>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The mean field approach is to minimize	</a:t>
            </a:r>
          </a:p>
        </p:txBody>
      </p:sp>
      <p:pic>
        <p:nvPicPr>
          <p:cNvPr id="5" name="图片 4">
            <a:extLst>
              <a:ext uri="{FF2B5EF4-FFF2-40B4-BE49-F238E27FC236}">
                <a16:creationId xmlns:a16="http://schemas.microsoft.com/office/drawing/2014/main" id="{599E2F95-CF3D-49EE-8A7E-5B66301A7139}"/>
              </a:ext>
            </a:extLst>
          </p:cNvPr>
          <p:cNvPicPr>
            <a:picLocks noChangeAspect="1"/>
          </p:cNvPicPr>
          <p:nvPr/>
        </p:nvPicPr>
        <p:blipFill>
          <a:blip r:embed="rId3"/>
          <a:stretch>
            <a:fillRect/>
          </a:stretch>
        </p:blipFill>
        <p:spPr>
          <a:xfrm>
            <a:off x="960665" y="4470843"/>
            <a:ext cx="10082134" cy="1234547"/>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20.4.2 DBM Mean Field Inference</a:t>
            </a: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        In general, we do not have to provide a parametric form of the approximating distribution beyond enforcing the independence assumptions. The variational approximation procedure is generally able to recover a functional form of the approximate distribution. However, in the case of a mean field assumption on binary hidden units (the case we are developing here) there is no loss of generality resulting from fixing a parametrization of the model in advance.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20.4.2 DBM Mean Field Inference</a:t>
            </a: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        We parametrize Q as a product of Bernoulli distributions, that is we associate the probability of each element of </a:t>
            </a:r>
            <a:r>
              <a:rPr lang="en-US" altLang="zh-CN" sz="2600" b="1" i="1" dirty="0">
                <a:latin typeface="Times New Roman" pitchFamily="18" charset="0"/>
                <a:cs typeface="Times New Roman" pitchFamily="18" charset="0"/>
                <a:sym typeface="+mn-ea"/>
              </a:rPr>
              <a:t>h</a:t>
            </a:r>
            <a:r>
              <a:rPr lang="en-US" altLang="zh-CN" sz="2600" baseline="30000" dirty="0">
                <a:latin typeface="Times New Roman" pitchFamily="18" charset="0"/>
                <a:cs typeface="Times New Roman" pitchFamily="18" charset="0"/>
                <a:sym typeface="+mn-ea"/>
              </a:rPr>
              <a:t>(1)</a:t>
            </a:r>
            <a:r>
              <a:rPr lang="en-US" altLang="zh-CN" sz="2600" dirty="0">
                <a:latin typeface="Times New Roman" pitchFamily="18" charset="0"/>
                <a:cs typeface="Times New Roman" pitchFamily="18" charset="0"/>
                <a:sym typeface="+mn-ea"/>
              </a:rPr>
              <a:t> with a parameter. Specifically, for each</a:t>
            </a:r>
            <a:r>
              <a:rPr lang="en-US" altLang="zh-CN" sz="2600" i="1" dirty="0">
                <a:latin typeface="Times New Roman" pitchFamily="18" charset="0"/>
                <a:cs typeface="Times New Roman" pitchFamily="18" charset="0"/>
                <a:sym typeface="+mn-ea"/>
              </a:rPr>
              <a:t> j</a:t>
            </a:r>
            <a:r>
              <a:rPr lang="en-US" altLang="zh-CN" sz="2600" dirty="0">
                <a:latin typeface="Times New Roman" pitchFamily="18" charset="0"/>
                <a:cs typeface="Times New Roman" pitchFamily="18" charset="0"/>
                <a:sym typeface="+mn-ea"/>
              </a:rPr>
              <a:t>, </a:t>
            </a:r>
          </a:p>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                                  , where                       and for each </a:t>
            </a:r>
            <a:r>
              <a:rPr lang="en-US" altLang="zh-CN" sz="2600" i="1" dirty="0">
                <a:latin typeface="Times New Roman" pitchFamily="18" charset="0"/>
                <a:cs typeface="Times New Roman" pitchFamily="18" charset="0"/>
                <a:sym typeface="+mn-ea"/>
              </a:rPr>
              <a:t>k</a:t>
            </a:r>
            <a:r>
              <a:rPr lang="en-US" altLang="zh-CN" sz="2600" dirty="0">
                <a:latin typeface="Times New Roman" pitchFamily="18" charset="0"/>
                <a:cs typeface="Times New Roman" pitchFamily="18" charset="0"/>
                <a:sym typeface="+mn-ea"/>
              </a:rPr>
              <a:t> ,                                       </a:t>
            </a:r>
          </a:p>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where                        Thus we have the following approximation to the posterior:</a:t>
            </a:r>
          </a:p>
        </p:txBody>
      </p:sp>
      <p:pic>
        <p:nvPicPr>
          <p:cNvPr id="10" name="图片 9">
            <a:extLst>
              <a:ext uri="{FF2B5EF4-FFF2-40B4-BE49-F238E27FC236}">
                <a16:creationId xmlns:a16="http://schemas.microsoft.com/office/drawing/2014/main" id="{A5504932-EA40-4619-9D65-1337A0D26A56}"/>
              </a:ext>
            </a:extLst>
          </p:cNvPr>
          <p:cNvPicPr>
            <a:picLocks noChangeAspect="1"/>
          </p:cNvPicPr>
          <p:nvPr/>
        </p:nvPicPr>
        <p:blipFill>
          <a:blip r:embed="rId3"/>
          <a:stretch>
            <a:fillRect/>
          </a:stretch>
        </p:blipFill>
        <p:spPr>
          <a:xfrm>
            <a:off x="662522" y="3864978"/>
            <a:ext cx="10859441" cy="2240474"/>
          </a:xfrm>
          <a:prstGeom prst="rect">
            <a:avLst/>
          </a:prstGeom>
        </p:spPr>
      </p:pic>
      <p:pic>
        <p:nvPicPr>
          <p:cNvPr id="11" name="图片 10">
            <a:extLst>
              <a:ext uri="{FF2B5EF4-FFF2-40B4-BE49-F238E27FC236}">
                <a16:creationId xmlns:a16="http://schemas.microsoft.com/office/drawing/2014/main" id="{06D2A9AC-FA77-440A-91DF-C8BADD209EE5}"/>
              </a:ext>
            </a:extLst>
          </p:cNvPr>
          <p:cNvPicPr>
            <a:picLocks noChangeAspect="1"/>
          </p:cNvPicPr>
          <p:nvPr/>
        </p:nvPicPr>
        <p:blipFill>
          <a:blip r:embed="rId4"/>
          <a:stretch>
            <a:fillRect/>
          </a:stretch>
        </p:blipFill>
        <p:spPr>
          <a:xfrm>
            <a:off x="1511673" y="2907753"/>
            <a:ext cx="1646063" cy="533446"/>
          </a:xfrm>
          <a:prstGeom prst="rect">
            <a:avLst/>
          </a:prstGeom>
        </p:spPr>
      </p:pic>
      <p:pic>
        <p:nvPicPr>
          <p:cNvPr id="12" name="图片 11">
            <a:extLst>
              <a:ext uri="{FF2B5EF4-FFF2-40B4-BE49-F238E27FC236}">
                <a16:creationId xmlns:a16="http://schemas.microsoft.com/office/drawing/2014/main" id="{D7F71A9D-F005-4E8F-BF76-F435A90223BD}"/>
              </a:ext>
            </a:extLst>
          </p:cNvPr>
          <p:cNvPicPr>
            <a:picLocks noChangeAspect="1"/>
          </p:cNvPicPr>
          <p:nvPr/>
        </p:nvPicPr>
        <p:blipFill>
          <a:blip r:embed="rId5"/>
          <a:stretch>
            <a:fillRect/>
          </a:stretch>
        </p:blipFill>
        <p:spPr>
          <a:xfrm>
            <a:off x="394952" y="2321475"/>
            <a:ext cx="2998697" cy="467423"/>
          </a:xfrm>
          <a:prstGeom prst="rect">
            <a:avLst/>
          </a:prstGeom>
        </p:spPr>
      </p:pic>
      <p:pic>
        <p:nvPicPr>
          <p:cNvPr id="13" name="图片 12">
            <a:extLst>
              <a:ext uri="{FF2B5EF4-FFF2-40B4-BE49-F238E27FC236}">
                <a16:creationId xmlns:a16="http://schemas.microsoft.com/office/drawing/2014/main" id="{F61D1BF7-311A-4454-9FBE-D9781F306D74}"/>
              </a:ext>
            </a:extLst>
          </p:cNvPr>
          <p:cNvPicPr>
            <a:picLocks noChangeAspect="1"/>
          </p:cNvPicPr>
          <p:nvPr/>
        </p:nvPicPr>
        <p:blipFill>
          <a:blip r:embed="rId6"/>
          <a:stretch>
            <a:fillRect/>
          </a:stretch>
        </p:blipFill>
        <p:spPr>
          <a:xfrm>
            <a:off x="4313716" y="2339704"/>
            <a:ext cx="1630821" cy="464860"/>
          </a:xfrm>
          <a:prstGeom prst="rect">
            <a:avLst/>
          </a:prstGeom>
        </p:spPr>
      </p:pic>
      <p:pic>
        <p:nvPicPr>
          <p:cNvPr id="14" name="图片 13">
            <a:extLst>
              <a:ext uri="{FF2B5EF4-FFF2-40B4-BE49-F238E27FC236}">
                <a16:creationId xmlns:a16="http://schemas.microsoft.com/office/drawing/2014/main" id="{50F6C72E-0077-493D-93C2-F1EDB9A67D03}"/>
              </a:ext>
            </a:extLst>
          </p:cNvPr>
          <p:cNvPicPr>
            <a:picLocks noChangeAspect="1"/>
          </p:cNvPicPr>
          <p:nvPr/>
        </p:nvPicPr>
        <p:blipFill>
          <a:blip r:embed="rId7"/>
          <a:stretch>
            <a:fillRect/>
          </a:stretch>
        </p:blipFill>
        <p:spPr>
          <a:xfrm>
            <a:off x="8271999" y="2297015"/>
            <a:ext cx="3208298" cy="51058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20.4.2 DBM Mean Field Inference</a:t>
            </a:r>
          </a:p>
        </p:txBody>
      </p:sp>
      <p:sp>
        <p:nvSpPr>
          <p:cNvPr id="3" name="内容占位符 2"/>
          <p:cNvSpPr>
            <a:spLocks noGrp="1"/>
          </p:cNvSpPr>
          <p:nvPr>
            <p:ph idx="1"/>
          </p:nvPr>
        </p:nvSpPr>
        <p:spPr/>
        <p:txBody>
          <a:bodyPr>
            <a:normAutofit/>
          </a:bodyPr>
          <a:lstStyle/>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Of course, for DBMs with more layers the approximate posterior parametrization can be extended in the obvious way, exploiting the bipartite structure of the graph to update all of the even layers simultaneously and then to update all of the odd layers simultaneously, following the same schedule as Gibbs sampling.</a:t>
            </a:r>
          </a:p>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        Now that we have specified our family of approximating distributions Q, it remains to specify a procedure for choosing the member of this family that best fits P . The most straightforward way to do this is to use the mean field equations specified by Eq. </a:t>
            </a:r>
            <a:r>
              <a:rPr lang="en-US" altLang="zh-CN" sz="2600" dirty="0">
                <a:solidFill>
                  <a:srgbClr val="FF0000"/>
                </a:solidFill>
                <a:latin typeface="Times New Roman" pitchFamily="18" charset="0"/>
                <a:cs typeface="Times New Roman" pitchFamily="18" charset="0"/>
                <a:sym typeface="+mn-ea"/>
              </a:rPr>
              <a:t>19.56</a:t>
            </a:r>
            <a:r>
              <a:rPr lang="en-US" altLang="zh-CN" sz="2600" dirty="0">
                <a:latin typeface="Times New Roman" pitchFamily="18" charset="0"/>
                <a:cs typeface="Times New Roman" pitchFamily="18" charset="0"/>
                <a:sym typeface="+mn-ea"/>
              </a:rPr>
              <a:t>.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20.4.2 DBM Mean Field Inference</a:t>
            </a:r>
          </a:p>
        </p:txBody>
      </p:sp>
      <p:sp>
        <p:nvSpPr>
          <p:cNvPr id="3" name="内容占位符 2"/>
          <p:cNvSpPr>
            <a:spLocks noGrp="1"/>
          </p:cNvSpPr>
          <p:nvPr>
            <p:ph idx="4294967295"/>
          </p:nvPr>
        </p:nvSpPr>
        <p:spPr>
          <a:xfrm>
            <a:off x="387439" y="1043189"/>
            <a:ext cx="11409609" cy="5133774"/>
          </a:xfrm>
        </p:spPr>
        <p:txBody>
          <a:bodyPr>
            <a:normAutofit/>
          </a:bodyPr>
          <a:lstStyle/>
          <a:p>
            <a:pPr lvl="0" algn="just">
              <a:lnSpc>
                <a:spcPct val="145000"/>
              </a:lnSpc>
              <a:spcBef>
                <a:spcPts val="0"/>
              </a:spcBef>
              <a:buClr>
                <a:srgbClr val="FF0000"/>
              </a:buClr>
            </a:pPr>
            <a:r>
              <a:rPr lang="en-US" altLang="zh-CN" dirty="0">
                <a:sym typeface="+mn-ea"/>
              </a:rPr>
              <a:t>These equations were derived by solving for where the derivatives </a:t>
            </a:r>
            <a:r>
              <a:rPr lang="en-US" altLang="zh-CN" sz="2600" dirty="0">
                <a:latin typeface="Times New Roman" pitchFamily="18" charset="0"/>
                <a:cs typeface="Times New Roman" pitchFamily="18" charset="0"/>
                <a:sym typeface="+mn-ea"/>
              </a:rPr>
              <a:t>of the variational lower bound are zero. They describe in an abstract manner how to optimize the variational lower bound for any model, simply by taking expectations with respect to </a:t>
            </a:r>
            <a:r>
              <a:rPr lang="en-US" altLang="zh-CN" sz="2600" i="1" dirty="0">
                <a:latin typeface="Times New Roman" pitchFamily="18" charset="0"/>
                <a:cs typeface="Times New Roman" pitchFamily="18" charset="0"/>
                <a:sym typeface="+mn-ea"/>
              </a:rPr>
              <a:t>Q</a:t>
            </a:r>
            <a:r>
              <a:rPr lang="en-US" altLang="zh-CN" sz="2600" dirty="0">
                <a:latin typeface="Times New Roman" pitchFamily="18" charset="0"/>
                <a:cs typeface="Times New Roman" pitchFamily="18" charset="0"/>
                <a:sym typeface="+mn-ea"/>
              </a:rPr>
              <a:t>.</a:t>
            </a:r>
          </a:p>
          <a:p>
            <a:pPr marL="0" lvl="0" indent="0" algn="just">
              <a:lnSpc>
                <a:spcPct val="145000"/>
              </a:lnSpc>
              <a:spcBef>
                <a:spcPts val="0"/>
              </a:spcBef>
              <a:buClr>
                <a:srgbClr val="FF0000"/>
              </a:buClr>
              <a:buNone/>
            </a:pPr>
            <a:r>
              <a:rPr lang="en-US" altLang="zh-CN" dirty="0">
                <a:sym typeface="+mn-ea"/>
              </a:rPr>
              <a:t>        </a:t>
            </a:r>
            <a:r>
              <a:rPr lang="en-US" altLang="zh-CN" sz="2600" dirty="0">
                <a:latin typeface="Times New Roman" pitchFamily="18" charset="0"/>
                <a:cs typeface="Times New Roman" pitchFamily="18" charset="0"/>
                <a:sym typeface="+mn-ea"/>
              </a:rPr>
              <a:t>Applying these general equations, we obtain the update rules (again, ignoring</a:t>
            </a:r>
          </a:p>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bias terms):</a:t>
            </a:r>
          </a:p>
        </p:txBody>
      </p:sp>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pic>
        <p:nvPicPr>
          <p:cNvPr id="6" name="图片 5">
            <a:extLst>
              <a:ext uri="{FF2B5EF4-FFF2-40B4-BE49-F238E27FC236}">
                <a16:creationId xmlns:a16="http://schemas.microsoft.com/office/drawing/2014/main" id="{D77F922E-7F28-4FE6-B4C5-75A9FF643C4D}"/>
              </a:ext>
            </a:extLst>
          </p:cNvPr>
          <p:cNvPicPr>
            <a:picLocks noChangeAspect="1"/>
          </p:cNvPicPr>
          <p:nvPr/>
        </p:nvPicPr>
        <p:blipFill>
          <a:blip r:embed="rId3"/>
          <a:stretch>
            <a:fillRect/>
          </a:stretch>
        </p:blipFill>
        <p:spPr>
          <a:xfrm>
            <a:off x="1509042" y="4502821"/>
            <a:ext cx="7980421" cy="209169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20.4.2 DBM Mean Field Inference</a:t>
            </a:r>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At a fixed point of this system of equations, we have a local maximum of the variational lower bound </a:t>
                </a:r>
                <a14:m>
                  <m:oMath xmlns:m="http://schemas.openxmlformats.org/officeDocument/2006/math">
                    <m:r>
                      <a:rPr lang="en-US" altLang="zh-CN" sz="2600" i="1" smtClean="0">
                        <a:latin typeface="Cambria Math" panose="02040503050406030204" pitchFamily="18" charset="0"/>
                        <a:sym typeface="+mn-ea"/>
                      </a:rPr>
                      <m:t>ℒ</m:t>
                    </m:r>
                    <m:d>
                      <m:dPr>
                        <m:ctrlPr>
                          <a:rPr lang="en-US" altLang="zh-CN" sz="2600" i="1" smtClean="0">
                            <a:latin typeface="Cambria Math" panose="02040503050406030204" pitchFamily="18" charset="0"/>
                            <a:sym typeface="+mn-ea"/>
                          </a:rPr>
                        </m:ctrlPr>
                      </m:dPr>
                      <m:e>
                        <m:r>
                          <a:rPr lang="en-US" altLang="zh-CN" sz="2600" i="1" smtClean="0">
                            <a:latin typeface="Cambria Math" panose="02040503050406030204" pitchFamily="18" charset="0"/>
                            <a:sym typeface="+mn-ea"/>
                          </a:rPr>
                          <m:t>𝑄</m:t>
                        </m:r>
                      </m:e>
                    </m:d>
                  </m:oMath>
                </a14:m>
                <a:r>
                  <a:rPr lang="en-US" altLang="zh-CN" sz="2600" dirty="0">
                    <a:latin typeface="Times New Roman" pitchFamily="18" charset="0"/>
                    <a:cs typeface="Times New Roman" pitchFamily="18" charset="0"/>
                    <a:sym typeface="+mn-ea"/>
                  </a:rPr>
                  <a:t>. Thus these fixed point update equations define an iterative algorithm where we alternate updates of         (using Eq. </a:t>
                </a:r>
                <a:r>
                  <a:rPr lang="en-US" altLang="zh-CN" sz="2600" dirty="0">
                    <a:solidFill>
                      <a:srgbClr val="FF0000"/>
                    </a:solidFill>
                    <a:latin typeface="Times New Roman" pitchFamily="18" charset="0"/>
                    <a:cs typeface="Times New Roman" pitchFamily="18" charset="0"/>
                    <a:sym typeface="+mn-ea"/>
                  </a:rPr>
                  <a:t>20.33</a:t>
                </a:r>
                <a:r>
                  <a:rPr lang="en-US" altLang="zh-CN" sz="2600" dirty="0">
                    <a:latin typeface="Times New Roman" pitchFamily="18" charset="0"/>
                    <a:cs typeface="Times New Roman" pitchFamily="18" charset="0"/>
                    <a:sym typeface="+mn-ea"/>
                  </a:rPr>
                  <a:t>) and updates of        (using Eq. </a:t>
                </a:r>
                <a:r>
                  <a:rPr lang="en-US" altLang="zh-CN" sz="2600" dirty="0">
                    <a:solidFill>
                      <a:srgbClr val="FF0000"/>
                    </a:solidFill>
                    <a:latin typeface="Times New Roman" pitchFamily="18" charset="0"/>
                    <a:cs typeface="Times New Roman" pitchFamily="18" charset="0"/>
                    <a:sym typeface="+mn-ea"/>
                  </a:rPr>
                  <a:t>20.34</a:t>
                </a:r>
                <a:r>
                  <a:rPr lang="en-US" altLang="zh-CN" sz="2600" dirty="0">
                    <a:latin typeface="Times New Roman" pitchFamily="18" charset="0"/>
                    <a:cs typeface="Times New Roman" pitchFamily="18" charset="0"/>
                    <a:sym typeface="+mn-ea"/>
                  </a:rPr>
                  <a:t>). On small problems such as MNIST, as few as ten iterations can be sufficient to find an approximate positive phase gradient for learning, and fifty usually suffice to obtain a high quality representation of a single specific example to be used for high-accuracy classification. Extending approximate variational inference to deeper DBMs is straightforward.</a:t>
                </a: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387439" y="1043189"/>
                <a:ext cx="11409609" cy="5133774"/>
              </a:xfrm>
              <a:blipFill>
                <a:blip r:embed="rId3"/>
                <a:stretch>
                  <a:fillRect l="-962" r="-962"/>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7111365" y="2329815"/>
            <a:ext cx="643255" cy="605790"/>
          </a:xfrm>
          <a:prstGeom prst="rect">
            <a:avLst/>
          </a:prstGeom>
        </p:spPr>
      </p:pic>
      <p:pic>
        <p:nvPicPr>
          <p:cNvPr id="7" name="图片 6"/>
          <p:cNvPicPr>
            <a:picLocks noChangeAspect="1"/>
          </p:cNvPicPr>
          <p:nvPr/>
        </p:nvPicPr>
        <p:blipFill>
          <a:blip r:embed="rId5"/>
          <a:stretch>
            <a:fillRect/>
          </a:stretch>
        </p:blipFill>
        <p:spPr>
          <a:xfrm>
            <a:off x="897890" y="2874010"/>
            <a:ext cx="647700" cy="5549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04B322C6-1BF0-4653-8ADC-7CC9612C5940}"/>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 Boltzmann Machines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387439" y="1043189"/>
                <a:ext cx="11409609" cy="5133774"/>
              </a:xfrm>
            </p:spPr>
            <p:txBody>
              <a:bodyPr>
                <a:noAutofit/>
              </a:bodyPr>
              <a:lstStyle/>
              <a:p>
                <a:pPr lvl="0" algn="just">
                  <a:spcBef>
                    <a:spcPts val="0"/>
                  </a:spcBef>
                  <a:buClr>
                    <a:srgbClr val="FF0000"/>
                  </a:buClr>
                </a:pPr>
                <a:r>
                  <a:rPr lang="en-US" altLang="zh-CN" dirty="0"/>
                  <a:t>        We deﬁne the Boltzmann machine over a </a:t>
                </a:r>
                <a:r>
                  <a:rPr lang="en-US" altLang="zh-CN" i="1" dirty="0"/>
                  <a:t>d</a:t>
                </a:r>
                <a:r>
                  <a:rPr lang="en-US" altLang="zh-CN" dirty="0"/>
                  <a:t>-dimensional binary random vector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(0,1)</m:t>
                        </m:r>
                      </m:e>
                      <m:sup>
                        <m:r>
                          <a:rPr lang="en-US" altLang="zh-CN" i="1">
                            <a:latin typeface="Cambria Math" panose="02040503050406030204" pitchFamily="18" charset="0"/>
                            <a:ea typeface="Cambria Math" panose="02040503050406030204" pitchFamily="18" charset="0"/>
                          </a:rPr>
                          <m:t>𝑑</m:t>
                        </m:r>
                      </m:sup>
                    </m:sSup>
                  </m:oMath>
                </a14:m>
                <a:r>
                  <a:rPr lang="en-US" altLang="zh-CN" dirty="0"/>
                  <a:t>. The Boltzmann machine is an energy-based model (Sec. </a:t>
                </a:r>
                <a:r>
                  <a:rPr lang="en-US" altLang="zh-CN" dirty="0">
                    <a:solidFill>
                      <a:srgbClr val="FF0000"/>
                    </a:solidFill>
                  </a:rPr>
                  <a:t>16.2.4</a:t>
                </a:r>
                <a:r>
                  <a:rPr lang="en-US" altLang="zh-CN" dirty="0"/>
                  <a:t>), meaning we deﬁne the joint probability distribution using an energy function:</a:t>
                </a:r>
              </a:p>
              <a:p>
                <a:pPr lvl="0" algn="just">
                  <a:spcBef>
                    <a:spcPts val="0"/>
                  </a:spcBef>
                  <a:buClr>
                    <a:srgbClr val="FF0000"/>
                  </a:buClr>
                </a:pPr>
                <a:endParaRPr lang="en-US" altLang="zh-CN" dirty="0"/>
              </a:p>
              <a:p>
                <a:pPr lvl="0" algn="just">
                  <a:spcBef>
                    <a:spcPts val="0"/>
                  </a:spcBef>
                  <a:buClr>
                    <a:srgbClr val="FF0000"/>
                  </a:buClr>
                </a:pPr>
                <a:endParaRPr lang="en-US" altLang="zh-CN" dirty="0"/>
              </a:p>
              <a:p>
                <a:pPr lvl="0" algn="just">
                  <a:spcBef>
                    <a:spcPts val="0"/>
                  </a:spcBef>
                  <a:buClr>
                    <a:srgbClr val="FF0000"/>
                  </a:buClr>
                </a:pPr>
                <a:r>
                  <a:rPr lang="en-US" altLang="zh-CN" dirty="0"/>
                  <a:t>where </a:t>
                </a:r>
                <a:r>
                  <a:rPr lang="en-US" altLang="zh-CN" i="1" dirty="0"/>
                  <a:t>E</a:t>
                </a:r>
                <a:r>
                  <a:rPr lang="en-US" altLang="zh-CN" dirty="0"/>
                  <a:t>(</a:t>
                </a:r>
                <a:r>
                  <a:rPr lang="en-US" altLang="zh-CN" b="1" i="1" dirty="0"/>
                  <a:t>x</a:t>
                </a:r>
                <a:r>
                  <a:rPr lang="en-US" altLang="zh-CN" dirty="0"/>
                  <a:t>) is the energy function and </a:t>
                </a:r>
                <a:r>
                  <a:rPr lang="en-US" altLang="zh-CN" i="1" dirty="0"/>
                  <a:t>Z</a:t>
                </a:r>
                <a:r>
                  <a:rPr lang="en-US" altLang="zh-CN" dirty="0"/>
                  <a:t> is the partition function that ensures that </a:t>
                </a:r>
                <a14:m>
                  <m:oMath xmlns:m="http://schemas.openxmlformats.org/officeDocument/2006/math">
                    <m:nary>
                      <m:naryPr>
                        <m:chr m:val="∑"/>
                        <m:limLoc m:val="subSup"/>
                        <m:supHide m:val="on"/>
                        <m:ctrlPr>
                          <a:rPr lang="en-US" altLang="zh-CN" i="1">
                            <a:latin typeface="Cambria Math" panose="02040503050406030204" pitchFamily="18" charset="0"/>
                          </a:rPr>
                        </m:ctrlPr>
                      </m:naryPr>
                      <m:sub>
                        <m:r>
                          <m:rPr>
                            <m:brk m:alnAt="9"/>
                          </m:rPr>
                          <a:rPr lang="en-US" altLang="zh-CN" i="1">
                            <a:latin typeface="Cambria Math" panose="02040503050406030204" pitchFamily="18" charset="0"/>
                          </a:rPr>
                          <m:t>𝑥</m:t>
                        </m:r>
                      </m:sub>
                      <m:sup/>
                      <m:e>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=1.</m:t>
                        </m:r>
                      </m:e>
                    </m:nary>
                  </m:oMath>
                </a14:m>
                <a:r>
                  <a:rPr lang="en-US" altLang="zh-CN" dirty="0"/>
                  <a:t> The energy function of the Boltzmann machine is given by</a:t>
                </a:r>
              </a:p>
              <a:p>
                <a:pPr lvl="0" algn="just">
                  <a:spcBef>
                    <a:spcPts val="0"/>
                  </a:spcBef>
                  <a:buClr>
                    <a:srgbClr val="FF0000"/>
                  </a:buClr>
                </a:pPr>
                <a:endParaRPr lang="en-US" altLang="zh-CN" dirty="0"/>
              </a:p>
              <a:p>
                <a:pPr lvl="0" algn="just">
                  <a:spcBef>
                    <a:spcPts val="0"/>
                  </a:spcBef>
                  <a:buClr>
                    <a:srgbClr val="FF0000"/>
                  </a:buClr>
                </a:pPr>
                <a:r>
                  <a:rPr lang="en-US" altLang="zh-CN" dirty="0"/>
                  <a:t>where </a:t>
                </a:r>
                <a:r>
                  <a:rPr lang="en-US" altLang="zh-CN" b="1" i="1" dirty="0"/>
                  <a:t>U</a:t>
                </a:r>
                <a:r>
                  <a:rPr lang="en-US" altLang="zh-CN" dirty="0"/>
                  <a:t> is the “weight” matrix of model parameters and </a:t>
                </a:r>
                <a:r>
                  <a:rPr lang="en-US" altLang="zh-CN" b="1" i="1" dirty="0"/>
                  <a:t>b</a:t>
                </a:r>
                <a:r>
                  <a:rPr lang="en-US" altLang="zh-CN" dirty="0"/>
                  <a:t> is the vector of bias parameters.</a:t>
                </a: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387439" y="1043189"/>
                <a:ext cx="11409609" cy="5133774"/>
              </a:xfrm>
              <a:blipFill>
                <a:blip r:embed="rId2"/>
                <a:stretch>
                  <a:fillRect l="-962" r="-962" b="-713"/>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8" name="图片 7">
            <a:extLst>
              <a:ext uri="{FF2B5EF4-FFF2-40B4-BE49-F238E27FC236}">
                <a16:creationId xmlns:a16="http://schemas.microsoft.com/office/drawing/2014/main" id="{DF2C8333-03FA-423B-8E83-35F91FE41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9790" y="2713025"/>
            <a:ext cx="6979292" cy="803172"/>
          </a:xfrm>
          <a:prstGeom prst="rect">
            <a:avLst/>
          </a:prstGeom>
        </p:spPr>
      </p:pic>
      <p:pic>
        <p:nvPicPr>
          <p:cNvPr id="9" name="图片 8">
            <a:extLst>
              <a:ext uri="{FF2B5EF4-FFF2-40B4-BE49-F238E27FC236}">
                <a16:creationId xmlns:a16="http://schemas.microsoft.com/office/drawing/2014/main" id="{50B51FBE-544F-493F-9313-37E620782C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4800" y="4586273"/>
            <a:ext cx="6724282" cy="561123"/>
          </a:xfrm>
          <a:prstGeom prst="rect">
            <a:avLst/>
          </a:prstGeom>
        </p:spPr>
      </p:pic>
    </p:spTree>
    <p:extLst>
      <p:ext uri="{BB962C8B-B14F-4D97-AF65-F5344CB8AC3E}">
        <p14:creationId xmlns:p14="http://schemas.microsoft.com/office/powerpoint/2010/main" val="24488038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20.4.3 DBM Parameter Learning</a:t>
            </a: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        Learning in the DBM must confront both the challenge of an intractable partition function, using the techniques from Chapter </a:t>
            </a:r>
            <a:r>
              <a:rPr lang="en-US" altLang="zh-CN" sz="2600" dirty="0">
                <a:solidFill>
                  <a:srgbClr val="FF0000"/>
                </a:solidFill>
                <a:latin typeface="Times New Roman" pitchFamily="18" charset="0"/>
                <a:cs typeface="Times New Roman" pitchFamily="18" charset="0"/>
                <a:sym typeface="+mn-ea"/>
              </a:rPr>
              <a:t>18</a:t>
            </a:r>
            <a:r>
              <a:rPr lang="en-US" altLang="zh-CN" sz="2600" dirty="0">
                <a:latin typeface="Times New Roman" pitchFamily="18" charset="0"/>
                <a:cs typeface="Times New Roman" pitchFamily="18" charset="0"/>
                <a:sym typeface="+mn-ea"/>
              </a:rPr>
              <a:t>, and the challenge of an intractable posterior distribution, using the techniques from Chapter </a:t>
            </a:r>
            <a:r>
              <a:rPr lang="en-US" altLang="zh-CN" sz="2600" dirty="0">
                <a:solidFill>
                  <a:srgbClr val="FF0000"/>
                </a:solidFill>
                <a:latin typeface="Times New Roman" pitchFamily="18" charset="0"/>
                <a:cs typeface="Times New Roman" pitchFamily="18" charset="0"/>
                <a:sym typeface="+mn-ea"/>
              </a:rPr>
              <a:t>19</a:t>
            </a:r>
            <a:r>
              <a:rPr lang="en-US" altLang="zh-CN" sz="2600" dirty="0">
                <a:latin typeface="Times New Roman" pitchFamily="18" charset="0"/>
                <a:cs typeface="Times New Roman" pitchFamily="18" charset="0"/>
                <a:sym typeface="+mn-ea"/>
              </a:rPr>
              <a:t>.</a:t>
            </a:r>
          </a:p>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        As described in Sec. </a:t>
            </a:r>
            <a:r>
              <a:rPr lang="en-US" altLang="zh-CN" sz="2600" dirty="0">
                <a:solidFill>
                  <a:srgbClr val="FF0000"/>
                </a:solidFill>
                <a:latin typeface="Times New Roman" pitchFamily="18" charset="0"/>
                <a:cs typeface="Times New Roman" pitchFamily="18" charset="0"/>
                <a:sym typeface="+mn-ea"/>
              </a:rPr>
              <a:t>20.4.2</a:t>
            </a:r>
            <a:r>
              <a:rPr lang="en-US" altLang="zh-CN" sz="2600" dirty="0">
                <a:latin typeface="Times New Roman" pitchFamily="18" charset="0"/>
                <a:cs typeface="Times New Roman" pitchFamily="18" charset="0"/>
                <a:sym typeface="+mn-ea"/>
              </a:rPr>
              <a:t>, variational inference allows the construction of a</a:t>
            </a:r>
          </a:p>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distribution Q(</a:t>
            </a:r>
            <a:r>
              <a:rPr lang="en-US" altLang="zh-CN" sz="2600" b="1" i="1" dirty="0">
                <a:latin typeface="Times New Roman" pitchFamily="18" charset="0"/>
                <a:cs typeface="Times New Roman" pitchFamily="18" charset="0"/>
                <a:sym typeface="+mn-ea"/>
              </a:rPr>
              <a:t>h </a:t>
            </a:r>
            <a:r>
              <a:rPr lang="en-US" altLang="zh-CN" sz="2600" dirty="0">
                <a:latin typeface="Times New Roman" pitchFamily="18" charset="0"/>
                <a:cs typeface="Times New Roman" pitchFamily="18" charset="0"/>
                <a:sym typeface="+mn-ea"/>
              </a:rPr>
              <a:t>|</a:t>
            </a:r>
            <a:r>
              <a:rPr lang="en-US" altLang="zh-CN" sz="2600" b="1" i="1" dirty="0">
                <a:latin typeface="Times New Roman" pitchFamily="18" charset="0"/>
                <a:cs typeface="Times New Roman" pitchFamily="18" charset="0"/>
                <a:sym typeface="+mn-ea"/>
              </a:rPr>
              <a:t> v</a:t>
            </a:r>
            <a:r>
              <a:rPr lang="en-US" altLang="zh-CN" sz="2600" dirty="0">
                <a:latin typeface="Times New Roman" pitchFamily="18" charset="0"/>
                <a:cs typeface="Times New Roman" pitchFamily="18" charset="0"/>
                <a:sym typeface="+mn-ea"/>
              </a:rPr>
              <a:t>) that approximates the intractable P(</a:t>
            </a:r>
            <a:r>
              <a:rPr lang="en-US" altLang="zh-CN" sz="2600" b="1" i="1" dirty="0">
                <a:latin typeface="Times New Roman" pitchFamily="18" charset="0"/>
                <a:cs typeface="Times New Roman" pitchFamily="18" charset="0"/>
                <a:sym typeface="+mn-ea"/>
              </a:rPr>
              <a:t>h </a:t>
            </a:r>
            <a:r>
              <a:rPr lang="en-US" altLang="zh-CN" sz="2600" dirty="0">
                <a:latin typeface="Times New Roman" pitchFamily="18" charset="0"/>
                <a:cs typeface="Times New Roman" pitchFamily="18" charset="0"/>
                <a:sym typeface="+mn-ea"/>
              </a:rPr>
              <a:t>|</a:t>
            </a:r>
            <a:r>
              <a:rPr lang="en-US" altLang="zh-CN" sz="2600" b="1" i="1" dirty="0">
                <a:latin typeface="Times New Roman" pitchFamily="18" charset="0"/>
                <a:cs typeface="Times New Roman" pitchFamily="18" charset="0"/>
                <a:sym typeface="+mn-ea"/>
              </a:rPr>
              <a:t> v</a:t>
            </a:r>
            <a:r>
              <a:rPr lang="en-US" altLang="zh-CN" sz="2600" dirty="0">
                <a:latin typeface="Times New Roman" pitchFamily="18" charset="0"/>
                <a:cs typeface="Times New Roman" pitchFamily="18" charset="0"/>
                <a:sym typeface="+mn-ea"/>
              </a:rPr>
              <a:t>). Learning then proceeds by maximizing L (</a:t>
            </a:r>
            <a:r>
              <a:rPr lang="en-US" altLang="zh-CN" sz="2600" b="1" i="1" dirty="0">
                <a:latin typeface="Times New Roman" pitchFamily="18" charset="0"/>
                <a:cs typeface="Times New Roman" pitchFamily="18" charset="0"/>
                <a:sym typeface="+mn-ea"/>
              </a:rPr>
              <a:t>v</a:t>
            </a:r>
            <a:r>
              <a:rPr lang="en-US" altLang="zh-CN" sz="2600" dirty="0">
                <a:latin typeface="Times New Roman" pitchFamily="18" charset="0"/>
                <a:cs typeface="Times New Roman" pitchFamily="18" charset="0"/>
                <a:sym typeface="+mn-ea"/>
              </a:rPr>
              <a:t>, </a:t>
            </a:r>
            <a:r>
              <a:rPr lang="en-US" altLang="zh-CN" sz="2600" i="1" dirty="0">
                <a:latin typeface="Times New Roman" pitchFamily="18" charset="0"/>
                <a:cs typeface="Times New Roman" pitchFamily="18" charset="0"/>
                <a:sym typeface="+mn-ea"/>
              </a:rPr>
              <a:t>Q</a:t>
            </a:r>
            <a:r>
              <a:rPr lang="en-US" altLang="zh-CN" sz="2600" dirty="0">
                <a:latin typeface="Times New Roman" pitchFamily="18" charset="0"/>
                <a:cs typeface="Times New Roman" pitchFamily="18" charset="0"/>
                <a:sym typeface="+mn-ea"/>
              </a:rPr>
              <a:t>, </a:t>
            </a:r>
            <a:r>
              <a:rPr lang="en-US" altLang="zh-CN" sz="2600" b="1" dirty="0">
                <a:latin typeface="Times New Roman" pitchFamily="18" charset="0"/>
                <a:cs typeface="Times New Roman" pitchFamily="18" charset="0"/>
                <a:sym typeface="+mn-ea"/>
              </a:rPr>
              <a:t>θ</a:t>
            </a:r>
            <a:r>
              <a:rPr lang="en-US" altLang="zh-CN" sz="2600" dirty="0">
                <a:latin typeface="Times New Roman" pitchFamily="18" charset="0"/>
                <a:cs typeface="Times New Roman" pitchFamily="18" charset="0"/>
                <a:sym typeface="+mn-ea"/>
              </a:rPr>
              <a:t>), the variational lower bound on the intractable</a:t>
            </a:r>
          </a:p>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log-likelihood, log P(</a:t>
            </a:r>
            <a:r>
              <a:rPr lang="en-US" altLang="zh-CN" sz="2600" b="1" i="1" dirty="0">
                <a:latin typeface="Times New Roman" pitchFamily="18" charset="0"/>
                <a:cs typeface="Times New Roman" pitchFamily="18" charset="0"/>
                <a:sym typeface="+mn-ea"/>
              </a:rPr>
              <a:t>v</a:t>
            </a:r>
            <a:r>
              <a:rPr lang="en-US" altLang="zh-CN" sz="2600" dirty="0">
                <a:latin typeface="Times New Roman" pitchFamily="18" charset="0"/>
                <a:cs typeface="Times New Roman" pitchFamily="18" charset="0"/>
                <a:sym typeface="+mn-ea"/>
              </a:rPr>
              <a:t>; </a:t>
            </a:r>
            <a:r>
              <a:rPr lang="en-US" altLang="zh-CN" sz="2600" b="1" i="1" dirty="0">
                <a:latin typeface="Times New Roman" pitchFamily="18" charset="0"/>
                <a:cs typeface="Times New Roman" pitchFamily="18" charset="0"/>
                <a:sym typeface="+mn-ea"/>
              </a:rPr>
              <a:t>θ</a:t>
            </a:r>
            <a:r>
              <a:rPr lang="en-US" altLang="zh-CN" sz="2600" dirty="0">
                <a:latin typeface="Times New Roman" pitchFamily="18" charset="0"/>
                <a:cs typeface="Times New Roman" pitchFamily="18" charset="0"/>
                <a:sym typeface="+mn-ea"/>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20.4.3 DBM Parameter Learning</a:t>
            </a:r>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387439" y="1043189"/>
                <a:ext cx="11409609" cy="5133774"/>
              </a:xfrm>
            </p:spPr>
            <p:txBody>
              <a:bodyPr>
                <a:normAutofit lnSpcReduction="10000"/>
              </a:bodyPr>
              <a:lstStyle/>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        For a deep Boltzmann machine with two hidden layers, </a:t>
                </a:r>
                <a14:m>
                  <m:oMath xmlns:m="http://schemas.openxmlformats.org/officeDocument/2006/math">
                    <m:r>
                      <a:rPr lang="en-US" altLang="zh-CN" sz="2600" i="1" smtClean="0">
                        <a:latin typeface="Cambria Math" panose="02040503050406030204" pitchFamily="18" charset="0"/>
                        <a:sym typeface="+mn-ea"/>
                      </a:rPr>
                      <m:t>ℒ</m:t>
                    </m:r>
                  </m:oMath>
                </a14:m>
                <a:r>
                  <a:rPr lang="en-US" altLang="zh-CN" sz="2600" dirty="0">
                    <a:latin typeface="Times New Roman" pitchFamily="18" charset="0"/>
                    <a:cs typeface="Times New Roman" pitchFamily="18" charset="0"/>
                    <a:sym typeface="+mn-ea"/>
                  </a:rPr>
                  <a:t>is given by</a:t>
                </a:r>
              </a:p>
              <a:p>
                <a:pPr marL="0" lvl="0" indent="0" algn="just">
                  <a:lnSpc>
                    <a:spcPct val="145000"/>
                  </a:lnSpc>
                  <a:spcBef>
                    <a:spcPts val="0"/>
                  </a:spcBef>
                  <a:buClr>
                    <a:srgbClr val="FF0000"/>
                  </a:buClr>
                  <a:buNone/>
                </a:pPr>
                <a:endParaRPr lang="en-US" altLang="zh-CN" sz="2600" dirty="0">
                  <a:latin typeface="Times New Roman" pitchFamily="18" charset="0"/>
                  <a:cs typeface="Times New Roman" pitchFamily="18" charset="0"/>
                  <a:sym typeface="+mn-ea"/>
                </a:endParaRPr>
              </a:p>
              <a:p>
                <a:pPr marL="0" lvl="0" indent="0" algn="just">
                  <a:lnSpc>
                    <a:spcPct val="145000"/>
                  </a:lnSpc>
                  <a:spcBef>
                    <a:spcPts val="0"/>
                  </a:spcBef>
                  <a:buClr>
                    <a:srgbClr val="FF0000"/>
                  </a:buClr>
                  <a:buNone/>
                </a:pPr>
                <a:endParaRPr lang="en-US" altLang="zh-CN" sz="2600" dirty="0">
                  <a:latin typeface="Times New Roman" pitchFamily="18" charset="0"/>
                  <a:cs typeface="Times New Roman" pitchFamily="18" charset="0"/>
                  <a:sym typeface="+mn-ea"/>
                </a:endParaRPr>
              </a:p>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This expression still contains the log partition function, log Z(</a:t>
                </a:r>
                <a:r>
                  <a:rPr lang="en-US" altLang="zh-CN" sz="2600" b="1" i="1" dirty="0">
                    <a:latin typeface="Times New Roman" pitchFamily="18" charset="0"/>
                    <a:cs typeface="Times New Roman" pitchFamily="18" charset="0"/>
                    <a:sym typeface="+mn-ea"/>
                  </a:rPr>
                  <a:t>θ</a:t>
                </a:r>
                <a:r>
                  <a:rPr lang="en-US" altLang="zh-CN" sz="2600" dirty="0">
                    <a:latin typeface="Times New Roman" pitchFamily="18" charset="0"/>
                    <a:cs typeface="Times New Roman" pitchFamily="18" charset="0"/>
                    <a:sym typeface="+mn-ea"/>
                  </a:rPr>
                  <a:t>). Because a deep Boltzmann machine contains restricted Boltzmann machines as components, the hardness results for computing the partition function and sampling that apply to restricted Boltzmann machines also apply to deep Boltzmann machines. This means that evaluating the probability mass function of a Boltzmann machine requires approximate methods such as annealed importance sampling. </a:t>
                </a: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387439" y="1043189"/>
                <a:ext cx="11409609" cy="5133774"/>
              </a:xfrm>
              <a:blipFill>
                <a:blip r:embed="rId3"/>
                <a:stretch>
                  <a:fillRect l="-962" r="-962"/>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9903C3D-93F8-4BAB-8EC9-D5483B2C711A}"/>
              </a:ext>
            </a:extLst>
          </p:cNvPr>
          <p:cNvPicPr>
            <a:picLocks noChangeAspect="1"/>
          </p:cNvPicPr>
          <p:nvPr/>
        </p:nvPicPr>
        <p:blipFill>
          <a:blip r:embed="rId4"/>
          <a:stretch>
            <a:fillRect/>
          </a:stretch>
        </p:blipFill>
        <p:spPr>
          <a:xfrm>
            <a:off x="532886" y="1846411"/>
            <a:ext cx="10939534" cy="957941"/>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20.4.3 DBM Parameter Learning</a:t>
            </a:r>
          </a:p>
        </p:txBody>
      </p:sp>
      <p:sp>
        <p:nvSpPr>
          <p:cNvPr id="3" name="内容占位符 2"/>
          <p:cNvSpPr>
            <a:spLocks noGrp="1"/>
          </p:cNvSpPr>
          <p:nvPr>
            <p:ph idx="4294967295"/>
          </p:nvPr>
        </p:nvSpPr>
        <p:spPr>
          <a:xfrm>
            <a:off x="387439" y="1043189"/>
            <a:ext cx="11409609" cy="5133774"/>
          </a:xfrm>
        </p:spPr>
        <p:txBody>
          <a:bodyPr>
            <a:normAutofit/>
          </a:bodyPr>
          <a:lstStyle/>
          <a:p>
            <a:pPr lvl="0" algn="just">
              <a:lnSpc>
                <a:spcPct val="145000"/>
              </a:lnSpc>
              <a:spcBef>
                <a:spcPts val="0"/>
              </a:spcBef>
              <a:buClr>
                <a:srgbClr val="FF0000"/>
              </a:buClr>
            </a:pPr>
            <a:r>
              <a:rPr lang="en-US" altLang="zh-CN" dirty="0">
                <a:sym typeface="+mn-ea"/>
              </a:rPr>
              <a:t>Likewise, training the model requires approximations to the gradient of the log partition function. See </a:t>
            </a:r>
            <a:r>
              <a:rPr lang="en-US" altLang="zh-CN" sz="2600" dirty="0">
                <a:latin typeface="Times New Roman" pitchFamily="18" charset="0"/>
                <a:cs typeface="Times New Roman" pitchFamily="18" charset="0"/>
                <a:sym typeface="+mn-ea"/>
              </a:rPr>
              <a:t>Chapter </a:t>
            </a:r>
            <a:r>
              <a:rPr lang="en-US" altLang="zh-CN" sz="2600" dirty="0">
                <a:solidFill>
                  <a:srgbClr val="FF0000"/>
                </a:solidFill>
                <a:latin typeface="Times New Roman" pitchFamily="18" charset="0"/>
                <a:cs typeface="Times New Roman" pitchFamily="18" charset="0"/>
                <a:sym typeface="+mn-ea"/>
              </a:rPr>
              <a:t>18</a:t>
            </a:r>
            <a:r>
              <a:rPr lang="en-US" altLang="zh-CN" sz="2600" dirty="0">
                <a:latin typeface="Times New Roman" pitchFamily="18" charset="0"/>
                <a:cs typeface="Times New Roman" pitchFamily="18" charset="0"/>
                <a:sym typeface="+mn-ea"/>
              </a:rPr>
              <a:t> for a general description of these methods. DBMs are typically trained using stochastic maximum likelihood. Many of the other techniques described in Chapter </a:t>
            </a:r>
            <a:r>
              <a:rPr lang="en-US" altLang="zh-CN" sz="2600" dirty="0">
                <a:solidFill>
                  <a:srgbClr val="FF0000"/>
                </a:solidFill>
                <a:latin typeface="Times New Roman" pitchFamily="18" charset="0"/>
                <a:cs typeface="Times New Roman" pitchFamily="18" charset="0"/>
                <a:sym typeface="+mn-ea"/>
              </a:rPr>
              <a:t>18</a:t>
            </a:r>
            <a:r>
              <a:rPr lang="en-US" altLang="zh-CN" sz="2600" dirty="0">
                <a:latin typeface="Times New Roman" pitchFamily="18" charset="0"/>
                <a:cs typeface="Times New Roman" pitchFamily="18" charset="0"/>
                <a:sym typeface="+mn-ea"/>
              </a:rPr>
              <a:t> are not applicable. Techniques such as pseudolikelihood require the ability to evaluate the unnormalized probabilities, rather than merely obtain a variational lower bound on them.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20.4.3 DBM Parameter Learning</a:t>
            </a:r>
          </a:p>
        </p:txBody>
      </p:sp>
      <p:sp>
        <p:nvSpPr>
          <p:cNvPr id="3" name="内容占位符 2"/>
          <p:cNvSpPr>
            <a:spLocks noGrp="1"/>
          </p:cNvSpPr>
          <p:nvPr>
            <p:ph idx="4294967295"/>
          </p:nvPr>
        </p:nvSpPr>
        <p:spPr>
          <a:xfrm>
            <a:off x="387439" y="1043189"/>
            <a:ext cx="11409609" cy="5133774"/>
          </a:xfrm>
        </p:spPr>
        <p:txBody>
          <a:bodyPr>
            <a:normAutofit/>
          </a:bodyPr>
          <a:lstStyle/>
          <a:p>
            <a:pPr lvl="0" algn="just">
              <a:lnSpc>
                <a:spcPct val="145000"/>
              </a:lnSpc>
              <a:spcBef>
                <a:spcPts val="0"/>
              </a:spcBef>
              <a:buClr>
                <a:srgbClr val="FF0000"/>
              </a:buClr>
            </a:pPr>
            <a:r>
              <a:rPr lang="en-US" altLang="zh-CN" dirty="0">
                <a:sym typeface="+mn-ea"/>
              </a:rPr>
              <a:t>Contrastive divergence is slow for deep Boltzmann machines because they do not allow efficient sampling of the hidden units given the visible units—instead, contrastive divergence would require burning in a Markov chain every time a new negative phase sample is needed. </a:t>
            </a:r>
          </a:p>
          <a:p>
            <a:pPr lvl="0" algn="just">
              <a:lnSpc>
                <a:spcPct val="145000"/>
              </a:lnSpc>
              <a:spcBef>
                <a:spcPts val="0"/>
              </a:spcBef>
              <a:buClr>
                <a:srgbClr val="FF0000"/>
              </a:buClr>
            </a:pPr>
            <a:r>
              <a:rPr lang="en-US" altLang="zh-CN" sz="2600" dirty="0">
                <a:latin typeface="Times New Roman" pitchFamily="18" charset="0"/>
                <a:cs typeface="Times New Roman" pitchFamily="18" charset="0"/>
                <a:sym typeface="+mn-ea"/>
              </a:rPr>
              <a:t>        The non-variational version of stochastic maximum likelihood algorithm was discussed earlier, in Sec. </a:t>
            </a:r>
            <a:r>
              <a:rPr lang="en-US" altLang="zh-CN" sz="2600" dirty="0">
                <a:solidFill>
                  <a:srgbClr val="FF0000"/>
                </a:solidFill>
                <a:latin typeface="Times New Roman" pitchFamily="18" charset="0"/>
                <a:cs typeface="Times New Roman" pitchFamily="18" charset="0"/>
                <a:sym typeface="+mn-ea"/>
              </a:rPr>
              <a:t>18.2</a:t>
            </a:r>
            <a:r>
              <a:rPr lang="en-US" altLang="zh-CN" sz="2600" dirty="0">
                <a:latin typeface="Times New Roman" pitchFamily="18" charset="0"/>
                <a:cs typeface="Times New Roman" pitchFamily="18" charset="0"/>
                <a:sym typeface="+mn-ea"/>
              </a:rPr>
              <a:t>. Variational stochastic maximum likelihood as applied to the DBM is given in Algorithm </a:t>
            </a:r>
            <a:r>
              <a:rPr lang="en-US" altLang="zh-CN" sz="2600" dirty="0">
                <a:solidFill>
                  <a:srgbClr val="FF0000"/>
                </a:solidFill>
                <a:latin typeface="Times New Roman" pitchFamily="18" charset="0"/>
                <a:cs typeface="Times New Roman" pitchFamily="18" charset="0"/>
                <a:sym typeface="+mn-ea"/>
              </a:rPr>
              <a:t>20.1</a:t>
            </a:r>
            <a:r>
              <a:rPr lang="en-US" altLang="zh-CN" sz="2600" dirty="0">
                <a:latin typeface="Times New Roman" pitchFamily="18" charset="0"/>
                <a:cs typeface="Times New Roman" pitchFamily="18" charset="0"/>
                <a:sym typeface="+mn-ea"/>
              </a:rPr>
              <a:t>. Recall that we describe a simplified varient of the DBM that lacks bias parameters; including them is trivial.</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20.4.4 Layer-Wise Pretraining</a:t>
            </a:r>
          </a:p>
        </p:txBody>
      </p:sp>
      <p:sp>
        <p:nvSpPr>
          <p:cNvPr id="7" name="内容占位符 6"/>
          <p:cNvSpPr>
            <a:spLocks noGrp="1"/>
          </p:cNvSpPr>
          <p:nvPr>
            <p:ph idx="4294967295"/>
          </p:nvPr>
        </p:nvSpPr>
        <p:spPr>
          <a:xfrm>
            <a:off x="387439" y="1043189"/>
            <a:ext cx="11409609" cy="5133774"/>
          </a:xfrm>
        </p:spPr>
        <p:txBody>
          <a:bodyPr>
            <a:noAutofit/>
          </a:bodyPr>
          <a:lstStyle/>
          <a:p>
            <a:pPr marL="0" algn="just">
              <a:lnSpc>
                <a:spcPct val="125000"/>
              </a:lnSpc>
              <a:spcBef>
                <a:spcPts val="0"/>
              </a:spcBef>
              <a:buClr>
                <a:srgbClr val="FF0000"/>
              </a:buClr>
              <a:buSzTx/>
              <a:buNone/>
            </a:pPr>
            <a:r>
              <a:rPr lang="en-US" altLang="zh-CN" sz="2400" b="1" dirty="0">
                <a:latin typeface="Times New Roman" panose="02020603050405020304" pitchFamily="18" charset="0"/>
                <a:cs typeface="Times New Roman" panose="02020603050405020304" pitchFamily="18" charset="0"/>
              </a:rPr>
              <a:t>Algorithm 20.1</a:t>
            </a:r>
            <a:r>
              <a:rPr lang="en-US" altLang="zh-CN" sz="2400" dirty="0">
                <a:latin typeface="Times New Roman" panose="02020603050405020304" pitchFamily="18" charset="0"/>
                <a:cs typeface="Times New Roman" panose="02020603050405020304" pitchFamily="18" charset="0"/>
              </a:rPr>
              <a:t> The variational stochastic maximum likelihood algorithm for training a DBM with two hidden layers.</a:t>
            </a:r>
          </a:p>
          <a:p>
            <a:pPr marL="0" algn="just">
              <a:lnSpc>
                <a:spcPct val="125000"/>
              </a:lnSpc>
              <a:spcBef>
                <a:spcPts val="0"/>
              </a:spcBef>
              <a:buClr>
                <a:srgbClr val="FF0000"/>
              </a:buClr>
              <a:buSzTx/>
              <a:buNone/>
            </a:pPr>
            <a:r>
              <a:rPr lang="en-US" altLang="zh-CN" sz="2400" dirty="0">
                <a:latin typeface="Times New Roman" panose="02020603050405020304" pitchFamily="18" charset="0"/>
                <a:cs typeface="Times New Roman" panose="02020603050405020304" pitchFamily="18" charset="0"/>
              </a:rPr>
              <a:t>Set ε, the step size, to a small positive number </a:t>
            </a:r>
          </a:p>
          <a:p>
            <a:pPr marL="0" algn="just">
              <a:lnSpc>
                <a:spcPct val="125000"/>
              </a:lnSpc>
              <a:spcBef>
                <a:spcPts val="0"/>
              </a:spcBef>
              <a:buClr>
                <a:srgbClr val="FF0000"/>
              </a:buClr>
              <a:buSzTx/>
              <a:buNone/>
            </a:pPr>
            <a:r>
              <a:rPr lang="en-US" altLang="zh-CN" sz="2400" dirty="0">
                <a:latin typeface="Times New Roman" panose="02020603050405020304" pitchFamily="18" charset="0"/>
                <a:cs typeface="Times New Roman" panose="02020603050405020304" pitchFamily="18" charset="0"/>
              </a:rPr>
              <a:t>Set </a:t>
            </a:r>
            <a:r>
              <a:rPr lang="en-US" altLang="zh-CN" sz="2400" i="1" dirty="0">
                <a:latin typeface="Times New Roman" panose="02020603050405020304" pitchFamily="18" charset="0"/>
                <a:cs typeface="Times New Roman" panose="02020603050405020304" pitchFamily="18" charset="0"/>
              </a:rPr>
              <a:t>k</a:t>
            </a:r>
            <a:r>
              <a:rPr lang="en-US" altLang="zh-CN" sz="2400" dirty="0">
                <a:latin typeface="Times New Roman" panose="02020603050405020304" pitchFamily="18" charset="0"/>
                <a:cs typeface="Times New Roman" panose="02020603050405020304" pitchFamily="18" charset="0"/>
              </a:rPr>
              <a:t> , the number of Gibbs steps, high enough to allow a Markov chain of </a:t>
            </a:r>
            <a:r>
              <a:rPr lang="en-US" altLang="zh-CN" sz="2400" i="1" dirty="0">
                <a:latin typeface="Times New Roman" panose="02020603050405020304" pitchFamily="18" charset="0"/>
                <a:cs typeface="Times New Roman" panose="02020603050405020304" pitchFamily="18" charset="0"/>
              </a:rPr>
              <a:t>p</a:t>
            </a:r>
            <a:r>
              <a:rPr lang="en-US" altLang="zh-CN" sz="2400"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v</a:t>
            </a:r>
            <a:r>
              <a:rPr lang="en-US" altLang="zh-CN" sz="2400"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sym typeface="+mn-ea"/>
              </a:rPr>
              <a:t>h</a:t>
            </a:r>
            <a:r>
              <a:rPr lang="en-US" altLang="zh-CN" sz="2400" b="1" baseline="30000" dirty="0">
                <a:latin typeface="Times New Roman" panose="02020603050405020304" pitchFamily="18" charset="0"/>
                <a:cs typeface="Times New Roman" panose="02020603050405020304" pitchFamily="18" charset="0"/>
                <a:sym typeface="+mn-ea"/>
              </a:rPr>
              <a:t>(1)</a:t>
            </a:r>
            <a:r>
              <a:rPr lang="en-US" altLang="zh-CN" sz="2400"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sym typeface="+mn-ea"/>
              </a:rPr>
              <a:t>h</a:t>
            </a:r>
            <a:r>
              <a:rPr lang="en-US" altLang="zh-CN" sz="2400" b="1" baseline="30000" dirty="0">
                <a:latin typeface="Times New Roman" panose="02020603050405020304" pitchFamily="18" charset="0"/>
                <a:cs typeface="Times New Roman" panose="02020603050405020304" pitchFamily="18" charset="0"/>
                <a:sym typeface="+mn-ea"/>
              </a:rPr>
              <a:t>(2)</a:t>
            </a:r>
            <a:r>
              <a:rPr lang="en-US" altLang="zh-CN" sz="2400" dirty="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θ</a:t>
            </a:r>
            <a:r>
              <a:rPr lang="en-US" altLang="zh-CN" sz="2400" dirty="0">
                <a:latin typeface="Times New Roman" panose="02020603050405020304" pitchFamily="18" charset="0"/>
                <a:cs typeface="Times New Roman" panose="02020603050405020304" pitchFamily="18" charset="0"/>
                <a:sym typeface="+mn-ea"/>
              </a:rPr>
              <a:t>+ε∆</a:t>
            </a:r>
            <a:r>
              <a:rPr lang="en-US" altLang="zh-CN" sz="2400" b="1" baseline="-25000" dirty="0">
                <a:latin typeface="Times New Roman" panose="02020603050405020304" pitchFamily="18" charset="0"/>
                <a:cs typeface="Times New Roman" panose="02020603050405020304" pitchFamily="18" charset="0"/>
                <a:sym typeface="+mn-ea"/>
              </a:rPr>
              <a:t>θ</a:t>
            </a:r>
            <a:r>
              <a:rPr lang="en-US" altLang="zh-CN" sz="2400" dirty="0">
                <a:latin typeface="Times New Roman" panose="02020603050405020304" pitchFamily="18" charset="0"/>
                <a:cs typeface="Times New Roman" panose="02020603050405020304" pitchFamily="18" charset="0"/>
              </a:rPr>
              <a:t>) to burn in, starting from samples from </a:t>
            </a:r>
            <a:r>
              <a:rPr lang="en-US" altLang="zh-CN" sz="2400" i="1" dirty="0">
                <a:latin typeface="Times New Roman" panose="02020603050405020304" pitchFamily="18" charset="0"/>
                <a:cs typeface="Times New Roman" panose="02020603050405020304" pitchFamily="18" charset="0"/>
                <a:sym typeface="+mn-ea"/>
              </a:rPr>
              <a:t>p</a:t>
            </a:r>
            <a:r>
              <a:rPr lang="en-US" altLang="zh-CN" sz="2400" dirty="0">
                <a:latin typeface="Times New Roman" panose="02020603050405020304" pitchFamily="18" charset="0"/>
                <a:cs typeface="Times New Roman" panose="02020603050405020304" pitchFamily="18" charset="0"/>
                <a:sym typeface="+mn-ea"/>
              </a:rPr>
              <a:t>(</a:t>
            </a:r>
            <a:r>
              <a:rPr lang="en-US" altLang="zh-CN" sz="2400" b="1" i="1" dirty="0">
                <a:latin typeface="Times New Roman" panose="02020603050405020304" pitchFamily="18" charset="0"/>
                <a:cs typeface="Times New Roman" panose="02020603050405020304" pitchFamily="18" charset="0"/>
                <a:sym typeface="+mn-ea"/>
              </a:rPr>
              <a:t>v</a:t>
            </a:r>
            <a:r>
              <a:rPr lang="en-US" altLang="zh-CN" sz="2400" dirty="0">
                <a:latin typeface="Times New Roman" panose="02020603050405020304" pitchFamily="18" charset="0"/>
                <a:cs typeface="Times New Roman" panose="02020603050405020304" pitchFamily="18" charset="0"/>
                <a:sym typeface="+mn-ea"/>
              </a:rPr>
              <a:t>, </a:t>
            </a:r>
            <a:r>
              <a:rPr lang="en-US" altLang="zh-CN" sz="2400" b="1" i="1" dirty="0">
                <a:latin typeface="Times New Roman" panose="02020603050405020304" pitchFamily="18" charset="0"/>
                <a:cs typeface="Times New Roman" panose="02020603050405020304" pitchFamily="18" charset="0"/>
                <a:sym typeface="+mn-ea"/>
              </a:rPr>
              <a:t>h</a:t>
            </a:r>
            <a:r>
              <a:rPr lang="en-US" altLang="zh-CN" sz="2400" b="1" baseline="30000" dirty="0">
                <a:latin typeface="Times New Roman" panose="02020603050405020304" pitchFamily="18" charset="0"/>
                <a:cs typeface="Times New Roman" panose="02020603050405020304" pitchFamily="18" charset="0"/>
                <a:sym typeface="+mn-ea"/>
              </a:rPr>
              <a:t>(1)</a:t>
            </a:r>
            <a:r>
              <a:rPr lang="en-US" altLang="zh-CN" sz="2400" dirty="0">
                <a:latin typeface="Times New Roman" panose="02020603050405020304" pitchFamily="18" charset="0"/>
                <a:cs typeface="Times New Roman" panose="02020603050405020304" pitchFamily="18" charset="0"/>
                <a:sym typeface="+mn-ea"/>
              </a:rPr>
              <a:t>, </a:t>
            </a:r>
            <a:r>
              <a:rPr lang="en-US" altLang="zh-CN" sz="2400" b="1" i="1" dirty="0">
                <a:latin typeface="Times New Roman" panose="02020603050405020304" pitchFamily="18" charset="0"/>
                <a:cs typeface="Times New Roman" panose="02020603050405020304" pitchFamily="18" charset="0"/>
                <a:sym typeface="+mn-ea"/>
              </a:rPr>
              <a:t>h</a:t>
            </a:r>
            <a:r>
              <a:rPr lang="en-US" altLang="zh-CN" sz="2400" b="1" baseline="30000" dirty="0">
                <a:latin typeface="Times New Roman" panose="02020603050405020304" pitchFamily="18" charset="0"/>
                <a:cs typeface="Times New Roman" panose="02020603050405020304" pitchFamily="18" charset="0"/>
                <a:sym typeface="+mn-ea"/>
              </a:rPr>
              <a:t>(2)</a:t>
            </a:r>
            <a:r>
              <a:rPr lang="en-US" altLang="zh-CN" sz="2400" dirty="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θ</a:t>
            </a:r>
            <a:r>
              <a:rPr lang="en-US" altLang="zh-CN" sz="2400" dirty="0">
                <a:latin typeface="Times New Roman" panose="02020603050405020304" pitchFamily="18" charset="0"/>
                <a:cs typeface="Times New Roman" panose="02020603050405020304" pitchFamily="18" charset="0"/>
                <a:sym typeface="+mn-ea"/>
              </a:rPr>
              <a:t>).</a:t>
            </a:r>
          </a:p>
          <a:p>
            <a:pPr marL="0" algn="just">
              <a:lnSpc>
                <a:spcPct val="125000"/>
              </a:lnSpc>
              <a:spcBef>
                <a:spcPts val="0"/>
              </a:spcBef>
              <a:buClr>
                <a:srgbClr val="FF0000"/>
              </a:buClr>
              <a:buSzTx/>
              <a:buNone/>
            </a:pPr>
            <a:r>
              <a:rPr lang="en-US" altLang="zh-CN" sz="2400" dirty="0">
                <a:latin typeface="Times New Roman" panose="02020603050405020304" pitchFamily="18" charset="0"/>
                <a:cs typeface="Times New Roman" panose="02020603050405020304" pitchFamily="18" charset="0"/>
                <a:sym typeface="+mn-ea"/>
              </a:rPr>
              <a:t> </a:t>
            </a:r>
            <a:r>
              <a:rPr lang="en-US" altLang="zh-CN" sz="2400" dirty="0">
                <a:latin typeface="Times New Roman" panose="02020603050405020304" pitchFamily="18" charset="0"/>
                <a:cs typeface="Times New Roman" panose="02020603050405020304" pitchFamily="18" charset="0"/>
              </a:rPr>
              <a:t>Initialize three matrices,                          each with </a:t>
            </a:r>
            <a:r>
              <a:rPr lang="en-US" altLang="zh-CN" sz="2400" i="1" dirty="0">
                <a:latin typeface="Times New Roman" panose="02020603050405020304" pitchFamily="18" charset="0"/>
                <a:cs typeface="Times New Roman" panose="02020603050405020304" pitchFamily="18" charset="0"/>
              </a:rPr>
              <a:t>m</a:t>
            </a:r>
            <a:r>
              <a:rPr lang="en-US" altLang="zh-CN" sz="2400" dirty="0">
                <a:latin typeface="Times New Roman" panose="02020603050405020304" pitchFamily="18" charset="0"/>
                <a:cs typeface="Times New Roman" panose="02020603050405020304" pitchFamily="18" charset="0"/>
              </a:rPr>
              <a:t> columns set to random values (e.g., from Bernoulli distributions, possibly with marginals matched to the model’s marginals).</a:t>
            </a:r>
          </a:p>
          <a:p>
            <a:pPr marL="0" algn="just" fontAlgn="auto">
              <a:lnSpc>
                <a:spcPct val="125000"/>
              </a:lnSpc>
              <a:spcBef>
                <a:spcPts val="0"/>
              </a:spcBef>
              <a:buClr>
                <a:srgbClr val="FF0000"/>
              </a:buClr>
              <a:buSzTx/>
              <a:buNone/>
            </a:pPr>
            <a:r>
              <a:rPr lang="en-US" altLang="zh-CN" sz="2400" b="1" dirty="0">
                <a:latin typeface="Times New Roman" panose="02020603050405020304" pitchFamily="18" charset="0"/>
                <a:cs typeface="Times New Roman" panose="02020603050405020304" pitchFamily="18" charset="0"/>
              </a:rPr>
              <a:t>while</a:t>
            </a:r>
            <a:r>
              <a:rPr lang="en-US" altLang="zh-CN" sz="2400" dirty="0">
                <a:latin typeface="Times New Roman" panose="02020603050405020304" pitchFamily="18" charset="0"/>
                <a:cs typeface="Times New Roman" panose="02020603050405020304" pitchFamily="18" charset="0"/>
              </a:rPr>
              <a:t> not converged (learning loop) </a:t>
            </a:r>
            <a:r>
              <a:rPr lang="en-US" altLang="zh-CN" sz="2400" b="1" dirty="0">
                <a:latin typeface="Times New Roman" panose="02020603050405020304" pitchFamily="18" charset="0"/>
                <a:cs typeface="Times New Roman" panose="02020603050405020304" pitchFamily="18" charset="0"/>
              </a:rPr>
              <a:t>do</a:t>
            </a:r>
          </a:p>
          <a:p>
            <a:pPr marL="0" indent="457200" algn="just" fontAlgn="auto">
              <a:lnSpc>
                <a:spcPct val="125000"/>
              </a:lnSpc>
              <a:spcBef>
                <a:spcPts val="0"/>
              </a:spcBef>
              <a:buClr>
                <a:srgbClr val="FF0000"/>
              </a:buClr>
              <a:buSzTx/>
              <a:buNone/>
            </a:pPr>
            <a:r>
              <a:rPr lang="en-US" altLang="zh-CN" sz="2400" dirty="0">
                <a:latin typeface="Times New Roman" panose="02020603050405020304" pitchFamily="18" charset="0"/>
                <a:cs typeface="Times New Roman" panose="02020603050405020304" pitchFamily="18" charset="0"/>
              </a:rPr>
              <a:t>Sample a minibatch of m examples from the training data and arrange them as </a:t>
            </a:r>
          </a:p>
          <a:p>
            <a:pPr marL="0" indent="457200" algn="just" fontAlgn="auto">
              <a:lnSpc>
                <a:spcPct val="125000"/>
              </a:lnSpc>
              <a:spcBef>
                <a:spcPts val="0"/>
              </a:spcBef>
              <a:buClr>
                <a:srgbClr val="FF0000"/>
              </a:buClr>
              <a:buSzTx/>
              <a:buNone/>
            </a:pPr>
            <a:r>
              <a:rPr lang="en-US" altLang="zh-CN" sz="2400" dirty="0">
                <a:latin typeface="Times New Roman" panose="02020603050405020304" pitchFamily="18" charset="0"/>
                <a:cs typeface="Times New Roman" panose="02020603050405020304" pitchFamily="18" charset="0"/>
                <a:sym typeface="+mn-ea"/>
              </a:rPr>
              <a:t>the </a:t>
            </a:r>
            <a:r>
              <a:rPr lang="en-US" altLang="zh-CN" sz="2400" dirty="0">
                <a:latin typeface="Times New Roman" panose="02020603050405020304" pitchFamily="18" charset="0"/>
                <a:cs typeface="Times New Roman" panose="02020603050405020304" pitchFamily="18" charset="0"/>
              </a:rPr>
              <a:t>rows of a design matrix  </a:t>
            </a:r>
            <a:r>
              <a:rPr lang="en-US" altLang="zh-CN" sz="2400" i="1" dirty="0">
                <a:latin typeface="Times New Roman" panose="02020603050405020304" pitchFamily="18" charset="0"/>
                <a:cs typeface="Times New Roman" panose="02020603050405020304" pitchFamily="18" charset="0"/>
              </a:rPr>
              <a:t>V</a:t>
            </a:r>
            <a:r>
              <a:rPr lang="en-US" altLang="zh-CN" sz="2400" dirty="0">
                <a:latin typeface="Times New Roman" panose="02020603050405020304" pitchFamily="18" charset="0"/>
                <a:cs typeface="Times New Roman" panose="02020603050405020304" pitchFamily="18" charset="0"/>
              </a:rPr>
              <a:t>. </a:t>
            </a:r>
          </a:p>
          <a:p>
            <a:pPr marL="0" algn="just">
              <a:lnSpc>
                <a:spcPct val="125000"/>
              </a:lnSpc>
              <a:spcBef>
                <a:spcPts val="0"/>
              </a:spcBef>
              <a:buClr>
                <a:srgbClr val="FF0000"/>
              </a:buClr>
              <a:buSzTx/>
              <a:buNone/>
            </a:pPr>
            <a:endParaRPr lang="en-US" altLang="zh-CN" sz="2400" dirty="0">
              <a:solidFill>
                <a:schemeClr val="tx1"/>
              </a:solidFill>
              <a:uFillTx/>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cxnSp>
        <p:nvCxnSpPr>
          <p:cNvPr id="5" name="直接连接符 4"/>
          <p:cNvCxnSpPr>
            <a:cxnSpLocks/>
          </p:cNvCxnSpPr>
          <p:nvPr/>
        </p:nvCxnSpPr>
        <p:spPr>
          <a:xfrm>
            <a:off x="394952" y="1043189"/>
            <a:ext cx="11402095" cy="9642"/>
          </a:xfrm>
          <a:prstGeom prst="line">
            <a:avLst/>
          </a:prstGeom>
          <a:ln w="381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p:cNvCxnSpPr>
            <a:cxnSpLocks/>
          </p:cNvCxnSpPr>
          <p:nvPr/>
        </p:nvCxnSpPr>
        <p:spPr>
          <a:xfrm>
            <a:off x="394952" y="1997075"/>
            <a:ext cx="11402095" cy="0"/>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10" name="对象 9">
            <a:hlinkClick r:id="" action="ppaction://ole?verb=0"/>
          </p:cNvPr>
          <p:cNvGraphicFramePr>
            <a:graphicFrameLocks noChangeAspect="1"/>
          </p:cNvGraphicFramePr>
          <p:nvPr>
            <p:extLst>
              <p:ext uri="{D42A27DB-BD31-4B8C-83A1-F6EECF244321}">
                <p14:modId xmlns:p14="http://schemas.microsoft.com/office/powerpoint/2010/main" val="1544413727"/>
              </p:ext>
            </p:extLst>
          </p:nvPr>
        </p:nvGraphicFramePr>
        <p:xfrm>
          <a:off x="3758486" y="3429000"/>
          <a:ext cx="1911350" cy="460375"/>
        </p:xfrm>
        <a:graphic>
          <a:graphicData uri="http://schemas.openxmlformats.org/presentationml/2006/ole">
            <mc:AlternateContent xmlns:mc="http://schemas.openxmlformats.org/markup-compatibility/2006">
              <mc:Choice xmlns:v="urn:schemas-microsoft-com:vml" Requires="v">
                <p:oleObj spid="_x0000_s94313" r:id="rId4" imgW="1002665" imgH="241300" progId="Equation.KSEE3">
                  <p:embed/>
                </p:oleObj>
              </mc:Choice>
              <mc:Fallback>
                <p:oleObj r:id="rId4" imgW="1002665" imgH="241300" progId="Equation.KSEE3">
                  <p:embed/>
                  <p:pic>
                    <p:nvPicPr>
                      <p:cNvPr id="10" name="对象 9">
                        <a:hlinkClick r:id="" action="ppaction://ole?verb=0"/>
                      </p:cNvPr>
                      <p:cNvPicPr/>
                      <p:nvPr/>
                    </p:nvPicPr>
                    <p:blipFill>
                      <a:blip r:embed="rId5"/>
                      <a:stretch>
                        <a:fillRect/>
                      </a:stretch>
                    </p:blipFill>
                    <p:spPr>
                      <a:xfrm>
                        <a:off x="3758486" y="3429000"/>
                        <a:ext cx="1911350" cy="460375"/>
                      </a:xfrm>
                      <a:prstGeom prst="rect">
                        <a:avLst/>
                      </a:prstGeom>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20.4.4 Layer-Wise Pretraining</a:t>
            </a:r>
          </a:p>
        </p:txBody>
      </p:sp>
      <p:sp>
        <p:nvSpPr>
          <p:cNvPr id="7" name="内容占位符 6"/>
          <p:cNvSpPr>
            <a:spLocks noGrp="1"/>
          </p:cNvSpPr>
          <p:nvPr>
            <p:ph idx="4294967295"/>
          </p:nvPr>
        </p:nvSpPr>
        <p:spPr>
          <a:xfrm>
            <a:off x="387439" y="1043189"/>
            <a:ext cx="11409609" cy="5133774"/>
          </a:xfrm>
        </p:spPr>
        <p:txBody>
          <a:bodyPr>
            <a:noAutofit/>
          </a:bodyPr>
          <a:lstStyle/>
          <a:p>
            <a:pPr marL="0" algn="just">
              <a:lnSpc>
                <a:spcPct val="125000"/>
              </a:lnSpc>
              <a:spcBef>
                <a:spcPts val="0"/>
              </a:spcBef>
              <a:buClr>
                <a:srgbClr val="FF0000"/>
              </a:buClr>
              <a:buSzTx/>
              <a:buNone/>
            </a:pPr>
            <a:r>
              <a:rPr lang="en-US" altLang="zh-CN" sz="2400" b="1" dirty="0">
                <a:latin typeface="Times New Roman" panose="02020603050405020304" pitchFamily="18" charset="0"/>
                <a:cs typeface="Times New Roman" panose="02020603050405020304" pitchFamily="18" charset="0"/>
              </a:rPr>
              <a:t>Algorithm 20.1</a:t>
            </a:r>
            <a:r>
              <a:rPr lang="en-US" altLang="zh-CN" sz="2400" dirty="0">
                <a:latin typeface="Times New Roman" panose="02020603050405020304" pitchFamily="18" charset="0"/>
                <a:cs typeface="Times New Roman" panose="02020603050405020304" pitchFamily="18" charset="0"/>
              </a:rPr>
              <a:t> The variational stochastic maximum likelihood algorithm for training a DBM with two hidden layers.</a:t>
            </a:r>
          </a:p>
          <a:p>
            <a:pPr marL="0" indent="457200" algn="just" fontAlgn="ctr">
              <a:lnSpc>
                <a:spcPct val="125000"/>
              </a:lnSpc>
              <a:spcBef>
                <a:spcPts val="0"/>
              </a:spcBef>
              <a:buClr>
                <a:srgbClr val="FF0000"/>
              </a:buClr>
              <a:buSzTx/>
              <a:buNone/>
            </a:pPr>
            <a:r>
              <a:rPr lang="en-US" altLang="zh-CN" sz="2400" dirty="0">
                <a:solidFill>
                  <a:schemeClr val="tx1"/>
                </a:solidFill>
                <a:uFillTx/>
                <a:latin typeface="Times New Roman" panose="02020603050405020304" pitchFamily="18" charset="0"/>
                <a:cs typeface="Times New Roman" panose="02020603050405020304" pitchFamily="18" charset="0"/>
                <a:sym typeface="+mn-ea"/>
              </a:rPr>
              <a:t>Initialize matrices                     , possibly to the model’s marginals.</a:t>
            </a:r>
            <a:endParaRPr lang="en-US" altLang="zh-CN" sz="2400" b="1" dirty="0">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r>
              <a:rPr lang="en-US" altLang="zh-CN" sz="2400" b="1" dirty="0">
                <a:latin typeface="Times New Roman" panose="02020603050405020304" pitchFamily="18" charset="0"/>
                <a:cs typeface="Times New Roman" panose="02020603050405020304" pitchFamily="18" charset="0"/>
              </a:rPr>
              <a:t>while</a:t>
            </a:r>
            <a:r>
              <a:rPr lang="en-US" altLang="zh-CN" sz="2400" dirty="0">
                <a:latin typeface="Times New Roman" panose="02020603050405020304" pitchFamily="18" charset="0"/>
                <a:cs typeface="Times New Roman" panose="02020603050405020304" pitchFamily="18" charset="0"/>
              </a:rPr>
              <a:t> not converged (mean field inference loop) </a:t>
            </a:r>
            <a:r>
              <a:rPr lang="en-US" altLang="zh-CN" sz="2400" b="1" dirty="0">
                <a:latin typeface="Times New Roman" panose="02020603050405020304" pitchFamily="18" charset="0"/>
                <a:cs typeface="Times New Roman" panose="02020603050405020304" pitchFamily="18" charset="0"/>
              </a:rPr>
              <a:t>do</a:t>
            </a:r>
          </a:p>
          <a:p>
            <a:pPr marL="0" indent="457200" algn="just" fontAlgn="auto">
              <a:lnSpc>
                <a:spcPct val="125000"/>
              </a:lnSpc>
              <a:spcBef>
                <a:spcPts val="0"/>
              </a:spcBef>
              <a:buClr>
                <a:srgbClr val="FF0000"/>
              </a:buClr>
              <a:buSzTx/>
              <a:buNone/>
            </a:pPr>
            <a:endParaRPr lang="en-US" altLang="zh-CN" sz="2400" b="1" dirty="0">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400" b="1" dirty="0">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r>
              <a:rPr lang="en-US" altLang="zh-CN" sz="2400" b="1" dirty="0">
                <a:latin typeface="Times New Roman" panose="02020603050405020304" pitchFamily="18" charset="0"/>
                <a:cs typeface="Times New Roman" panose="02020603050405020304" pitchFamily="18" charset="0"/>
              </a:rPr>
              <a:t>end while</a:t>
            </a:r>
          </a:p>
          <a:p>
            <a:pPr marL="0" indent="457200" algn="just" fontAlgn="auto">
              <a:lnSpc>
                <a:spcPct val="125000"/>
              </a:lnSpc>
              <a:spcBef>
                <a:spcPts val="0"/>
              </a:spcBef>
              <a:buClr>
                <a:srgbClr val="FF0000"/>
              </a:buClr>
              <a:buSzTx/>
              <a:buNone/>
            </a:pPr>
            <a:endParaRPr lang="en-US" altLang="zh-CN" sz="2400" b="1" dirty="0">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400" b="1" dirty="0">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400" dirty="0">
              <a:solidFill>
                <a:schemeClr val="tx1"/>
              </a:solidFill>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300" dirty="0">
              <a:solidFill>
                <a:schemeClr val="tx1"/>
              </a:solidFill>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300" dirty="0">
              <a:solidFill>
                <a:schemeClr val="tx1"/>
              </a:solidFill>
              <a:latin typeface="Times New Roman" panose="02020603050405020304" pitchFamily="18" charset="0"/>
              <a:cs typeface="Times New Roman" panose="02020603050405020304" pitchFamily="18" charset="0"/>
            </a:endParaRPr>
          </a:p>
          <a:p>
            <a:pPr marL="0" algn="just">
              <a:lnSpc>
                <a:spcPct val="125000"/>
              </a:lnSpc>
              <a:spcBef>
                <a:spcPts val="0"/>
              </a:spcBef>
              <a:buClr>
                <a:srgbClr val="FF0000"/>
              </a:buClr>
              <a:buSzTx/>
              <a:buNone/>
            </a:pPr>
            <a:endParaRPr lang="en-US" altLang="zh-CN" sz="2300" dirty="0">
              <a:solidFill>
                <a:schemeClr val="tx1"/>
              </a:solidFill>
              <a:uFillTx/>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cxnSp>
        <p:nvCxnSpPr>
          <p:cNvPr id="5" name="直接连接符 4"/>
          <p:cNvCxnSpPr>
            <a:cxnSpLocks/>
          </p:cNvCxnSpPr>
          <p:nvPr/>
        </p:nvCxnSpPr>
        <p:spPr>
          <a:xfrm>
            <a:off x="394952" y="1043189"/>
            <a:ext cx="11402095" cy="49646"/>
          </a:xfrm>
          <a:prstGeom prst="line">
            <a:avLst/>
          </a:prstGeom>
          <a:ln w="381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p:cNvCxnSpPr>
            <a:cxnSpLocks/>
          </p:cNvCxnSpPr>
          <p:nvPr/>
        </p:nvCxnSpPr>
        <p:spPr>
          <a:xfrm>
            <a:off x="394952" y="2016125"/>
            <a:ext cx="11402095" cy="0"/>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13" name="对象 12">
            <a:hlinkClick r:id="" action="ppaction://ole?verb=0"/>
          </p:cNvPr>
          <p:cNvGraphicFramePr>
            <a:graphicFrameLocks noChangeAspect="1"/>
          </p:cNvGraphicFramePr>
          <p:nvPr/>
        </p:nvGraphicFramePr>
        <p:xfrm>
          <a:off x="1839595" y="2962910"/>
          <a:ext cx="3669665" cy="413385"/>
        </p:xfrm>
        <a:graphic>
          <a:graphicData uri="http://schemas.openxmlformats.org/presentationml/2006/ole">
            <mc:AlternateContent xmlns:mc="http://schemas.openxmlformats.org/markup-compatibility/2006">
              <mc:Choice xmlns:v="urn:schemas-microsoft-com:vml" Requires="v">
                <p:oleObj spid="_x0000_s95852" r:id="rId4" imgW="1917065" imgH="215900" progId="Equation.KSEE3">
                  <p:embed/>
                </p:oleObj>
              </mc:Choice>
              <mc:Fallback>
                <p:oleObj r:id="rId4" imgW="1917065" imgH="215900" progId="Equation.KSEE3">
                  <p:embed/>
                  <p:pic>
                    <p:nvPicPr>
                      <p:cNvPr id="13" name="对象 12">
                        <a:hlinkClick r:id="" action="ppaction://ole?verb=0"/>
                      </p:cNvPr>
                      <p:cNvPicPr/>
                      <p:nvPr/>
                    </p:nvPicPr>
                    <p:blipFill>
                      <a:blip r:embed="rId5"/>
                      <a:stretch>
                        <a:fillRect/>
                      </a:stretch>
                    </p:blipFill>
                    <p:spPr>
                      <a:xfrm>
                        <a:off x="1839595" y="2962910"/>
                        <a:ext cx="3669665" cy="413385"/>
                      </a:xfrm>
                      <a:prstGeom prst="rect">
                        <a:avLst/>
                      </a:prstGeom>
                    </p:spPr>
                  </p:pic>
                </p:oleObj>
              </mc:Fallback>
            </mc:AlternateContent>
          </a:graphicData>
        </a:graphic>
      </p:graphicFrame>
      <p:graphicFrame>
        <p:nvGraphicFramePr>
          <p:cNvPr id="14" name="对象 13">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95853" r:id="rId6" imgW="914400" imgH="215900" progId="Equation.KSEE3">
                  <p:embed/>
                </p:oleObj>
              </mc:Choice>
              <mc:Fallback>
                <p:oleObj r:id="rId6" imgW="914400" imgH="215900" progId="Equation.KSEE3">
                  <p:embed/>
                  <p:pic>
                    <p:nvPicPr>
                      <p:cNvPr id="14" name="对象 13">
                        <a:hlinkClick r:id="" action="ppaction://ole?verb=0"/>
                      </p:cNvPr>
                      <p:cNvPicPr/>
                      <p:nvPr/>
                    </p:nvPicPr>
                    <p:blipFill>
                      <a:blip r:embed="rId7"/>
                      <a:stretch>
                        <a:fillRect/>
                      </a:stretch>
                    </p:blipFill>
                    <p:spPr>
                      <a:xfrm>
                        <a:off x="5638800" y="3321050"/>
                        <a:ext cx="914400" cy="215900"/>
                      </a:xfrm>
                      <a:prstGeom prst="rect">
                        <a:avLst/>
                      </a:prstGeom>
                    </p:spPr>
                  </p:pic>
                </p:oleObj>
              </mc:Fallback>
            </mc:AlternateContent>
          </a:graphicData>
        </a:graphic>
      </p:graphicFrame>
      <p:graphicFrame>
        <p:nvGraphicFramePr>
          <p:cNvPr id="15" name="对象 14">
            <a:hlinkClick r:id="" action="ppaction://ole?verb=0"/>
          </p:cNvPr>
          <p:cNvGraphicFramePr>
            <a:graphicFrameLocks noChangeAspect="1"/>
          </p:cNvGraphicFramePr>
          <p:nvPr/>
        </p:nvGraphicFramePr>
        <p:xfrm>
          <a:off x="1839595" y="3439160"/>
          <a:ext cx="2434590" cy="390525"/>
        </p:xfrm>
        <a:graphic>
          <a:graphicData uri="http://schemas.openxmlformats.org/presentationml/2006/ole">
            <mc:AlternateContent xmlns:mc="http://schemas.openxmlformats.org/markup-compatibility/2006">
              <mc:Choice xmlns:v="urn:schemas-microsoft-com:vml" Requires="v">
                <p:oleObj spid="_x0000_s95854" r:id="rId8" imgW="1346200" imgH="215900" progId="Equation.KSEE3">
                  <p:embed/>
                </p:oleObj>
              </mc:Choice>
              <mc:Fallback>
                <p:oleObj r:id="rId8" imgW="1346200" imgH="215900" progId="Equation.KSEE3">
                  <p:embed/>
                  <p:pic>
                    <p:nvPicPr>
                      <p:cNvPr id="15" name="对象 14">
                        <a:hlinkClick r:id="" action="ppaction://ole?verb=0"/>
                      </p:cNvPr>
                      <p:cNvPicPr/>
                      <p:nvPr/>
                    </p:nvPicPr>
                    <p:blipFill>
                      <a:blip r:embed="rId9"/>
                      <a:stretch>
                        <a:fillRect/>
                      </a:stretch>
                    </p:blipFill>
                    <p:spPr>
                      <a:xfrm>
                        <a:off x="1839595" y="3439160"/>
                        <a:ext cx="2434590" cy="390525"/>
                      </a:xfrm>
                      <a:prstGeom prst="rect">
                        <a:avLst/>
                      </a:prstGeom>
                    </p:spPr>
                  </p:pic>
                </p:oleObj>
              </mc:Fallback>
            </mc:AlternateContent>
          </a:graphicData>
        </a:graphic>
      </p:graphicFrame>
      <p:graphicFrame>
        <p:nvGraphicFramePr>
          <p:cNvPr id="16" name="对象 15">
            <a:hlinkClick r:id="" action="ppaction://ole?verb=0"/>
          </p:cNvPr>
          <p:cNvGraphicFramePr>
            <a:graphicFrameLocks noChangeAspect="1"/>
          </p:cNvGraphicFramePr>
          <p:nvPr/>
        </p:nvGraphicFramePr>
        <p:xfrm>
          <a:off x="1379220" y="4359275"/>
          <a:ext cx="2115185" cy="713105"/>
        </p:xfrm>
        <a:graphic>
          <a:graphicData uri="http://schemas.openxmlformats.org/presentationml/2006/ole">
            <mc:AlternateContent xmlns:mc="http://schemas.openxmlformats.org/markup-compatibility/2006">
              <mc:Choice xmlns:v="urn:schemas-microsoft-com:vml" Requires="v">
                <p:oleObj spid="_x0000_s95855" r:id="rId10" imgW="1168400" imgH="393700" progId="Equation.KSEE3">
                  <p:embed/>
                </p:oleObj>
              </mc:Choice>
              <mc:Fallback>
                <p:oleObj r:id="rId10" imgW="1168400" imgH="393700" progId="Equation.KSEE3">
                  <p:embed/>
                  <p:pic>
                    <p:nvPicPr>
                      <p:cNvPr id="16" name="对象 15">
                        <a:hlinkClick r:id="" action="ppaction://ole?verb=0"/>
                      </p:cNvPr>
                      <p:cNvPicPr/>
                      <p:nvPr/>
                    </p:nvPicPr>
                    <p:blipFill>
                      <a:blip r:embed="rId11"/>
                      <a:stretch>
                        <a:fillRect/>
                      </a:stretch>
                    </p:blipFill>
                    <p:spPr>
                      <a:xfrm>
                        <a:off x="1379220" y="4359275"/>
                        <a:ext cx="2115185" cy="713105"/>
                      </a:xfrm>
                      <a:prstGeom prst="rect">
                        <a:avLst/>
                      </a:prstGeom>
                    </p:spPr>
                  </p:pic>
                </p:oleObj>
              </mc:Fallback>
            </mc:AlternateContent>
          </a:graphicData>
        </a:graphic>
      </p:graphicFrame>
      <p:graphicFrame>
        <p:nvGraphicFramePr>
          <p:cNvPr id="17" name="对象 16">
            <a:hlinkClick r:id="" action="ppaction://ole?verb=0"/>
          </p:cNvPr>
          <p:cNvGraphicFramePr>
            <a:graphicFrameLocks noChangeAspect="1"/>
          </p:cNvGraphicFramePr>
          <p:nvPr/>
        </p:nvGraphicFramePr>
        <p:xfrm>
          <a:off x="1379220" y="5072380"/>
          <a:ext cx="2345055" cy="692785"/>
        </p:xfrm>
        <a:graphic>
          <a:graphicData uri="http://schemas.openxmlformats.org/presentationml/2006/ole">
            <mc:AlternateContent xmlns:mc="http://schemas.openxmlformats.org/markup-compatibility/2006">
              <mc:Choice xmlns:v="urn:schemas-microsoft-com:vml" Requires="v">
                <p:oleObj spid="_x0000_s95856" r:id="rId12" imgW="1333500" imgH="393700" progId="Equation.KSEE3">
                  <p:embed/>
                </p:oleObj>
              </mc:Choice>
              <mc:Fallback>
                <p:oleObj r:id="rId12" imgW="1333500" imgH="393700" progId="Equation.KSEE3">
                  <p:embed/>
                  <p:pic>
                    <p:nvPicPr>
                      <p:cNvPr id="17" name="对象 16">
                        <a:hlinkClick r:id="" action="ppaction://ole?verb=0"/>
                      </p:cNvPr>
                      <p:cNvPicPr/>
                      <p:nvPr/>
                    </p:nvPicPr>
                    <p:blipFill>
                      <a:blip r:embed="rId13"/>
                      <a:stretch>
                        <a:fillRect/>
                      </a:stretch>
                    </p:blipFill>
                    <p:spPr>
                      <a:xfrm>
                        <a:off x="1379220" y="5072380"/>
                        <a:ext cx="2345055" cy="692785"/>
                      </a:xfrm>
                      <a:prstGeom prst="rect">
                        <a:avLst/>
                      </a:prstGeom>
                    </p:spPr>
                  </p:pic>
                </p:oleObj>
              </mc:Fallback>
            </mc:AlternateContent>
          </a:graphicData>
        </a:graphic>
      </p:graphicFrame>
      <p:graphicFrame>
        <p:nvGraphicFramePr>
          <p:cNvPr id="18" name="对象 17">
            <a:hlinkClick r:id="" action="ppaction://ole?verb=0"/>
          </p:cNvPr>
          <p:cNvGraphicFramePr>
            <a:graphicFrameLocks noChangeAspect="1"/>
          </p:cNvGraphicFramePr>
          <p:nvPr>
            <p:extLst>
              <p:ext uri="{D42A27DB-BD31-4B8C-83A1-F6EECF244321}">
                <p14:modId xmlns:p14="http://schemas.microsoft.com/office/powerpoint/2010/main" val="1080969537"/>
              </p:ext>
            </p:extLst>
          </p:nvPr>
        </p:nvGraphicFramePr>
        <p:xfrm>
          <a:off x="3243647" y="2060842"/>
          <a:ext cx="1442720" cy="414655"/>
        </p:xfrm>
        <a:graphic>
          <a:graphicData uri="http://schemas.openxmlformats.org/presentationml/2006/ole">
            <mc:AlternateContent xmlns:mc="http://schemas.openxmlformats.org/markup-compatibility/2006">
              <mc:Choice xmlns:v="urn:schemas-microsoft-com:vml" Requires="v">
                <p:oleObj spid="_x0000_s95857" r:id="rId14" imgW="812800" imgH="215900" progId="Equation.KSEE3">
                  <p:embed/>
                </p:oleObj>
              </mc:Choice>
              <mc:Fallback>
                <p:oleObj r:id="rId14" imgW="812800" imgH="215900" progId="Equation.KSEE3">
                  <p:embed/>
                  <p:pic>
                    <p:nvPicPr>
                      <p:cNvPr id="18" name="对象 17">
                        <a:hlinkClick r:id="" action="ppaction://ole?verb=0"/>
                      </p:cNvPr>
                      <p:cNvPicPr/>
                      <p:nvPr/>
                    </p:nvPicPr>
                    <p:blipFill>
                      <a:blip r:embed="rId15"/>
                      <a:stretch>
                        <a:fillRect/>
                      </a:stretch>
                    </p:blipFill>
                    <p:spPr>
                      <a:xfrm>
                        <a:off x="3243647" y="2060842"/>
                        <a:ext cx="1442720" cy="414655"/>
                      </a:xfrm>
                      <a:prstGeom prst="rect">
                        <a:avLst/>
                      </a:prstGeom>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20.4.4 Layer-Wise Pretraining</a:t>
            </a:r>
          </a:p>
        </p:txBody>
      </p:sp>
      <p:sp>
        <p:nvSpPr>
          <p:cNvPr id="7" name="内容占位符 6"/>
          <p:cNvSpPr>
            <a:spLocks noGrp="1"/>
          </p:cNvSpPr>
          <p:nvPr>
            <p:ph idx="4294967295"/>
          </p:nvPr>
        </p:nvSpPr>
        <p:spPr>
          <a:xfrm>
            <a:off x="387439" y="1043189"/>
            <a:ext cx="11409609" cy="5133774"/>
          </a:xfrm>
        </p:spPr>
        <p:txBody>
          <a:bodyPr>
            <a:noAutofit/>
          </a:bodyPr>
          <a:lstStyle/>
          <a:p>
            <a:pPr marL="0" algn="just">
              <a:lnSpc>
                <a:spcPct val="125000"/>
              </a:lnSpc>
              <a:spcBef>
                <a:spcPts val="0"/>
              </a:spcBef>
              <a:buClr>
                <a:srgbClr val="FF0000"/>
              </a:buClr>
              <a:buSzTx/>
              <a:buNone/>
            </a:pPr>
            <a:r>
              <a:rPr lang="en-US" altLang="zh-CN" sz="2400" b="1" dirty="0">
                <a:latin typeface="Times New Roman" panose="02020603050405020304" pitchFamily="18" charset="0"/>
                <a:cs typeface="Times New Roman" panose="02020603050405020304" pitchFamily="18" charset="0"/>
              </a:rPr>
              <a:t>Algorithm 20.1</a:t>
            </a:r>
            <a:r>
              <a:rPr lang="en-US" altLang="zh-CN" sz="2400" dirty="0">
                <a:latin typeface="Times New Roman" panose="02020603050405020304" pitchFamily="18" charset="0"/>
                <a:cs typeface="Times New Roman" panose="02020603050405020304" pitchFamily="18" charset="0"/>
              </a:rPr>
              <a:t> The variational stochastic maximum likelihood algorithm for training a DBM with two hidden layers.</a:t>
            </a:r>
          </a:p>
          <a:p>
            <a:pPr marL="0" indent="457200" algn="just" fontAlgn="auto">
              <a:lnSpc>
                <a:spcPct val="125000"/>
              </a:lnSpc>
              <a:spcBef>
                <a:spcPts val="0"/>
              </a:spcBef>
              <a:buClr>
                <a:srgbClr val="FF0000"/>
              </a:buClr>
              <a:buSzTx/>
              <a:buNone/>
            </a:pPr>
            <a:r>
              <a:rPr lang="en-US" altLang="zh-CN" sz="2400" b="1" dirty="0">
                <a:latin typeface="Times New Roman" panose="02020603050405020304" pitchFamily="18" charset="0"/>
                <a:cs typeface="Times New Roman" panose="02020603050405020304" pitchFamily="18" charset="0"/>
              </a:rPr>
              <a:t>for</a:t>
            </a:r>
            <a:r>
              <a:rPr lang="en-US" altLang="zh-CN" sz="2400" i="1" dirty="0">
                <a:latin typeface="Times New Roman" panose="02020603050405020304" pitchFamily="18" charset="0"/>
                <a:cs typeface="Times New Roman" panose="02020603050405020304" pitchFamily="18" charset="0"/>
              </a:rPr>
              <a:t> l </a:t>
            </a:r>
            <a:r>
              <a:rPr lang="en-US" altLang="zh-CN" sz="2400" dirty="0">
                <a:latin typeface="Times New Roman" panose="02020603050405020304" pitchFamily="18" charset="0"/>
                <a:cs typeface="Times New Roman" panose="02020603050405020304" pitchFamily="18" charset="0"/>
              </a:rPr>
              <a:t>= 1 to </a:t>
            </a:r>
            <a:r>
              <a:rPr lang="en-US" altLang="zh-CN" sz="2400" i="1" dirty="0">
                <a:latin typeface="Times New Roman" panose="02020603050405020304" pitchFamily="18" charset="0"/>
                <a:cs typeface="Times New Roman" panose="02020603050405020304" pitchFamily="18" charset="0"/>
                <a:sym typeface="+mn-ea"/>
              </a:rPr>
              <a:t>k</a:t>
            </a:r>
            <a:r>
              <a:rPr lang="en-US" altLang="zh-CN" sz="2400" dirty="0">
                <a:latin typeface="Times New Roman" panose="02020603050405020304" pitchFamily="18" charset="0"/>
                <a:cs typeface="Times New Roman" panose="02020603050405020304" pitchFamily="18" charset="0"/>
              </a:rPr>
              <a:t> (Gibbs sampling) </a:t>
            </a:r>
            <a:r>
              <a:rPr lang="en-US" altLang="zh-CN" sz="2400" b="1" dirty="0">
                <a:latin typeface="Times New Roman" panose="02020603050405020304" pitchFamily="18" charset="0"/>
                <a:cs typeface="Times New Roman" panose="02020603050405020304" pitchFamily="18" charset="0"/>
              </a:rPr>
              <a:t>do</a:t>
            </a:r>
            <a:endParaRPr lang="en-US" altLang="zh-CN" sz="2400" dirty="0">
              <a:latin typeface="Times New Roman" panose="02020603050405020304" pitchFamily="18" charset="0"/>
              <a:cs typeface="Times New Roman" panose="02020603050405020304" pitchFamily="18" charset="0"/>
            </a:endParaRPr>
          </a:p>
          <a:p>
            <a:pPr marL="0" indent="864235" algn="just" fontAlgn="auto">
              <a:lnSpc>
                <a:spcPct val="125000"/>
              </a:lnSpc>
              <a:spcBef>
                <a:spcPts val="0"/>
              </a:spcBef>
              <a:buClr>
                <a:srgbClr val="FF0000"/>
              </a:buClr>
              <a:buSzTx/>
              <a:buNone/>
            </a:pPr>
            <a:r>
              <a:rPr lang="en-US" altLang="zh-CN" sz="2400" dirty="0">
                <a:latin typeface="Times New Roman" panose="02020603050405020304" pitchFamily="18" charset="0"/>
                <a:cs typeface="Times New Roman" panose="02020603050405020304" pitchFamily="18" charset="0"/>
              </a:rPr>
              <a:t>Gibbs block 1:</a:t>
            </a:r>
          </a:p>
          <a:p>
            <a:pPr marL="0" indent="864235" algn="just" fontAlgn="auto">
              <a:lnSpc>
                <a:spcPct val="125000"/>
              </a:lnSpc>
              <a:spcBef>
                <a:spcPts val="0"/>
              </a:spcBef>
              <a:buClr>
                <a:srgbClr val="FF0000"/>
              </a:buClr>
              <a:buSzTx/>
              <a:buNone/>
            </a:pPr>
            <a:endParaRPr lang="en-US" altLang="zh-CN" sz="2400" dirty="0">
              <a:latin typeface="Times New Roman" panose="02020603050405020304" pitchFamily="18" charset="0"/>
              <a:cs typeface="Times New Roman" panose="02020603050405020304" pitchFamily="18" charset="0"/>
            </a:endParaRPr>
          </a:p>
          <a:p>
            <a:pPr marL="0" indent="864235" algn="just" fontAlgn="auto">
              <a:lnSpc>
                <a:spcPct val="125000"/>
              </a:lnSpc>
              <a:spcBef>
                <a:spcPts val="0"/>
              </a:spcBef>
              <a:buClr>
                <a:srgbClr val="FF0000"/>
              </a:buClr>
              <a:buSzTx/>
              <a:buNone/>
            </a:pPr>
            <a:endParaRPr lang="en-US" altLang="zh-CN" sz="2400" dirty="0">
              <a:latin typeface="Times New Roman" panose="02020603050405020304" pitchFamily="18" charset="0"/>
              <a:cs typeface="Times New Roman" panose="02020603050405020304" pitchFamily="18" charset="0"/>
            </a:endParaRPr>
          </a:p>
          <a:p>
            <a:pPr marL="0" indent="864235" algn="just" fontAlgn="auto">
              <a:lnSpc>
                <a:spcPct val="0"/>
              </a:lnSpc>
              <a:spcBef>
                <a:spcPts val="0"/>
              </a:spcBef>
              <a:buClr>
                <a:srgbClr val="FF0000"/>
              </a:buClr>
              <a:buSzTx/>
              <a:buNone/>
            </a:pPr>
            <a:endParaRPr lang="en-US" altLang="zh-CN" sz="2400" dirty="0">
              <a:latin typeface="Times New Roman" panose="02020603050405020304" pitchFamily="18" charset="0"/>
              <a:cs typeface="Times New Roman" panose="02020603050405020304" pitchFamily="18" charset="0"/>
            </a:endParaRPr>
          </a:p>
          <a:p>
            <a:pPr marL="0" indent="864235" algn="just" fontAlgn="auto">
              <a:lnSpc>
                <a:spcPct val="0"/>
              </a:lnSpc>
              <a:spcBef>
                <a:spcPts val="0"/>
              </a:spcBef>
              <a:buClr>
                <a:srgbClr val="FF0000"/>
              </a:buClr>
              <a:buSzTx/>
              <a:buNone/>
            </a:pPr>
            <a:endParaRPr lang="en-US" altLang="zh-CN" sz="2400" dirty="0">
              <a:latin typeface="Times New Roman" panose="02020603050405020304" pitchFamily="18" charset="0"/>
              <a:cs typeface="Times New Roman" panose="02020603050405020304" pitchFamily="18" charset="0"/>
            </a:endParaRPr>
          </a:p>
          <a:p>
            <a:pPr marL="0" indent="864235" algn="just" fontAlgn="auto">
              <a:lnSpc>
                <a:spcPct val="100000"/>
              </a:lnSpc>
              <a:spcBef>
                <a:spcPts val="0"/>
              </a:spcBef>
              <a:buClr>
                <a:srgbClr val="FF0000"/>
              </a:buClr>
              <a:buSzTx/>
              <a:buNone/>
            </a:pPr>
            <a:endParaRPr lang="en-US" altLang="zh-CN" sz="2400" dirty="0">
              <a:latin typeface="Times New Roman" panose="02020603050405020304" pitchFamily="18" charset="0"/>
              <a:cs typeface="Times New Roman" panose="02020603050405020304" pitchFamily="18" charset="0"/>
            </a:endParaRPr>
          </a:p>
          <a:p>
            <a:pPr marL="0" indent="864235" algn="just" fontAlgn="auto">
              <a:lnSpc>
                <a:spcPct val="125000"/>
              </a:lnSpc>
              <a:spcBef>
                <a:spcPts val="0"/>
              </a:spcBef>
              <a:buClr>
                <a:srgbClr val="FF0000"/>
              </a:buClr>
              <a:buSzTx/>
              <a:buNone/>
            </a:pPr>
            <a:r>
              <a:rPr lang="en-US" altLang="zh-CN" sz="2400" dirty="0">
                <a:latin typeface="Times New Roman" panose="02020603050405020304" pitchFamily="18" charset="0"/>
                <a:cs typeface="Times New Roman" panose="02020603050405020304" pitchFamily="18" charset="0"/>
              </a:rPr>
              <a:t>Gibbs block 2:</a:t>
            </a:r>
          </a:p>
          <a:p>
            <a:pPr marL="0" indent="457200" algn="just" fontAlgn="auto">
              <a:lnSpc>
                <a:spcPct val="125000"/>
              </a:lnSpc>
              <a:spcBef>
                <a:spcPts val="0"/>
              </a:spcBef>
              <a:buClr>
                <a:srgbClr val="FF0000"/>
              </a:buClr>
              <a:buSzTx/>
              <a:buNone/>
            </a:pPr>
            <a:endParaRPr lang="en-US" altLang="zh-CN" sz="2400" b="1" dirty="0">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r>
              <a:rPr lang="en-US" altLang="zh-CN" sz="2400" b="1" dirty="0">
                <a:latin typeface="Times New Roman" panose="02020603050405020304" pitchFamily="18" charset="0"/>
                <a:cs typeface="Times New Roman" panose="02020603050405020304" pitchFamily="18" charset="0"/>
              </a:rPr>
              <a:t>end for</a:t>
            </a:r>
          </a:p>
          <a:p>
            <a:pPr marL="0" indent="457200" algn="just" fontAlgn="auto">
              <a:lnSpc>
                <a:spcPct val="125000"/>
              </a:lnSpc>
              <a:spcBef>
                <a:spcPts val="0"/>
              </a:spcBef>
              <a:buClr>
                <a:srgbClr val="FF0000"/>
              </a:buClr>
              <a:buSzTx/>
              <a:buNone/>
            </a:pPr>
            <a:endParaRPr lang="en-US" altLang="zh-CN" sz="2300" b="1" dirty="0">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300" b="1" dirty="0">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300" dirty="0">
              <a:solidFill>
                <a:schemeClr val="tx1"/>
              </a:solidFill>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300" dirty="0">
              <a:solidFill>
                <a:schemeClr val="tx1"/>
              </a:solidFill>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300" dirty="0">
              <a:solidFill>
                <a:schemeClr val="tx1"/>
              </a:solidFill>
              <a:latin typeface="Times New Roman" panose="02020603050405020304" pitchFamily="18" charset="0"/>
              <a:cs typeface="Times New Roman" panose="02020603050405020304" pitchFamily="18" charset="0"/>
            </a:endParaRPr>
          </a:p>
          <a:p>
            <a:pPr marL="0" algn="just">
              <a:lnSpc>
                <a:spcPct val="125000"/>
              </a:lnSpc>
              <a:spcBef>
                <a:spcPts val="0"/>
              </a:spcBef>
              <a:buClr>
                <a:srgbClr val="FF0000"/>
              </a:buClr>
              <a:buSzTx/>
              <a:buNone/>
            </a:pPr>
            <a:endParaRPr lang="en-US" altLang="zh-CN" sz="2300" dirty="0">
              <a:solidFill>
                <a:schemeClr val="tx1"/>
              </a:solidFill>
              <a:uFillTx/>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cxnSp>
        <p:nvCxnSpPr>
          <p:cNvPr id="5" name="直接连接符 4"/>
          <p:cNvCxnSpPr>
            <a:cxnSpLocks/>
          </p:cNvCxnSpPr>
          <p:nvPr/>
        </p:nvCxnSpPr>
        <p:spPr>
          <a:xfrm>
            <a:off x="394952" y="1036955"/>
            <a:ext cx="11251616" cy="6234"/>
          </a:xfrm>
          <a:prstGeom prst="line">
            <a:avLst/>
          </a:prstGeom>
          <a:ln w="381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p:cNvCxnSpPr>
            <a:cxnSpLocks/>
          </p:cNvCxnSpPr>
          <p:nvPr/>
        </p:nvCxnSpPr>
        <p:spPr>
          <a:xfrm>
            <a:off x="470192" y="2040622"/>
            <a:ext cx="11251616" cy="0"/>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14" name="对象 13">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96670" r:id="rId4" imgW="914400" imgH="215900" progId="Equation.KSEE3">
                  <p:embed/>
                </p:oleObj>
              </mc:Choice>
              <mc:Fallback>
                <p:oleObj r:id="rId4" imgW="914400" imgH="215900" progId="Equation.KSEE3">
                  <p:embed/>
                  <p:pic>
                    <p:nvPicPr>
                      <p:cNvPr id="14" name="对象 13">
                        <a:hlinkClick r:id="" action="ppaction://ole?verb=0"/>
                      </p:cNvPr>
                      <p:cNvPicPr/>
                      <p:nvPr/>
                    </p:nvPicPr>
                    <p:blipFill>
                      <a:blip r:embed="rId5"/>
                      <a:stretch>
                        <a:fillRect/>
                      </a:stretch>
                    </p:blipFill>
                    <p:spPr>
                      <a:xfrm>
                        <a:off x="5638800" y="3321050"/>
                        <a:ext cx="914400" cy="215900"/>
                      </a:xfrm>
                      <a:prstGeom prst="rect">
                        <a:avLst/>
                      </a:prstGeom>
                    </p:spPr>
                  </p:pic>
                </p:oleObj>
              </mc:Fallback>
            </mc:AlternateContent>
          </a:graphicData>
        </a:graphic>
      </p:graphicFrame>
      <p:graphicFrame>
        <p:nvGraphicFramePr>
          <p:cNvPr id="9" name="对象 8">
            <a:hlinkClick r:id="" action="ppaction://ole?verb=0"/>
          </p:cNvPr>
          <p:cNvGraphicFramePr>
            <a:graphicFrameLocks noChangeAspect="1"/>
          </p:cNvGraphicFramePr>
          <p:nvPr/>
        </p:nvGraphicFramePr>
        <p:xfrm>
          <a:off x="1829435" y="2994025"/>
          <a:ext cx="6022340" cy="542925"/>
        </p:xfrm>
        <a:graphic>
          <a:graphicData uri="http://schemas.openxmlformats.org/presentationml/2006/ole">
            <mc:AlternateContent xmlns:mc="http://schemas.openxmlformats.org/markup-compatibility/2006">
              <mc:Choice xmlns:v="urn:schemas-microsoft-com:vml" Requires="v">
                <p:oleObj spid="_x0000_s96671" r:id="rId6" imgW="2959100" imgH="266700" progId="Equation.KSEE3">
                  <p:embed/>
                </p:oleObj>
              </mc:Choice>
              <mc:Fallback>
                <p:oleObj r:id="rId6" imgW="2959100" imgH="266700" progId="Equation.KSEE3">
                  <p:embed/>
                  <p:pic>
                    <p:nvPicPr>
                      <p:cNvPr id="9" name="对象 8">
                        <a:hlinkClick r:id="" action="ppaction://ole?verb=0"/>
                      </p:cNvPr>
                      <p:cNvPicPr/>
                      <p:nvPr/>
                    </p:nvPicPr>
                    <p:blipFill>
                      <a:blip r:embed="rId7"/>
                      <a:stretch>
                        <a:fillRect/>
                      </a:stretch>
                    </p:blipFill>
                    <p:spPr>
                      <a:xfrm>
                        <a:off x="1829435" y="2994025"/>
                        <a:ext cx="6022340" cy="542925"/>
                      </a:xfrm>
                      <a:prstGeom prst="rect">
                        <a:avLst/>
                      </a:prstGeom>
                    </p:spPr>
                  </p:pic>
                </p:oleObj>
              </mc:Fallback>
            </mc:AlternateContent>
          </a:graphicData>
        </a:graphic>
      </p:graphicFrame>
      <p:graphicFrame>
        <p:nvGraphicFramePr>
          <p:cNvPr id="10" name="对象 9">
            <a:hlinkClick r:id="" action="ppaction://ole?verb=0"/>
          </p:cNvPr>
          <p:cNvGraphicFramePr>
            <a:graphicFrameLocks noChangeAspect="1"/>
          </p:cNvGraphicFramePr>
          <p:nvPr/>
        </p:nvGraphicFramePr>
        <p:xfrm>
          <a:off x="1829435" y="3536950"/>
          <a:ext cx="6466205" cy="549910"/>
        </p:xfrm>
        <a:graphic>
          <a:graphicData uri="http://schemas.openxmlformats.org/presentationml/2006/ole">
            <mc:AlternateContent xmlns:mc="http://schemas.openxmlformats.org/markup-compatibility/2006">
              <mc:Choice xmlns:v="urn:schemas-microsoft-com:vml" Requires="v">
                <p:oleObj spid="_x0000_s96672" r:id="rId8" imgW="3136900" imgH="266700" progId="Equation.KSEE3">
                  <p:embed/>
                </p:oleObj>
              </mc:Choice>
              <mc:Fallback>
                <p:oleObj r:id="rId8" imgW="3136900" imgH="266700" progId="Equation.KSEE3">
                  <p:embed/>
                  <p:pic>
                    <p:nvPicPr>
                      <p:cNvPr id="10" name="对象 9">
                        <a:hlinkClick r:id="" action="ppaction://ole?verb=0"/>
                      </p:cNvPr>
                      <p:cNvPicPr/>
                      <p:nvPr/>
                    </p:nvPicPr>
                    <p:blipFill>
                      <a:blip r:embed="rId9"/>
                      <a:stretch>
                        <a:fillRect/>
                      </a:stretch>
                    </p:blipFill>
                    <p:spPr>
                      <a:xfrm>
                        <a:off x="1829435" y="3536950"/>
                        <a:ext cx="6466205" cy="549910"/>
                      </a:xfrm>
                      <a:prstGeom prst="rect">
                        <a:avLst/>
                      </a:prstGeom>
                    </p:spPr>
                  </p:pic>
                </p:oleObj>
              </mc:Fallback>
            </mc:AlternateContent>
          </a:graphicData>
        </a:graphic>
      </p:graphicFrame>
      <p:graphicFrame>
        <p:nvGraphicFramePr>
          <p:cNvPr id="11" name="对象 10">
            <a:hlinkClick r:id="" action="ppaction://ole?verb=0"/>
          </p:cNvPr>
          <p:cNvGraphicFramePr>
            <a:graphicFrameLocks noChangeAspect="1"/>
          </p:cNvGraphicFramePr>
          <p:nvPr/>
        </p:nvGraphicFramePr>
        <p:xfrm>
          <a:off x="1829435" y="4694555"/>
          <a:ext cx="7259955" cy="518795"/>
        </p:xfrm>
        <a:graphic>
          <a:graphicData uri="http://schemas.openxmlformats.org/presentationml/2006/ole">
            <mc:AlternateContent xmlns:mc="http://schemas.openxmlformats.org/markup-compatibility/2006">
              <mc:Choice xmlns:v="urn:schemas-microsoft-com:vml" Requires="v">
                <p:oleObj spid="_x0000_s96673" r:id="rId10" imgW="3733800" imgH="266700" progId="Equation.KSEE3">
                  <p:embed/>
                </p:oleObj>
              </mc:Choice>
              <mc:Fallback>
                <p:oleObj r:id="rId10" imgW="3733800" imgH="266700" progId="Equation.KSEE3">
                  <p:embed/>
                  <p:pic>
                    <p:nvPicPr>
                      <p:cNvPr id="11" name="对象 10">
                        <a:hlinkClick r:id="" action="ppaction://ole?verb=0"/>
                      </p:cNvPr>
                      <p:cNvPicPr/>
                      <p:nvPr/>
                    </p:nvPicPr>
                    <p:blipFill>
                      <a:blip r:embed="rId11"/>
                      <a:stretch>
                        <a:fillRect/>
                      </a:stretch>
                    </p:blipFill>
                    <p:spPr>
                      <a:xfrm>
                        <a:off x="1829435" y="4694555"/>
                        <a:ext cx="7259955" cy="518795"/>
                      </a:xfrm>
                      <a:prstGeom prst="rect">
                        <a:avLst/>
                      </a:prstGeom>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20.4.4 Layer-Wise Pretraining</a:t>
            </a:r>
          </a:p>
        </p:txBody>
      </p:sp>
      <p:sp>
        <p:nvSpPr>
          <p:cNvPr id="7" name="内容占位符 6"/>
          <p:cNvSpPr>
            <a:spLocks noGrp="1"/>
          </p:cNvSpPr>
          <p:nvPr>
            <p:ph idx="4294967295"/>
          </p:nvPr>
        </p:nvSpPr>
        <p:spPr>
          <a:xfrm>
            <a:off x="387439" y="1043189"/>
            <a:ext cx="11409609" cy="5133774"/>
          </a:xfrm>
        </p:spPr>
        <p:txBody>
          <a:bodyPr>
            <a:noAutofit/>
          </a:bodyPr>
          <a:lstStyle/>
          <a:p>
            <a:pPr marL="0" algn="just">
              <a:lnSpc>
                <a:spcPct val="125000"/>
              </a:lnSpc>
              <a:spcBef>
                <a:spcPts val="0"/>
              </a:spcBef>
              <a:buClr>
                <a:srgbClr val="FF0000"/>
              </a:buClr>
              <a:buSzTx/>
              <a:buNone/>
            </a:pPr>
            <a:r>
              <a:rPr lang="en-US" altLang="zh-CN" sz="2400" b="1" dirty="0">
                <a:latin typeface="Times New Roman" panose="02020603050405020304" pitchFamily="18" charset="0"/>
                <a:cs typeface="Times New Roman" panose="02020603050405020304" pitchFamily="18" charset="0"/>
              </a:rPr>
              <a:t>Algorithm 20.1</a:t>
            </a:r>
            <a:r>
              <a:rPr lang="en-US" altLang="zh-CN" sz="2400" dirty="0">
                <a:latin typeface="Times New Roman" panose="02020603050405020304" pitchFamily="18" charset="0"/>
                <a:cs typeface="Times New Roman" panose="02020603050405020304" pitchFamily="18" charset="0"/>
              </a:rPr>
              <a:t> The variational stochastic maximum likelihood algorithm for training a DBM with two hidden layers.</a:t>
            </a:r>
          </a:p>
          <a:p>
            <a:pPr marL="0" indent="457200" algn="just" fontAlgn="auto">
              <a:lnSpc>
                <a:spcPct val="125000"/>
              </a:lnSpc>
              <a:spcBef>
                <a:spcPts val="0"/>
              </a:spcBef>
              <a:buClr>
                <a:srgbClr val="FF0000"/>
              </a:buClr>
              <a:buSzTx/>
              <a:buNone/>
            </a:pPr>
            <a:endParaRPr lang="en-US" altLang="zh-CN" sz="2400" b="1" dirty="0">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400" b="1" dirty="0">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400" b="1" dirty="0">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400" b="1" dirty="0">
              <a:latin typeface="Times New Roman" panose="02020603050405020304" pitchFamily="18" charset="0"/>
              <a:cs typeface="Times New Roman" panose="02020603050405020304" pitchFamily="18" charset="0"/>
            </a:endParaRPr>
          </a:p>
          <a:p>
            <a:pPr marL="0" algn="just" fontAlgn="auto">
              <a:lnSpc>
                <a:spcPct val="125000"/>
              </a:lnSpc>
              <a:spcBef>
                <a:spcPts val="0"/>
              </a:spcBef>
              <a:buClr>
                <a:srgbClr val="FF0000"/>
              </a:buClr>
              <a:buSzTx/>
              <a:buNone/>
            </a:pPr>
            <a:r>
              <a:rPr lang="en-US" altLang="zh-CN" sz="2400" b="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(this is a cartoon illustration, in practice use a more</a:t>
            </a:r>
          </a:p>
          <a:p>
            <a:pPr marL="0" algn="just" fontAlgn="auto">
              <a:lnSpc>
                <a:spcPct val="125000"/>
              </a:lnSpc>
              <a:spcBef>
                <a:spcPts val="0"/>
              </a:spcBef>
              <a:buClr>
                <a:srgbClr val="FF0000"/>
              </a:buClr>
              <a:buSzTx/>
              <a:buNone/>
            </a:pPr>
            <a:r>
              <a:rPr lang="en-US" altLang="zh-CN" sz="2400" dirty="0">
                <a:latin typeface="Times New Roman" panose="02020603050405020304" pitchFamily="18" charset="0"/>
                <a:cs typeface="Times New Roman" panose="02020603050405020304" pitchFamily="18" charset="0"/>
              </a:rPr>
              <a:t>      effective algorithm, such as momentum with a decaying learning rate)</a:t>
            </a:r>
          </a:p>
          <a:p>
            <a:pPr marL="0" indent="457200" algn="just" fontAlgn="auto">
              <a:lnSpc>
                <a:spcPct val="125000"/>
              </a:lnSpc>
              <a:spcBef>
                <a:spcPts val="0"/>
              </a:spcBef>
              <a:buClr>
                <a:srgbClr val="FF0000"/>
              </a:buClr>
              <a:buSzTx/>
              <a:buNone/>
            </a:pPr>
            <a:endParaRPr lang="en-US" altLang="zh-CN" sz="2400" b="1" dirty="0">
              <a:latin typeface="Times New Roman" panose="02020603050405020304" pitchFamily="18" charset="0"/>
              <a:cs typeface="Times New Roman" panose="02020603050405020304" pitchFamily="18" charset="0"/>
            </a:endParaRPr>
          </a:p>
          <a:p>
            <a:pPr marL="0" indent="-230505" algn="just" fontAlgn="auto">
              <a:lnSpc>
                <a:spcPct val="125000"/>
              </a:lnSpc>
              <a:spcBef>
                <a:spcPts val="0"/>
              </a:spcBef>
              <a:buClr>
                <a:srgbClr val="FF0000"/>
              </a:buClr>
              <a:buSzTx/>
              <a:buNone/>
            </a:pPr>
            <a:r>
              <a:rPr lang="en-US" altLang="zh-CN" sz="2400" b="1" dirty="0">
                <a:latin typeface="Times New Roman" panose="02020603050405020304" pitchFamily="18" charset="0"/>
                <a:cs typeface="Times New Roman" panose="02020603050405020304" pitchFamily="18" charset="0"/>
                <a:sym typeface="+mn-ea"/>
              </a:rPr>
              <a:t>end while</a:t>
            </a:r>
            <a:r>
              <a:rPr lang="en-US" altLang="zh-CN" sz="2400" dirty="0">
                <a:latin typeface="Times New Roman" panose="02020603050405020304" pitchFamily="18" charset="0"/>
                <a:cs typeface="Times New Roman" panose="02020603050405020304" pitchFamily="18" charset="0"/>
                <a:sym typeface="+mn-ea"/>
              </a:rPr>
              <a:t> </a:t>
            </a:r>
            <a:endParaRPr lang="en-US" altLang="zh-CN" sz="2400" b="1" dirty="0">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300" dirty="0">
              <a:solidFill>
                <a:schemeClr val="tx1"/>
              </a:solidFill>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300" dirty="0">
              <a:solidFill>
                <a:schemeClr val="tx1"/>
              </a:solidFill>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300" dirty="0">
              <a:solidFill>
                <a:schemeClr val="tx1"/>
              </a:solidFill>
              <a:latin typeface="Times New Roman" panose="02020603050405020304" pitchFamily="18" charset="0"/>
              <a:cs typeface="Times New Roman" panose="02020603050405020304" pitchFamily="18" charset="0"/>
            </a:endParaRPr>
          </a:p>
          <a:p>
            <a:pPr marL="0" algn="just">
              <a:lnSpc>
                <a:spcPct val="125000"/>
              </a:lnSpc>
              <a:spcBef>
                <a:spcPts val="0"/>
              </a:spcBef>
              <a:buClr>
                <a:srgbClr val="FF0000"/>
              </a:buClr>
              <a:buSzTx/>
              <a:buNone/>
            </a:pPr>
            <a:endParaRPr lang="en-US" altLang="zh-CN" sz="2300" dirty="0">
              <a:solidFill>
                <a:schemeClr val="tx1"/>
              </a:solidFill>
              <a:uFillTx/>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cxnSp>
        <p:nvCxnSpPr>
          <p:cNvPr id="5" name="直接连接符 4"/>
          <p:cNvCxnSpPr>
            <a:cxnSpLocks/>
          </p:cNvCxnSpPr>
          <p:nvPr/>
        </p:nvCxnSpPr>
        <p:spPr>
          <a:xfrm>
            <a:off x="394952" y="1036955"/>
            <a:ext cx="11283701" cy="6234"/>
          </a:xfrm>
          <a:prstGeom prst="line">
            <a:avLst/>
          </a:prstGeom>
          <a:ln w="381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p:cNvCxnSpPr>
            <a:cxnSpLocks/>
          </p:cNvCxnSpPr>
          <p:nvPr/>
        </p:nvCxnSpPr>
        <p:spPr>
          <a:xfrm>
            <a:off x="394952" y="2037715"/>
            <a:ext cx="11402095" cy="1"/>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14" name="对象 13">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97797" r:id="rId4" imgW="914400" imgH="215900" progId="Equation.KSEE3">
                  <p:embed/>
                </p:oleObj>
              </mc:Choice>
              <mc:Fallback>
                <p:oleObj r:id="rId4" imgW="914400" imgH="215900" progId="Equation.KSEE3">
                  <p:embed/>
                  <p:pic>
                    <p:nvPicPr>
                      <p:cNvPr id="14" name="对象 13">
                        <a:hlinkClick r:id="" action="ppaction://ole?verb=0"/>
                      </p:cNvPr>
                      <p:cNvPicPr/>
                      <p:nvPr/>
                    </p:nvPicPr>
                    <p:blipFill>
                      <a:blip r:embed="rId5"/>
                      <a:stretch>
                        <a:fillRect/>
                      </a:stretch>
                    </p:blipFill>
                    <p:spPr>
                      <a:xfrm>
                        <a:off x="5638800" y="3321050"/>
                        <a:ext cx="914400" cy="215900"/>
                      </a:xfrm>
                      <a:prstGeom prst="rect">
                        <a:avLst/>
                      </a:prstGeom>
                    </p:spPr>
                  </p:pic>
                </p:oleObj>
              </mc:Fallback>
            </mc:AlternateContent>
          </a:graphicData>
        </a:graphic>
      </p:graphicFrame>
      <p:graphicFrame>
        <p:nvGraphicFramePr>
          <p:cNvPr id="8" name="对象 7">
            <a:hlinkClick r:id="" action="ppaction://ole?verb=0"/>
          </p:cNvPr>
          <p:cNvGraphicFramePr>
            <a:graphicFrameLocks noChangeAspect="1"/>
          </p:cNvGraphicFramePr>
          <p:nvPr/>
        </p:nvGraphicFramePr>
        <p:xfrm>
          <a:off x="1379220" y="2110105"/>
          <a:ext cx="3153410" cy="801370"/>
        </p:xfrm>
        <a:graphic>
          <a:graphicData uri="http://schemas.openxmlformats.org/presentationml/2006/ole">
            <mc:AlternateContent xmlns:mc="http://schemas.openxmlformats.org/markup-compatibility/2006">
              <mc:Choice xmlns:v="urn:schemas-microsoft-com:vml" Requires="v">
                <p:oleObj spid="_x0000_s97798" r:id="rId6" imgW="1548765" imgH="393700" progId="Equation.KSEE3">
                  <p:embed/>
                </p:oleObj>
              </mc:Choice>
              <mc:Fallback>
                <p:oleObj r:id="rId6" imgW="1548765" imgH="393700" progId="Equation.KSEE3">
                  <p:embed/>
                  <p:pic>
                    <p:nvPicPr>
                      <p:cNvPr id="8" name="对象 7">
                        <a:hlinkClick r:id="" action="ppaction://ole?verb=0"/>
                      </p:cNvPr>
                      <p:cNvPicPr/>
                      <p:nvPr/>
                    </p:nvPicPr>
                    <p:blipFill>
                      <a:blip r:embed="rId7"/>
                      <a:stretch>
                        <a:fillRect/>
                      </a:stretch>
                    </p:blipFill>
                    <p:spPr>
                      <a:xfrm>
                        <a:off x="1379220" y="2110105"/>
                        <a:ext cx="3153410" cy="801370"/>
                      </a:xfrm>
                      <a:prstGeom prst="rect">
                        <a:avLst/>
                      </a:prstGeom>
                    </p:spPr>
                  </p:pic>
                </p:oleObj>
              </mc:Fallback>
            </mc:AlternateContent>
          </a:graphicData>
        </a:graphic>
      </p:graphicFrame>
      <p:graphicFrame>
        <p:nvGraphicFramePr>
          <p:cNvPr id="13" name="对象 12">
            <a:hlinkClick r:id="" action="ppaction://ole?verb=0"/>
          </p:cNvPr>
          <p:cNvGraphicFramePr>
            <a:graphicFrameLocks noChangeAspect="1"/>
          </p:cNvGraphicFramePr>
          <p:nvPr/>
        </p:nvGraphicFramePr>
        <p:xfrm>
          <a:off x="1379220" y="2845435"/>
          <a:ext cx="3709670" cy="845185"/>
        </p:xfrm>
        <a:graphic>
          <a:graphicData uri="http://schemas.openxmlformats.org/presentationml/2006/ole">
            <mc:AlternateContent xmlns:mc="http://schemas.openxmlformats.org/markup-compatibility/2006">
              <mc:Choice xmlns:v="urn:schemas-microsoft-com:vml" Requires="v">
                <p:oleObj spid="_x0000_s97799" r:id="rId8" imgW="1727200" imgH="393700" progId="Equation.KSEE3">
                  <p:embed/>
                </p:oleObj>
              </mc:Choice>
              <mc:Fallback>
                <p:oleObj r:id="rId8" imgW="1727200" imgH="393700" progId="Equation.KSEE3">
                  <p:embed/>
                  <p:pic>
                    <p:nvPicPr>
                      <p:cNvPr id="13" name="对象 12">
                        <a:hlinkClick r:id="" action="ppaction://ole?verb=0"/>
                      </p:cNvPr>
                      <p:cNvPicPr/>
                      <p:nvPr/>
                    </p:nvPicPr>
                    <p:blipFill>
                      <a:blip r:embed="rId9"/>
                      <a:stretch>
                        <a:fillRect/>
                      </a:stretch>
                    </p:blipFill>
                    <p:spPr>
                      <a:xfrm>
                        <a:off x="1379220" y="2845435"/>
                        <a:ext cx="3709670" cy="845185"/>
                      </a:xfrm>
                      <a:prstGeom prst="rect">
                        <a:avLst/>
                      </a:prstGeom>
                    </p:spPr>
                  </p:pic>
                </p:oleObj>
              </mc:Fallback>
            </mc:AlternateContent>
          </a:graphicData>
        </a:graphic>
      </p:graphicFrame>
      <p:graphicFrame>
        <p:nvGraphicFramePr>
          <p:cNvPr id="15" name="对象 14">
            <a:hlinkClick r:id="" action="ppaction://ole?verb=0"/>
          </p:cNvPr>
          <p:cNvGraphicFramePr>
            <a:graphicFrameLocks noChangeAspect="1"/>
          </p:cNvGraphicFramePr>
          <p:nvPr/>
        </p:nvGraphicFramePr>
        <p:xfrm>
          <a:off x="1433195" y="3843020"/>
          <a:ext cx="2631440" cy="537210"/>
        </p:xfrm>
        <a:graphic>
          <a:graphicData uri="http://schemas.openxmlformats.org/presentationml/2006/ole">
            <mc:AlternateContent xmlns:mc="http://schemas.openxmlformats.org/markup-compatibility/2006">
              <mc:Choice xmlns:v="urn:schemas-microsoft-com:vml" Requires="v">
                <p:oleObj spid="_x0000_s97800" r:id="rId10" imgW="1244600" imgH="254000" progId="Equation.KSEE3">
                  <p:embed/>
                </p:oleObj>
              </mc:Choice>
              <mc:Fallback>
                <p:oleObj r:id="rId10" imgW="1244600" imgH="254000" progId="Equation.KSEE3">
                  <p:embed/>
                  <p:pic>
                    <p:nvPicPr>
                      <p:cNvPr id="15" name="对象 14">
                        <a:hlinkClick r:id="" action="ppaction://ole?verb=0"/>
                      </p:cNvPr>
                      <p:cNvPicPr/>
                      <p:nvPr/>
                    </p:nvPicPr>
                    <p:blipFill>
                      <a:blip r:embed="rId11"/>
                      <a:stretch>
                        <a:fillRect/>
                      </a:stretch>
                    </p:blipFill>
                    <p:spPr>
                      <a:xfrm>
                        <a:off x="1433195" y="3843020"/>
                        <a:ext cx="2631440" cy="537210"/>
                      </a:xfrm>
                      <a:prstGeom prst="rect">
                        <a:avLst/>
                      </a:prstGeom>
                    </p:spPr>
                  </p:pic>
                </p:oleObj>
              </mc:Fallback>
            </mc:AlternateContent>
          </a:graphicData>
        </a:graphic>
      </p:graphicFrame>
      <p:graphicFrame>
        <p:nvGraphicFramePr>
          <p:cNvPr id="16" name="对象 15">
            <a:hlinkClick r:id="" action="ppaction://ole?verb=0"/>
          </p:cNvPr>
          <p:cNvGraphicFramePr>
            <a:graphicFrameLocks noChangeAspect="1"/>
          </p:cNvGraphicFramePr>
          <p:nvPr/>
        </p:nvGraphicFramePr>
        <p:xfrm>
          <a:off x="1379220" y="4820285"/>
          <a:ext cx="2684780" cy="527685"/>
        </p:xfrm>
        <a:graphic>
          <a:graphicData uri="http://schemas.openxmlformats.org/presentationml/2006/ole">
            <mc:AlternateContent xmlns:mc="http://schemas.openxmlformats.org/markup-compatibility/2006">
              <mc:Choice xmlns:v="urn:schemas-microsoft-com:vml" Requires="v">
                <p:oleObj spid="_x0000_s97801" r:id="rId12" imgW="1295400" imgH="254000" progId="Equation.KSEE3">
                  <p:embed/>
                </p:oleObj>
              </mc:Choice>
              <mc:Fallback>
                <p:oleObj r:id="rId12" imgW="1295400" imgH="254000" progId="Equation.KSEE3">
                  <p:embed/>
                  <p:pic>
                    <p:nvPicPr>
                      <p:cNvPr id="16" name="对象 15">
                        <a:hlinkClick r:id="" action="ppaction://ole?verb=0"/>
                      </p:cNvPr>
                      <p:cNvPicPr/>
                      <p:nvPr/>
                    </p:nvPicPr>
                    <p:blipFill>
                      <a:blip r:embed="rId13"/>
                      <a:stretch>
                        <a:fillRect/>
                      </a:stretch>
                    </p:blipFill>
                    <p:spPr>
                      <a:xfrm>
                        <a:off x="1379220" y="4820285"/>
                        <a:ext cx="2684780" cy="527685"/>
                      </a:xfrm>
                      <a:prstGeom prst="rect">
                        <a:avLst/>
                      </a:prstGeom>
                    </p:spPr>
                  </p:pic>
                </p:oleObj>
              </mc:Fallback>
            </mc:AlternateContent>
          </a:graphicData>
        </a:graphic>
      </p:graphicFrame>
      <p:cxnSp>
        <p:nvCxnSpPr>
          <p:cNvPr id="17" name="直接连接符 16"/>
          <p:cNvCxnSpPr>
            <a:cxnSpLocks/>
          </p:cNvCxnSpPr>
          <p:nvPr/>
        </p:nvCxnSpPr>
        <p:spPr>
          <a:xfrm>
            <a:off x="394952" y="6207760"/>
            <a:ext cx="10851533" cy="1"/>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20.4.4 Layer-Wise Pretraining</a:t>
            </a:r>
          </a:p>
        </p:txBody>
      </p:sp>
      <p:sp>
        <p:nvSpPr>
          <p:cNvPr id="7" name="内容占位符 6"/>
          <p:cNvSpPr>
            <a:spLocks noGrp="1"/>
          </p:cNvSpPr>
          <p:nvPr>
            <p:ph idx="4294967295"/>
          </p:nvPr>
        </p:nvSpPr>
        <p:spPr>
          <a:xfrm>
            <a:off x="387439" y="1043189"/>
            <a:ext cx="11409609" cy="5133774"/>
          </a:xfrm>
        </p:spPr>
        <p:txBody>
          <a:bodyPr>
            <a:noAutofit/>
          </a:bodyPr>
          <a:lstStyle/>
          <a:p>
            <a:pPr marL="0" algn="just" fontAlgn="auto">
              <a:lnSpc>
                <a:spcPct val="125000"/>
              </a:lnSpc>
              <a:spcBef>
                <a:spcPts val="0"/>
              </a:spcBef>
              <a:buClr>
                <a:srgbClr val="FF0000"/>
              </a:buClr>
              <a:buSzTx/>
              <a:buNone/>
            </a:pPr>
            <a:r>
              <a:rPr lang="en-US" altLang="zh-CN" dirty="0">
                <a:latin typeface="Times New Roman" panose="02020603050405020304" pitchFamily="18" charset="0"/>
                <a:cs typeface="Times New Roman" panose="02020603050405020304" pitchFamily="18" charset="0"/>
              </a:rPr>
              <a:t>Unfortunately, training a DBM using stochastic maximum likelihood (as described above) from a random initialization usually results in failure. In some cases, the model fails to learn to represent the distribution adequately. In other cases, the DBM may represent the distribution well, but with no higher likelihood than could be obtained with just an RBM. A DBM with very small weights in all but the first layer represents approximately the same distribution as an RBM.</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20.4.4 Layer-Wise Pretraining</a:t>
            </a:r>
          </a:p>
        </p:txBody>
      </p:sp>
      <p:sp>
        <p:nvSpPr>
          <p:cNvPr id="7" name="内容占位符 6"/>
          <p:cNvSpPr>
            <a:spLocks noGrp="1"/>
          </p:cNvSpPr>
          <p:nvPr>
            <p:ph idx="4294967295"/>
          </p:nvPr>
        </p:nvSpPr>
        <p:spPr>
          <a:xfrm>
            <a:off x="387439" y="1043189"/>
            <a:ext cx="11409609" cy="5133774"/>
          </a:xfrm>
        </p:spPr>
        <p:txBody>
          <a:bodyPr>
            <a:noAutofit/>
          </a:bodyPr>
          <a:lstStyle/>
          <a:p>
            <a:pPr algn="just">
              <a:spcBef>
                <a:spcPts val="0"/>
              </a:spcBef>
              <a:buClr>
                <a:srgbClr val="FF0000"/>
              </a:buClr>
            </a:pPr>
            <a:r>
              <a:rPr lang="en-US" altLang="zh-CN" dirty="0">
                <a:latin typeface="Times New Roman" panose="02020603050405020304" pitchFamily="18" charset="0"/>
                <a:cs typeface="Times New Roman" panose="02020603050405020304" pitchFamily="18" charset="0"/>
              </a:rPr>
              <a:t>        Various techniques that permit joint training have been developed and are described in Sec. </a:t>
            </a:r>
            <a:r>
              <a:rPr lang="en-US" altLang="zh-CN" dirty="0">
                <a:solidFill>
                  <a:srgbClr val="FF0000"/>
                </a:solidFill>
                <a:latin typeface="Times New Roman" panose="02020603050405020304" pitchFamily="18" charset="0"/>
                <a:cs typeface="Times New Roman" panose="02020603050405020304" pitchFamily="18" charset="0"/>
                <a:sym typeface="+mn-ea"/>
              </a:rPr>
              <a:t>20.4.5</a:t>
            </a:r>
            <a:r>
              <a:rPr lang="en-US" altLang="zh-CN" dirty="0">
                <a:latin typeface="Times New Roman" panose="02020603050405020304" pitchFamily="18" charset="0"/>
                <a:cs typeface="Times New Roman" panose="02020603050405020304" pitchFamily="18" charset="0"/>
              </a:rPr>
              <a:t>. However, the original and most popular method for overcoming the joint training problem of DBMs is greedy layer-wise pretraining. In this method, each layer of the DBM is trained in isolation as an RBM. The first layer is trained to model the input data. Each subsequent RBM is trained to model samples from the previous RBM’s posterior distribution. After all of theRBMs have been trained in this way, they can be combined to form a DBM. The DBM may then be trained with PCD. </a:t>
            </a:r>
            <a:r>
              <a:rPr lang="en-US" altLang="zh-CN" dirty="0"/>
              <a:t>Typically PCD training will make only a small change in the model’s parameters and its performance as measured by the log-likelihood it assigns to the data, or its ability to classify inputs. See Fig. </a:t>
            </a:r>
            <a:r>
              <a:rPr lang="en-US" altLang="zh-CN" dirty="0">
                <a:solidFill>
                  <a:srgbClr val="FF0000"/>
                </a:solidFill>
                <a:sym typeface="+mn-ea"/>
              </a:rPr>
              <a:t>20.4</a:t>
            </a:r>
            <a:r>
              <a:rPr lang="en-US" altLang="zh-CN" dirty="0">
                <a:sym typeface="+mn-ea"/>
              </a:rPr>
              <a:t> for an illustration of the training procedure.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04B322C6-1BF0-4653-8ADC-7CC9612C5940}"/>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 Boltzmann Machines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In the general setting of the Boltzmann machine, we are given a set of training examples, each of which are </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-dimensional. Eq. </a:t>
            </a:r>
            <a:r>
              <a:rPr lang="en-US" altLang="zh-CN" sz="2600" dirty="0">
                <a:solidFill>
                  <a:srgbClr val="FF0000"/>
                </a:solidFill>
                <a:latin typeface="Times New Roman" panose="02020603050405020304" pitchFamily="18" charset="0"/>
                <a:cs typeface="Times New Roman" panose="02020603050405020304" pitchFamily="18" charset="0"/>
              </a:rPr>
              <a:t>20.1</a:t>
            </a:r>
            <a:r>
              <a:rPr lang="en-US" altLang="zh-CN" sz="2600" dirty="0">
                <a:latin typeface="Times New Roman" panose="02020603050405020304" pitchFamily="18" charset="0"/>
                <a:cs typeface="Times New Roman" panose="02020603050405020304" pitchFamily="18" charset="0"/>
              </a:rPr>
              <a:t> describes the joint probability distribution over the observed variables. While this scenario is certainly viable, it does limit the kinds of interactions between the observed variables to those described by the weight matrix. Speciﬁcally, it means that the probability of one unit being on is given by a linear model (logistic regression) from the values of the other units. </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959391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20.4.4 Layer-Wise Pretraining</a:t>
            </a:r>
          </a:p>
        </p:txBody>
      </p:sp>
      <p:sp>
        <p:nvSpPr>
          <p:cNvPr id="7" name="内容占位符 6"/>
          <p:cNvSpPr>
            <a:spLocks noGrp="1"/>
          </p:cNvSpPr>
          <p:nvPr>
            <p:ph idx="4294967295"/>
          </p:nvPr>
        </p:nvSpPr>
        <p:spPr>
          <a:xfrm>
            <a:off x="4802505" y="1043189"/>
            <a:ext cx="6994543" cy="5133774"/>
          </a:xfrm>
        </p:spPr>
        <p:txBody>
          <a:bodyPr>
            <a:noAutofit/>
          </a:bodyPr>
          <a:lstStyle/>
          <a:p>
            <a:pPr marL="0" algn="just" fontAlgn="auto">
              <a:lnSpc>
                <a:spcPct val="100000"/>
              </a:lnSpc>
              <a:spcBef>
                <a:spcPts val="0"/>
              </a:spcBef>
              <a:buClr>
                <a:srgbClr val="FF0000"/>
              </a:buClr>
              <a:buSzTx/>
              <a:buNone/>
            </a:pPr>
            <a:r>
              <a:rPr lang="en-US" altLang="zh-CN" sz="2000" dirty="0">
                <a:latin typeface="Times New Roman" panose="02020603050405020304" pitchFamily="18" charset="0"/>
                <a:cs typeface="Times New Roman" panose="02020603050405020304" pitchFamily="18" charset="0"/>
                <a:sym typeface="+mn-ea"/>
              </a:rPr>
              <a:t>Figure 20.4: The deep Boltzmann machine training procedure used to classify the MNIST dataset (</a:t>
            </a:r>
            <a:r>
              <a:rPr lang="en-US" altLang="zh-CN" sz="2000" i="1" dirty="0">
                <a:solidFill>
                  <a:srgbClr val="00FF00"/>
                </a:solidFill>
                <a:latin typeface="Times New Roman" panose="02020603050405020304" pitchFamily="18" charset="0"/>
                <a:cs typeface="Times New Roman" panose="02020603050405020304" pitchFamily="18" charset="0"/>
                <a:sym typeface="+mn-ea"/>
              </a:rPr>
              <a:t>Salakhutdinov and Hinton</a:t>
            </a:r>
            <a:r>
              <a:rPr lang="en-US" altLang="zh-CN" sz="2000" i="1" dirty="0">
                <a:latin typeface="Times New Roman" panose="02020603050405020304" pitchFamily="18" charset="0"/>
                <a:cs typeface="Times New Roman" panose="02020603050405020304" pitchFamily="18" charset="0"/>
                <a:sym typeface="+mn-ea"/>
              </a:rPr>
              <a:t>, </a:t>
            </a:r>
            <a:r>
              <a:rPr lang="en-US" altLang="zh-CN" sz="2000" i="1" dirty="0">
                <a:solidFill>
                  <a:srgbClr val="00FF00"/>
                </a:solidFill>
                <a:latin typeface="Times New Roman" panose="02020603050405020304" pitchFamily="18" charset="0"/>
                <a:cs typeface="Times New Roman" panose="02020603050405020304" pitchFamily="18" charset="0"/>
                <a:sym typeface="+mn-ea"/>
              </a:rPr>
              <a:t>2009a</a:t>
            </a:r>
            <a:r>
              <a:rPr lang="en-US" altLang="zh-CN" sz="2000" i="1" dirty="0">
                <a:latin typeface="Times New Roman" panose="02020603050405020304" pitchFamily="18" charset="0"/>
                <a:cs typeface="Times New Roman" panose="02020603050405020304" pitchFamily="18" charset="0"/>
                <a:sym typeface="+mn-ea"/>
              </a:rPr>
              <a:t>;</a:t>
            </a:r>
            <a:r>
              <a:rPr lang="en-US" altLang="zh-CN" sz="2000" i="1" dirty="0">
                <a:solidFill>
                  <a:srgbClr val="00FF00"/>
                </a:solidFill>
                <a:latin typeface="Times New Roman" panose="02020603050405020304" pitchFamily="18" charset="0"/>
                <a:cs typeface="Times New Roman" panose="02020603050405020304" pitchFamily="18" charset="0"/>
                <a:sym typeface="+mn-ea"/>
              </a:rPr>
              <a:t> Srivastava et al.</a:t>
            </a:r>
            <a:r>
              <a:rPr lang="en-US" altLang="zh-CN" sz="2000" i="1" dirty="0">
                <a:latin typeface="Times New Roman" panose="02020603050405020304" pitchFamily="18" charset="0"/>
                <a:cs typeface="Times New Roman" panose="02020603050405020304" pitchFamily="18" charset="0"/>
                <a:sym typeface="+mn-ea"/>
              </a:rPr>
              <a:t>, </a:t>
            </a:r>
            <a:r>
              <a:rPr lang="en-US" altLang="zh-CN" sz="2000" i="1" dirty="0">
                <a:solidFill>
                  <a:srgbClr val="00FF00"/>
                </a:solidFill>
                <a:latin typeface="Times New Roman" panose="02020603050405020304" pitchFamily="18" charset="0"/>
                <a:cs typeface="Times New Roman" panose="02020603050405020304" pitchFamily="18" charset="0"/>
                <a:sym typeface="+mn-ea"/>
              </a:rPr>
              <a:t>2014</a:t>
            </a:r>
            <a:r>
              <a:rPr lang="en-US" altLang="zh-CN" sz="2000" dirty="0">
                <a:latin typeface="Times New Roman" panose="02020603050405020304" pitchFamily="18" charset="0"/>
                <a:cs typeface="Times New Roman" panose="02020603050405020304" pitchFamily="18" charset="0"/>
                <a:sym typeface="+mn-ea"/>
              </a:rPr>
              <a:t>). </a:t>
            </a:r>
            <a:r>
              <a:rPr lang="en-US" altLang="zh-CN" sz="2000" i="1" dirty="0">
                <a:latin typeface="Times New Roman" panose="02020603050405020304" pitchFamily="18" charset="0"/>
                <a:cs typeface="Times New Roman" panose="02020603050405020304" pitchFamily="18" charset="0"/>
                <a:sym typeface="+mn-ea"/>
              </a:rPr>
              <a:t>(a)</a:t>
            </a:r>
            <a:r>
              <a:rPr lang="en-US" altLang="zh-CN" sz="2000" dirty="0">
                <a:latin typeface="Times New Roman" panose="02020603050405020304" pitchFamily="18" charset="0"/>
                <a:cs typeface="Times New Roman" panose="02020603050405020304" pitchFamily="18" charset="0"/>
                <a:sym typeface="+mn-ea"/>
              </a:rPr>
              <a:t> Train an RBM by using CD to approximately maximize</a:t>
            </a:r>
            <a:r>
              <a:rPr lang="en-US" altLang="zh-CN" sz="2000" i="1" dirty="0">
                <a:latin typeface="Times New Roman" panose="02020603050405020304" pitchFamily="18" charset="0"/>
                <a:cs typeface="Times New Roman" panose="02020603050405020304" pitchFamily="18" charset="0"/>
                <a:sym typeface="+mn-ea"/>
              </a:rPr>
              <a:t> logP</a:t>
            </a:r>
            <a:r>
              <a:rPr lang="en-US" altLang="zh-CN" sz="2000" dirty="0">
                <a:latin typeface="Times New Roman" panose="02020603050405020304" pitchFamily="18" charset="0"/>
                <a:cs typeface="Times New Roman" panose="02020603050405020304" pitchFamily="18" charset="0"/>
                <a:sym typeface="+mn-ea"/>
              </a:rPr>
              <a:t>(</a:t>
            </a:r>
            <a:r>
              <a:rPr lang="en-US" altLang="zh-CN" sz="2000" i="1" dirty="0">
                <a:latin typeface="Times New Roman" panose="02020603050405020304" pitchFamily="18" charset="0"/>
                <a:cs typeface="Times New Roman" panose="02020603050405020304" pitchFamily="18" charset="0"/>
                <a:sym typeface="+mn-ea"/>
              </a:rPr>
              <a:t>v</a:t>
            </a:r>
            <a:r>
              <a:rPr lang="en-US" altLang="zh-CN" sz="2000" dirty="0">
                <a:latin typeface="Times New Roman" panose="02020603050405020304" pitchFamily="18" charset="0"/>
                <a:cs typeface="Times New Roman" panose="02020603050405020304" pitchFamily="18" charset="0"/>
                <a:sym typeface="+mn-ea"/>
              </a:rPr>
              <a:t>). </a:t>
            </a:r>
            <a:r>
              <a:rPr lang="en-US" altLang="zh-CN" sz="2000" i="1" dirty="0">
                <a:latin typeface="Times New Roman" panose="02020603050405020304" pitchFamily="18" charset="0"/>
                <a:cs typeface="Times New Roman" panose="02020603050405020304" pitchFamily="18" charset="0"/>
                <a:sym typeface="+mn-ea"/>
              </a:rPr>
              <a:t>(b) </a:t>
            </a:r>
            <a:r>
              <a:rPr lang="en-US" altLang="zh-CN" sz="2000" dirty="0">
                <a:latin typeface="Times New Roman" panose="02020603050405020304" pitchFamily="18" charset="0"/>
                <a:cs typeface="Times New Roman" panose="02020603050405020304" pitchFamily="18" charset="0"/>
                <a:sym typeface="+mn-ea"/>
              </a:rPr>
              <a:t>Train a second RBM that models </a:t>
            </a:r>
            <a:r>
              <a:rPr lang="en-US" altLang="zh-CN" sz="2000" b="1" i="1" dirty="0">
                <a:latin typeface="Times New Roman" panose="02020603050405020304" pitchFamily="18" charset="0"/>
                <a:cs typeface="Times New Roman" panose="02020603050405020304" pitchFamily="18" charset="0"/>
                <a:sym typeface="+mn-ea"/>
              </a:rPr>
              <a:t>h</a:t>
            </a:r>
            <a:r>
              <a:rPr lang="en-US" altLang="zh-CN" sz="2000" b="1" baseline="30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 and target class y by using CD-</a:t>
            </a:r>
            <a:r>
              <a:rPr lang="en-US" altLang="zh-CN" sz="2000" i="1" dirty="0">
                <a:latin typeface="Times New Roman" panose="02020603050405020304" pitchFamily="18" charset="0"/>
                <a:cs typeface="Times New Roman" panose="02020603050405020304" pitchFamily="18" charset="0"/>
                <a:sym typeface="+mn-ea"/>
              </a:rPr>
              <a:t>k</a:t>
            </a:r>
            <a:r>
              <a:rPr lang="en-US" altLang="zh-CN" sz="2000" dirty="0">
                <a:latin typeface="Times New Roman" panose="02020603050405020304" pitchFamily="18" charset="0"/>
                <a:cs typeface="Times New Roman" panose="02020603050405020304" pitchFamily="18" charset="0"/>
                <a:sym typeface="+mn-ea"/>
              </a:rPr>
              <a:t> to approximately maximize </a:t>
            </a:r>
            <a:r>
              <a:rPr lang="en-US" altLang="zh-CN" sz="2000" i="1" dirty="0">
                <a:latin typeface="Times New Roman" panose="02020603050405020304" pitchFamily="18" charset="0"/>
                <a:cs typeface="Times New Roman" panose="02020603050405020304" pitchFamily="18" charset="0"/>
                <a:sym typeface="+mn-ea"/>
              </a:rPr>
              <a:t>logP</a:t>
            </a:r>
            <a:r>
              <a:rPr lang="en-US" altLang="zh-CN" sz="2000" dirty="0">
                <a:latin typeface="Times New Roman" panose="02020603050405020304" pitchFamily="18" charset="0"/>
                <a:cs typeface="Times New Roman" panose="02020603050405020304" pitchFamily="18" charset="0"/>
                <a:sym typeface="+mn-ea"/>
              </a:rPr>
              <a:t>(</a:t>
            </a:r>
            <a:r>
              <a:rPr lang="en-US" altLang="zh-CN" sz="2000" b="1" i="1" dirty="0">
                <a:latin typeface="Times New Roman" panose="02020603050405020304" pitchFamily="18" charset="0"/>
                <a:cs typeface="Times New Roman" panose="02020603050405020304" pitchFamily="18" charset="0"/>
                <a:sym typeface="+mn-ea"/>
              </a:rPr>
              <a:t>h</a:t>
            </a:r>
            <a:r>
              <a:rPr lang="en-US" altLang="zh-CN" sz="2000" b="1" baseline="30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 ,y) where </a:t>
            </a:r>
            <a:r>
              <a:rPr lang="en-US" altLang="zh-CN" sz="2000" b="1" i="1" dirty="0">
                <a:latin typeface="Times New Roman" panose="02020603050405020304" pitchFamily="18" charset="0"/>
                <a:cs typeface="Times New Roman" panose="02020603050405020304" pitchFamily="18" charset="0"/>
                <a:sym typeface="+mn-ea"/>
              </a:rPr>
              <a:t>h</a:t>
            </a:r>
            <a:r>
              <a:rPr lang="en-US" altLang="zh-CN" sz="2000" b="1" baseline="30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 is drawn from the first RBM’s posterior conditioned on the data. Increase </a:t>
            </a:r>
            <a:r>
              <a:rPr lang="en-US" altLang="zh-CN" sz="2000" i="1" dirty="0">
                <a:latin typeface="Times New Roman" panose="02020603050405020304" pitchFamily="18" charset="0"/>
                <a:cs typeface="Times New Roman" panose="02020603050405020304" pitchFamily="18" charset="0"/>
                <a:sym typeface="+mn-ea"/>
              </a:rPr>
              <a:t>k</a:t>
            </a:r>
            <a:r>
              <a:rPr lang="en-US" altLang="zh-CN" sz="2000" dirty="0">
                <a:latin typeface="Times New Roman" panose="02020603050405020304" pitchFamily="18" charset="0"/>
                <a:cs typeface="Times New Roman" panose="02020603050405020304" pitchFamily="18" charset="0"/>
                <a:sym typeface="+mn-ea"/>
              </a:rPr>
              <a:t> from 1 to 20 during learning. </a:t>
            </a:r>
            <a:r>
              <a:rPr lang="en-US" altLang="zh-CN" sz="2000" i="1" dirty="0">
                <a:latin typeface="Times New Roman" panose="02020603050405020304" pitchFamily="18" charset="0"/>
                <a:cs typeface="Times New Roman" panose="02020603050405020304" pitchFamily="18" charset="0"/>
                <a:sym typeface="+mn-ea"/>
              </a:rPr>
              <a:t>(c) </a:t>
            </a:r>
            <a:r>
              <a:rPr lang="en-US" altLang="zh-CN" sz="2000" dirty="0">
                <a:latin typeface="Times New Roman" panose="02020603050405020304" pitchFamily="18" charset="0"/>
                <a:cs typeface="Times New Roman" panose="02020603050405020304" pitchFamily="18" charset="0"/>
                <a:sym typeface="+mn-ea"/>
              </a:rPr>
              <a:t>Combine the two RBMs into a DBM. Train it to approximately maximize </a:t>
            </a:r>
            <a:r>
              <a:rPr lang="en-US" altLang="zh-CN" sz="2000" i="1" dirty="0">
                <a:latin typeface="Times New Roman" panose="02020603050405020304" pitchFamily="18" charset="0"/>
                <a:cs typeface="Times New Roman" panose="02020603050405020304" pitchFamily="18" charset="0"/>
                <a:sym typeface="+mn-ea"/>
              </a:rPr>
              <a:t>logP</a:t>
            </a:r>
            <a:r>
              <a:rPr lang="en-US" altLang="zh-CN" sz="2000" dirty="0">
                <a:latin typeface="Times New Roman" panose="02020603050405020304" pitchFamily="18" charset="0"/>
                <a:cs typeface="Times New Roman" panose="02020603050405020304" pitchFamily="18" charset="0"/>
                <a:sym typeface="+mn-ea"/>
              </a:rPr>
              <a:t>(</a:t>
            </a:r>
            <a:r>
              <a:rPr lang="en-US" altLang="zh-CN" sz="2000" b="1" dirty="0">
                <a:latin typeface="Times New Roman" panose="02020603050405020304" pitchFamily="18" charset="0"/>
                <a:cs typeface="Times New Roman" panose="02020603050405020304" pitchFamily="18" charset="0"/>
                <a:sym typeface="+mn-ea"/>
              </a:rPr>
              <a:t>v</a:t>
            </a:r>
            <a:r>
              <a:rPr lang="en-US" altLang="zh-CN" sz="2000" dirty="0">
                <a:latin typeface="Times New Roman" panose="02020603050405020304" pitchFamily="18" charset="0"/>
                <a:cs typeface="Times New Roman" panose="02020603050405020304" pitchFamily="18" charset="0"/>
                <a:sym typeface="+mn-ea"/>
              </a:rPr>
              <a:t>,y) using stochastic maximum likelihood with </a:t>
            </a:r>
            <a:r>
              <a:rPr lang="en-US" altLang="zh-CN" sz="2000" i="1" dirty="0">
                <a:latin typeface="Times New Roman" panose="02020603050405020304" pitchFamily="18" charset="0"/>
                <a:cs typeface="Times New Roman" panose="02020603050405020304" pitchFamily="18" charset="0"/>
                <a:sym typeface="+mn-ea"/>
              </a:rPr>
              <a:t>k</a:t>
            </a:r>
            <a:r>
              <a:rPr lang="en-US" altLang="zh-CN" sz="2000" dirty="0">
                <a:latin typeface="Times New Roman" panose="02020603050405020304" pitchFamily="18" charset="0"/>
                <a:cs typeface="Times New Roman" panose="02020603050405020304" pitchFamily="18" charset="0"/>
                <a:sym typeface="+mn-ea"/>
              </a:rPr>
              <a:t> = 5. </a:t>
            </a:r>
            <a:r>
              <a:rPr lang="en-US" altLang="zh-CN" sz="2000" i="1" dirty="0">
                <a:latin typeface="Times New Roman" panose="02020603050405020304" pitchFamily="18" charset="0"/>
                <a:cs typeface="Times New Roman" panose="02020603050405020304" pitchFamily="18" charset="0"/>
                <a:sym typeface="+mn-ea"/>
              </a:rPr>
              <a:t>(d)</a:t>
            </a:r>
            <a:r>
              <a:rPr lang="en-US" altLang="zh-CN" sz="2000" dirty="0">
                <a:latin typeface="Times New Roman" panose="02020603050405020304" pitchFamily="18" charset="0"/>
                <a:cs typeface="Times New Roman" panose="02020603050405020304" pitchFamily="18" charset="0"/>
                <a:sym typeface="+mn-ea"/>
              </a:rPr>
              <a:t> Delete y from the model. Define a new set of features </a:t>
            </a:r>
            <a:r>
              <a:rPr lang="en-US" altLang="zh-CN" sz="2000" b="1" i="1" dirty="0">
                <a:latin typeface="Times New Roman" panose="02020603050405020304" pitchFamily="18" charset="0"/>
                <a:cs typeface="Times New Roman" panose="02020603050405020304" pitchFamily="18" charset="0"/>
                <a:sym typeface="+mn-ea"/>
              </a:rPr>
              <a:t>h</a:t>
            </a:r>
            <a:r>
              <a:rPr lang="en-US" altLang="zh-CN" sz="2000" b="1" baseline="30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 and </a:t>
            </a:r>
            <a:r>
              <a:rPr lang="en-US" altLang="zh-CN" sz="2000" b="1" i="1" dirty="0">
                <a:latin typeface="Times New Roman" panose="02020603050405020304" pitchFamily="18" charset="0"/>
                <a:cs typeface="Times New Roman" panose="02020603050405020304" pitchFamily="18" charset="0"/>
                <a:sym typeface="+mn-ea"/>
              </a:rPr>
              <a:t>h</a:t>
            </a:r>
            <a:r>
              <a:rPr lang="en-US" altLang="zh-CN" sz="2000" b="1" baseline="30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 that are obtained by running mean field inference in the model lacking y . Use these features as input to an MLP whose structure is the same as an additional pass of mean field, with an additional output layer for the estimate of y . Initialize the MLP’s weights to be the same as the DBM’s weights. Train the MLP to approximately maximize </a:t>
            </a:r>
            <a:r>
              <a:rPr lang="en-US" altLang="zh-CN" sz="2000" i="1" dirty="0">
                <a:latin typeface="Times New Roman" panose="02020603050405020304" pitchFamily="18" charset="0"/>
                <a:cs typeface="Times New Roman" panose="02020603050405020304" pitchFamily="18" charset="0"/>
                <a:sym typeface="+mn-ea"/>
              </a:rPr>
              <a:t>logP</a:t>
            </a:r>
            <a:r>
              <a:rPr lang="en-US" altLang="zh-CN" sz="2000" dirty="0">
                <a:latin typeface="Times New Roman" panose="02020603050405020304" pitchFamily="18" charset="0"/>
                <a:cs typeface="Times New Roman" panose="02020603050405020304" pitchFamily="18" charset="0"/>
                <a:sym typeface="+mn-ea"/>
              </a:rPr>
              <a:t>(y|</a:t>
            </a:r>
            <a:r>
              <a:rPr lang="en-US" altLang="zh-CN" sz="2000" b="1" dirty="0">
                <a:latin typeface="Times New Roman" panose="02020603050405020304" pitchFamily="18" charset="0"/>
                <a:cs typeface="Times New Roman" panose="02020603050405020304" pitchFamily="18" charset="0"/>
                <a:sym typeface="+mn-ea"/>
              </a:rPr>
              <a:t>v</a:t>
            </a:r>
            <a:r>
              <a:rPr lang="en-US" altLang="zh-CN" sz="2000" dirty="0">
                <a:latin typeface="Times New Roman" panose="02020603050405020304" pitchFamily="18" charset="0"/>
                <a:cs typeface="Times New Roman" panose="02020603050405020304" pitchFamily="18" charset="0"/>
                <a:sym typeface="+mn-ea"/>
              </a:rPr>
              <a:t>) using stochastic gradient descent and dropout. Figure reprinted from (</a:t>
            </a:r>
            <a:r>
              <a:rPr lang="en-US" altLang="zh-CN" sz="2000" dirty="0">
                <a:solidFill>
                  <a:srgbClr val="00FF00"/>
                </a:solidFill>
                <a:latin typeface="Times New Roman" panose="02020603050405020304" pitchFamily="18" charset="0"/>
                <a:cs typeface="Times New Roman" panose="02020603050405020304" pitchFamily="18" charset="0"/>
                <a:sym typeface="+mn-ea"/>
              </a:rPr>
              <a:t>Goodfellow</a:t>
            </a:r>
            <a:r>
              <a:rPr lang="en-US" altLang="zh-CN" sz="2000" dirty="0">
                <a:latin typeface="Times New Roman" panose="02020603050405020304" pitchFamily="18" charset="0"/>
                <a:cs typeface="Times New Roman" panose="02020603050405020304" pitchFamily="18" charset="0"/>
                <a:sym typeface="+mn-ea"/>
              </a:rPr>
              <a:t> </a:t>
            </a:r>
            <a:r>
              <a:rPr lang="en-US" altLang="zh-CN" sz="2000" i="1" dirty="0">
                <a:solidFill>
                  <a:srgbClr val="00FF00"/>
                </a:solidFill>
                <a:latin typeface="Times New Roman" panose="02020603050405020304" pitchFamily="18" charset="0"/>
                <a:cs typeface="Times New Roman" panose="02020603050405020304" pitchFamily="18" charset="0"/>
                <a:sym typeface="+mn-ea"/>
              </a:rPr>
              <a:t>et al.</a:t>
            </a:r>
            <a:r>
              <a:rPr lang="en-US" altLang="zh-CN" sz="2000" dirty="0">
                <a:latin typeface="Times New Roman" panose="02020603050405020304" pitchFamily="18" charset="0"/>
                <a:cs typeface="Times New Roman" panose="02020603050405020304" pitchFamily="18" charset="0"/>
                <a:sym typeface="+mn-ea"/>
              </a:rPr>
              <a:t>, </a:t>
            </a:r>
            <a:r>
              <a:rPr lang="en-US" altLang="zh-CN" sz="2000" dirty="0">
                <a:solidFill>
                  <a:srgbClr val="00FF00"/>
                </a:solidFill>
                <a:latin typeface="Times New Roman" panose="02020603050405020304" pitchFamily="18" charset="0"/>
                <a:cs typeface="Times New Roman" panose="02020603050405020304" pitchFamily="18" charset="0"/>
                <a:sym typeface="+mn-ea"/>
              </a:rPr>
              <a:t>2013b</a:t>
            </a:r>
            <a:r>
              <a:rPr lang="en-US" altLang="zh-CN" sz="2000" dirty="0">
                <a:latin typeface="Times New Roman" panose="02020603050405020304" pitchFamily="18" charset="0"/>
                <a:cs typeface="Times New Roman" panose="02020603050405020304" pitchFamily="18" charset="0"/>
                <a:sym typeface="+mn-ea"/>
              </a:rPr>
              <a:t>).</a:t>
            </a:r>
          </a:p>
        </p:txBody>
      </p:sp>
      <p:pic>
        <p:nvPicPr>
          <p:cNvPr id="3" name="图片 2"/>
          <p:cNvPicPr>
            <a:picLocks noChangeAspect="1"/>
          </p:cNvPicPr>
          <p:nvPr/>
        </p:nvPicPr>
        <p:blipFill>
          <a:blip r:embed="rId3"/>
          <a:stretch>
            <a:fillRect/>
          </a:stretch>
        </p:blipFill>
        <p:spPr>
          <a:xfrm>
            <a:off x="387350" y="1207770"/>
            <a:ext cx="4415155" cy="424370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20.4.4 Layer-Wise Pretraining</a:t>
            </a:r>
          </a:p>
        </p:txBody>
      </p:sp>
      <p:sp>
        <p:nvSpPr>
          <p:cNvPr id="7" name="内容占位符 6"/>
          <p:cNvSpPr>
            <a:spLocks noGrp="1"/>
          </p:cNvSpPr>
          <p:nvPr>
            <p:ph idx="4294967295"/>
          </p:nvPr>
        </p:nvSpPr>
        <p:spPr>
          <a:xfrm>
            <a:off x="387439" y="1043189"/>
            <a:ext cx="11409609" cy="5133774"/>
          </a:xfrm>
        </p:spPr>
        <p:txBody>
          <a:bodyPr>
            <a:noAutofit/>
          </a:bodyPr>
          <a:lstStyle/>
          <a:p>
            <a:pPr marL="0" algn="just" fontAlgn="auto">
              <a:lnSpc>
                <a:spcPct val="125000"/>
              </a:lnSpc>
              <a:spcBef>
                <a:spcPts val="0"/>
              </a:spcBef>
              <a:buClr>
                <a:srgbClr val="FF0000"/>
              </a:buClr>
              <a:buSzTx/>
              <a:buNone/>
            </a:pPr>
            <a:r>
              <a:rPr lang="en-US" altLang="zh-CN" dirty="0">
                <a:latin typeface="Times New Roman" panose="02020603050405020304" pitchFamily="18" charset="0"/>
                <a:cs typeface="Times New Roman" panose="02020603050405020304" pitchFamily="18" charset="0"/>
              </a:rPr>
              <a:t>        This greedy layer-wise training procedure is not just coordinate ascent. It bears some passing resemblance to coordinate ascent because we optimize one subset of the parameters at each step. However, in the case of the greedy layer-wise training procedure, we actually use a different objective function at each step.</a:t>
            </a:r>
          </a:p>
          <a:p>
            <a:pPr algn="just">
              <a:spcBef>
                <a:spcPts val="0"/>
              </a:spcBef>
              <a:buClr>
                <a:srgbClr val="FF0000"/>
              </a:buClr>
            </a:pPr>
            <a:r>
              <a:rPr lang="en-US" altLang="zh-CN" dirty="0">
                <a:sym typeface="+mn-ea"/>
              </a:rPr>
              <a:t>        Greedy layer-wise pretraining of a DBM differs from greedy layer-wise pre-training of a DBN. The parameters of each individual RBM may be copied to the corresponding DBN directly. In the case of the DBM, the RBM parameters must be modified before inclusion in the DBM. A layer in the middle of the stack of RBMs is trained with only bottom-up input, but after the stack is combined to form the DBM, the layer will have both bottom-up and top-down input. </a:t>
            </a:r>
            <a:endParaRPr lang="en-US" altLang="zh-CN" dirty="0">
              <a:latin typeface="Times New Roman" panose="02020603050405020304" pitchFamily="18" charset="0"/>
              <a:cs typeface="Times New Roman" panose="02020603050405020304" pitchFamily="18" charset="0"/>
            </a:endParaRPr>
          </a:p>
          <a:p>
            <a:pPr marL="0" indent="446405" algn="just" fontAlgn="auto">
              <a:lnSpc>
                <a:spcPct val="125000"/>
              </a:lnSpc>
              <a:spcBef>
                <a:spcPts val="0"/>
              </a:spcBef>
              <a:buClr>
                <a:srgbClr val="FF0000"/>
              </a:buClr>
              <a:buSzTx/>
              <a:buNone/>
            </a:pPr>
            <a:endParaRPr lang="en-US" altLang="zh-CN" sz="24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20.4.4 Layer-Wise Pretraining</a:t>
            </a:r>
          </a:p>
        </p:txBody>
      </p:sp>
      <p:sp>
        <p:nvSpPr>
          <p:cNvPr id="7" name="内容占位符 6"/>
          <p:cNvSpPr>
            <a:spLocks noGrp="1"/>
          </p:cNvSpPr>
          <p:nvPr>
            <p:ph idx="4294967295"/>
          </p:nvPr>
        </p:nvSpPr>
        <p:spPr>
          <a:xfrm>
            <a:off x="387439" y="1043189"/>
            <a:ext cx="11409609" cy="5133774"/>
          </a:xfrm>
        </p:spPr>
        <p:txBody>
          <a:bodyPr>
            <a:noAutofit/>
          </a:bodyPr>
          <a:lstStyle/>
          <a:p>
            <a:pPr marL="0" algn="just">
              <a:lnSpc>
                <a:spcPct val="125000"/>
              </a:lnSpc>
              <a:spcBef>
                <a:spcPts val="0"/>
              </a:spcBef>
              <a:buClr>
                <a:srgbClr val="FF0000"/>
              </a:buClr>
              <a:buSzTx/>
              <a:buNone/>
            </a:pPr>
            <a:r>
              <a:rPr lang="en-US" altLang="zh-CN" dirty="0">
                <a:latin typeface="Times New Roman" panose="02020603050405020304" pitchFamily="18" charset="0"/>
                <a:cs typeface="Times New Roman" panose="02020603050405020304" pitchFamily="18" charset="0"/>
                <a:sym typeface="+mn-ea"/>
              </a:rPr>
              <a:t>To account for this effect, </a:t>
            </a:r>
            <a:r>
              <a:rPr lang="en-US" altLang="zh-CN" dirty="0">
                <a:solidFill>
                  <a:srgbClr val="00FF00"/>
                </a:solidFill>
                <a:latin typeface="Times New Roman" panose="02020603050405020304" pitchFamily="18" charset="0"/>
                <a:cs typeface="Times New Roman" panose="02020603050405020304" pitchFamily="18" charset="0"/>
                <a:sym typeface="+mn-ea"/>
              </a:rPr>
              <a:t>Salakhutdinov and Hinton </a:t>
            </a:r>
            <a:r>
              <a:rPr lang="en-US" altLang="zh-CN" dirty="0">
                <a:latin typeface="Times New Roman" panose="02020603050405020304" pitchFamily="18" charset="0"/>
                <a:cs typeface="Times New Roman" panose="02020603050405020304" pitchFamily="18" charset="0"/>
                <a:sym typeface="+mn-ea"/>
              </a:rPr>
              <a:t>(</a:t>
            </a:r>
            <a:r>
              <a:rPr lang="en-US" altLang="zh-CN" dirty="0">
                <a:solidFill>
                  <a:srgbClr val="00FF00"/>
                </a:solidFill>
                <a:latin typeface="Times New Roman" panose="02020603050405020304" pitchFamily="18" charset="0"/>
                <a:cs typeface="Times New Roman" panose="02020603050405020304" pitchFamily="18" charset="0"/>
                <a:sym typeface="+mn-ea"/>
              </a:rPr>
              <a:t>2009a</a:t>
            </a:r>
            <a:r>
              <a:rPr lang="en-US" altLang="zh-CN" dirty="0">
                <a:latin typeface="Times New Roman" panose="02020603050405020304" pitchFamily="18" charset="0"/>
                <a:cs typeface="Times New Roman" panose="02020603050405020304" pitchFamily="18" charset="0"/>
                <a:sym typeface="+mn-ea"/>
              </a:rPr>
              <a:t>) advocate dividing the weights of all but the top and bottom RBM in half before inserting them into the DBM. Additionally, the bottom RBM must be trained using two “copies” of each visible unit and the weights tied to be equal between the two copies. This means that the weights are effectively doubled during the upward pass. Similarly, the top RBM should be trained with two copies of the topmost layer.</a:t>
            </a:r>
            <a:endParaRPr lang="en-US" altLang="zh-CN" dirty="0">
              <a:latin typeface="Times New Roman" panose="02020603050405020304" pitchFamily="18" charset="0"/>
              <a:cs typeface="Times New Roman" panose="02020603050405020304" pitchFamily="18" charset="0"/>
            </a:endParaRPr>
          </a:p>
          <a:p>
            <a:pPr marL="0" indent="446405" algn="just">
              <a:lnSpc>
                <a:spcPct val="125000"/>
              </a:lnSpc>
              <a:spcBef>
                <a:spcPts val="0"/>
              </a:spcBef>
              <a:buClr>
                <a:srgbClr val="FF0000"/>
              </a:buClr>
              <a:buSzTx/>
              <a:buNone/>
            </a:pPr>
            <a:endParaRPr lang="en-US" altLang="zh-CN" sz="24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20.4.4 Layer-Wise Pretraining</a:t>
            </a:r>
          </a:p>
        </p:txBody>
      </p:sp>
      <p:sp>
        <p:nvSpPr>
          <p:cNvPr id="7" name="内容占位符 6"/>
          <p:cNvSpPr>
            <a:spLocks noGrp="1"/>
          </p:cNvSpPr>
          <p:nvPr>
            <p:ph idx="4294967295"/>
          </p:nvPr>
        </p:nvSpPr>
        <p:spPr>
          <a:xfrm>
            <a:off x="387439" y="1043189"/>
            <a:ext cx="11409609" cy="5133774"/>
          </a:xfrm>
        </p:spPr>
        <p:txBody>
          <a:bodyPr>
            <a:noAutofit/>
          </a:bodyPr>
          <a:lstStyle/>
          <a:p>
            <a:pPr marL="0" algn="just">
              <a:lnSpc>
                <a:spcPct val="125000"/>
              </a:lnSpc>
              <a:spcBef>
                <a:spcPts val="0"/>
              </a:spcBef>
              <a:buClr>
                <a:srgbClr val="FF0000"/>
              </a:buClr>
              <a:buSzTx/>
              <a:buNone/>
            </a:pPr>
            <a:r>
              <a:rPr lang="en-US" altLang="zh-CN" dirty="0">
                <a:latin typeface="Times New Roman" panose="02020603050405020304" pitchFamily="18" charset="0"/>
                <a:cs typeface="Times New Roman" panose="02020603050405020304" pitchFamily="18" charset="0"/>
              </a:rPr>
              <a:t>        Obtaining the state of the art results with the deep Boltzmann machine requires a modification of the standard SML algorithm, which is to use a small amount of mean field during the negative phase of the joint PCD training step (</a:t>
            </a:r>
            <a:r>
              <a:rPr lang="en-US" altLang="zh-CN" dirty="0">
                <a:solidFill>
                  <a:srgbClr val="00FF00"/>
                </a:solidFill>
                <a:latin typeface="Times New Roman" panose="02020603050405020304" pitchFamily="18" charset="0"/>
                <a:cs typeface="Times New Roman" panose="02020603050405020304" pitchFamily="18" charset="0"/>
              </a:rPr>
              <a:t>Salakhutdinov and Hinton</a:t>
            </a:r>
            <a:r>
              <a:rPr lang="en-US" altLang="zh-CN" dirty="0">
                <a:latin typeface="Times New Roman" panose="02020603050405020304" pitchFamily="18" charset="0"/>
                <a:cs typeface="Times New Roman" panose="02020603050405020304" pitchFamily="18" charset="0"/>
                <a:sym typeface="+mn-ea"/>
              </a:rPr>
              <a:t>, </a:t>
            </a:r>
            <a:r>
              <a:rPr lang="en-US" altLang="zh-CN" dirty="0">
                <a:solidFill>
                  <a:srgbClr val="00FF00"/>
                </a:solidFill>
                <a:latin typeface="Times New Roman" panose="02020603050405020304" pitchFamily="18" charset="0"/>
                <a:cs typeface="Times New Roman" panose="02020603050405020304" pitchFamily="18" charset="0"/>
              </a:rPr>
              <a:t>2009a</a:t>
            </a:r>
            <a:r>
              <a:rPr lang="en-US" altLang="zh-CN" dirty="0">
                <a:latin typeface="Times New Roman" panose="02020603050405020304" pitchFamily="18" charset="0"/>
                <a:cs typeface="Times New Roman" panose="02020603050405020304" pitchFamily="18" charset="0"/>
              </a:rPr>
              <a:t>). Specifically, the expectation of the energy gradient should be computed with respect to the mean field distribution in which all of the units are independent from each other. The parameters of this mean field distribution should be obtained by running the mean field fixed point equations for just one step. See </a:t>
            </a:r>
            <a:r>
              <a:rPr lang="en-US" altLang="zh-CN" dirty="0">
                <a:solidFill>
                  <a:srgbClr val="00FF00"/>
                </a:solidFill>
                <a:latin typeface="Times New Roman" panose="02020603050405020304" pitchFamily="18" charset="0"/>
                <a:cs typeface="Times New Roman" panose="02020603050405020304" pitchFamily="18" charset="0"/>
              </a:rPr>
              <a:t>Goodfellow</a:t>
            </a:r>
            <a:r>
              <a:rPr lang="en-US" altLang="zh-CN" dirty="0">
                <a:latin typeface="Times New Roman" panose="02020603050405020304" pitchFamily="18" charset="0"/>
                <a:cs typeface="Times New Roman" panose="02020603050405020304" pitchFamily="18" charset="0"/>
              </a:rPr>
              <a:t> </a:t>
            </a:r>
            <a:r>
              <a:rPr lang="en-US" altLang="zh-CN" i="1" dirty="0">
                <a:solidFill>
                  <a:srgbClr val="00FF00"/>
                </a:solidFill>
                <a:latin typeface="Times New Roman" panose="02020603050405020304" pitchFamily="18" charset="0"/>
                <a:cs typeface="Times New Roman" panose="02020603050405020304" pitchFamily="18" charset="0"/>
              </a:rPr>
              <a:t>et al. </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sym typeface="+mn-ea"/>
              </a:rPr>
              <a:t>2013b</a:t>
            </a:r>
            <a:r>
              <a:rPr lang="en-US" altLang="zh-CN" dirty="0">
                <a:latin typeface="Times New Roman" panose="02020603050405020304" pitchFamily="18" charset="0"/>
                <a:cs typeface="Times New Roman" panose="02020603050405020304" pitchFamily="18" charset="0"/>
              </a:rPr>
              <a:t>) for a comparison of the performance of centered DBMs with and without the use of partial mean field in the negative phase.</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20.4.5 Jointly Training Deep Boltzmann Machines</a:t>
            </a:r>
          </a:p>
        </p:txBody>
      </p:sp>
      <p:sp>
        <p:nvSpPr>
          <p:cNvPr id="7" name="内容占位符 6"/>
          <p:cNvSpPr>
            <a:spLocks noGrp="1"/>
          </p:cNvSpPr>
          <p:nvPr>
            <p:ph idx="4294967295"/>
          </p:nvPr>
        </p:nvSpPr>
        <p:spPr>
          <a:xfrm>
            <a:off x="387439" y="1043189"/>
            <a:ext cx="11409609" cy="5133774"/>
          </a:xfrm>
        </p:spPr>
        <p:txBody>
          <a:bodyPr>
            <a:noAutofit/>
          </a:bodyPr>
          <a:lstStyle/>
          <a:p>
            <a:pPr marL="0" algn="just">
              <a:lnSpc>
                <a:spcPct val="125000"/>
              </a:lnSpc>
              <a:spcBef>
                <a:spcPts val="0"/>
              </a:spcBef>
              <a:buClr>
                <a:srgbClr val="FF0000"/>
              </a:buClr>
              <a:buSzTx/>
              <a:buNone/>
            </a:pPr>
            <a:r>
              <a:rPr lang="en-US" altLang="zh-CN" sz="2400" dirty="0">
                <a:latin typeface="Times New Roman" panose="02020603050405020304" pitchFamily="18" charset="0"/>
                <a:cs typeface="Times New Roman" panose="02020603050405020304" pitchFamily="18" charset="0"/>
              </a:rPr>
              <a:t>Classic DBMs require greedy unsupervised pretraining, and to perform classification well, require a separate MLP-based classifier on top of the hidden features they extract. This has some undesirable properties. It is hard to track performance during training because we cannot evaluate properties of the full DBM while training the first RBM. Thus, it is hard to tell how well our hyperparameters are working until quite late in the training process. Software implementations of DBMs need to have many different components for CD training of individual RBMs, PCD training of the full DBM, and training based on back-propagation through the MLP. Finally, the MLP on top of the Boltzmann machine loses many of the advantages of the Boltzmann machine probabilistic model, such as being able to perform inference when some input values are missing.</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20.4.5 Jointly Training Deep Boltzmann Machines</a:t>
            </a:r>
          </a:p>
        </p:txBody>
      </p:sp>
      <p:sp>
        <p:nvSpPr>
          <p:cNvPr id="7" name="内容占位符 6"/>
          <p:cNvSpPr>
            <a:spLocks noGrp="1"/>
          </p:cNvSpPr>
          <p:nvPr>
            <p:ph idx="4294967295"/>
          </p:nvPr>
        </p:nvSpPr>
        <p:spPr>
          <a:xfrm>
            <a:off x="387439" y="1043189"/>
            <a:ext cx="11409609" cy="5133774"/>
          </a:xfrm>
        </p:spPr>
        <p:txBody>
          <a:bodyPr>
            <a:noAutofit/>
          </a:bodyPr>
          <a:lstStyle/>
          <a:p>
            <a:pPr marL="0" algn="just">
              <a:lnSpc>
                <a:spcPct val="125000"/>
              </a:lnSpc>
              <a:spcBef>
                <a:spcPts val="0"/>
              </a:spcBef>
              <a:buClr>
                <a:srgbClr val="FF0000"/>
              </a:buClr>
              <a:buSzTx/>
              <a:buNone/>
            </a:pPr>
            <a:r>
              <a:rPr lang="en-US" altLang="zh-CN" dirty="0">
                <a:latin typeface="Times New Roman" panose="02020603050405020304" pitchFamily="18" charset="0"/>
                <a:cs typeface="Times New Roman" panose="02020603050405020304" pitchFamily="18" charset="0"/>
              </a:rPr>
              <a:t>        There are two main ways to resolve the joint training problem of the deep Boltzmann machine. The first is the </a:t>
            </a:r>
            <a:r>
              <a:rPr lang="en-US" altLang="zh-CN" i="1" dirty="0">
                <a:latin typeface="Times New Roman" panose="02020603050405020304" pitchFamily="18" charset="0"/>
                <a:cs typeface="Times New Roman" panose="02020603050405020304" pitchFamily="18" charset="0"/>
              </a:rPr>
              <a:t>centered deep Boltzmann machine </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Montavon and Muller</a:t>
            </a:r>
            <a:r>
              <a:rPr lang="en-US" altLang="zh-CN" dirty="0">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rPr>
              <a:t>2012</a:t>
            </a:r>
            <a:r>
              <a:rPr lang="en-US" altLang="zh-CN" dirty="0">
                <a:latin typeface="Times New Roman" panose="02020603050405020304" pitchFamily="18" charset="0"/>
                <a:cs typeface="Times New Roman" panose="02020603050405020304" pitchFamily="18" charset="0"/>
              </a:rPr>
              <a:t>), which reparametrizes the model in order to make the Hessian of the cost function better-conditioned at the beginning of the learning process. This yields a model that can be trained without a greedy layer-wise pretraining stage. The resulting model obtains excellent test set log-likelihood and produces high quality samples. Unfortunately, it remains unable to compete with appropriately regularized MLPs as a classifier. The second way to jointly train a deep Boltzmann machine is to use a </a:t>
            </a:r>
            <a:r>
              <a:rPr lang="en-US" altLang="zh-CN" i="1" dirty="0">
                <a:latin typeface="Times New Roman" panose="02020603050405020304" pitchFamily="18" charset="0"/>
                <a:cs typeface="Times New Roman" panose="02020603050405020304" pitchFamily="18" charset="0"/>
              </a:rPr>
              <a:t>multi-prediction deep Boltzmann machine </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Goodfellow </a:t>
            </a:r>
            <a:r>
              <a:rPr lang="en-US" altLang="zh-CN" i="1" dirty="0">
                <a:solidFill>
                  <a:srgbClr val="00FF00"/>
                </a:solidFill>
                <a:latin typeface="Times New Roman" panose="02020603050405020304" pitchFamily="18" charset="0"/>
                <a:cs typeface="Times New Roman" panose="02020603050405020304" pitchFamily="18" charset="0"/>
              </a:rPr>
              <a:t>et al.</a:t>
            </a:r>
            <a:r>
              <a:rPr lang="en-US" altLang="zh-CN" dirty="0">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rPr>
              <a:t>2013b</a:t>
            </a:r>
            <a:r>
              <a:rPr lang="en-US" altLang="zh-CN" dirty="0">
                <a:latin typeface="Times New Roman" panose="02020603050405020304" pitchFamily="18" charset="0"/>
                <a:cs typeface="Times New Roman" panose="02020603050405020304" pitchFamily="18" charset="0"/>
              </a:rPr>
              <a:t>).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20.4.5 Jointly Training Deep Boltzmann Machines</a:t>
            </a:r>
          </a:p>
        </p:txBody>
      </p:sp>
      <p:sp>
        <p:nvSpPr>
          <p:cNvPr id="7" name="内容占位符 6"/>
          <p:cNvSpPr>
            <a:spLocks noGrp="1"/>
          </p:cNvSpPr>
          <p:nvPr>
            <p:ph idx="4294967295"/>
          </p:nvPr>
        </p:nvSpPr>
        <p:spPr>
          <a:xfrm>
            <a:off x="387439" y="1043189"/>
            <a:ext cx="11409609" cy="5133774"/>
          </a:xfrm>
        </p:spPr>
        <p:txBody>
          <a:bodyPr>
            <a:noAutofit/>
          </a:bodyPr>
          <a:lstStyle/>
          <a:p>
            <a:pPr marL="0" algn="just">
              <a:lnSpc>
                <a:spcPct val="125000"/>
              </a:lnSpc>
              <a:spcBef>
                <a:spcPts val="0"/>
              </a:spcBef>
              <a:buClr>
                <a:srgbClr val="FF0000"/>
              </a:buClr>
              <a:buSzTx/>
              <a:buNone/>
            </a:pPr>
            <a:r>
              <a:rPr lang="en-US" altLang="zh-CN" dirty="0">
                <a:latin typeface="Times New Roman" panose="02020603050405020304" pitchFamily="18" charset="0"/>
                <a:cs typeface="Times New Roman" panose="02020603050405020304" pitchFamily="18" charset="0"/>
              </a:rPr>
              <a:t>This model uses an alternative training criterion that allows the use of the back-propagation algorithm in order to avoid the problems with MCMC estimates of the gradient. Unfortunately, the new criterion does not lead to good likelihood or samples, but, compared to the MCMC approach, it does lead to superior classification performance and ability to reason well about missing inputs.</a:t>
            </a:r>
          </a:p>
          <a:p>
            <a:pPr algn="just">
              <a:spcBef>
                <a:spcPts val="0"/>
              </a:spcBef>
              <a:buClr>
                <a:srgbClr val="FF0000"/>
              </a:buClr>
            </a:pPr>
            <a:r>
              <a:rPr lang="en-US" altLang="zh-CN" sz="2800" dirty="0"/>
              <a:t>        The centering trick for the Boltzmann machine is easiest to describe if we return to the general view of a Boltzmann machine as consisting of a set of units </a:t>
            </a:r>
            <a:r>
              <a:rPr lang="en-US" altLang="zh-CN" sz="2800" b="1" i="1" dirty="0"/>
              <a:t>x</a:t>
            </a:r>
            <a:r>
              <a:rPr lang="en-US" altLang="zh-CN" sz="2800" dirty="0"/>
              <a:t> with a weight matrix </a:t>
            </a:r>
            <a:r>
              <a:rPr lang="en-US" altLang="zh-CN" sz="2800" b="1" i="1" dirty="0"/>
              <a:t>U</a:t>
            </a:r>
            <a:r>
              <a:rPr lang="en-US" altLang="zh-CN" sz="2800" dirty="0"/>
              <a:t> and biases </a:t>
            </a:r>
            <a:r>
              <a:rPr lang="en-US" altLang="zh-CN" sz="2800" b="1" i="1" dirty="0"/>
              <a:t>b</a:t>
            </a:r>
            <a:r>
              <a:rPr lang="en-US" altLang="zh-CN" sz="2800" dirty="0"/>
              <a:t> . Recall from Eq. </a:t>
            </a:r>
            <a:r>
              <a:rPr lang="en-US" altLang="zh-CN" sz="2800" dirty="0">
                <a:solidFill>
                  <a:srgbClr val="FF0000"/>
                </a:solidFill>
                <a:sym typeface="+mn-ea"/>
              </a:rPr>
              <a:t>20.2</a:t>
            </a:r>
            <a:r>
              <a:rPr lang="en-US" altLang="zh-CN" sz="2800" dirty="0">
                <a:sym typeface="+mn-ea"/>
              </a:rPr>
              <a:t> </a:t>
            </a:r>
            <a:r>
              <a:rPr lang="en-US" altLang="zh-CN" sz="2800" dirty="0"/>
              <a:t>that he energy function  is given by</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3" name="图片 2">
            <a:extLst>
              <a:ext uri="{FF2B5EF4-FFF2-40B4-BE49-F238E27FC236}">
                <a16:creationId xmlns:a16="http://schemas.microsoft.com/office/drawing/2014/main" id="{642FFEFD-23DF-4240-8594-9C6F0DF3C441}"/>
              </a:ext>
            </a:extLst>
          </p:cNvPr>
          <p:cNvPicPr>
            <a:picLocks noChangeAspect="1"/>
          </p:cNvPicPr>
          <p:nvPr/>
        </p:nvPicPr>
        <p:blipFill>
          <a:blip r:embed="rId3"/>
          <a:stretch>
            <a:fillRect/>
          </a:stretch>
        </p:blipFill>
        <p:spPr>
          <a:xfrm>
            <a:off x="2638146" y="5700122"/>
            <a:ext cx="7057738" cy="65714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20.4.5 Jointly Training Deep Boltzmann Machines</a:t>
            </a:r>
          </a:p>
        </p:txBody>
      </p:sp>
      <p:sp>
        <p:nvSpPr>
          <p:cNvPr id="7" name="内容占位符 6"/>
          <p:cNvSpPr>
            <a:spLocks noGrp="1"/>
          </p:cNvSpPr>
          <p:nvPr>
            <p:ph idx="1"/>
          </p:nvPr>
        </p:nvSpPr>
        <p:spPr/>
        <p:txBody>
          <a:bodyPr>
            <a:noAutofit/>
          </a:bodyPr>
          <a:lstStyle/>
          <a:p>
            <a:pPr marL="0" algn="just" fontAlgn="auto">
              <a:lnSpc>
                <a:spcPct val="125000"/>
              </a:lnSpc>
              <a:spcBef>
                <a:spcPts val="0"/>
              </a:spcBef>
              <a:buClr>
                <a:srgbClr val="FF0000"/>
              </a:buClr>
              <a:buSzTx/>
              <a:buNone/>
            </a:pPr>
            <a:r>
              <a:rPr lang="en-US" altLang="zh-CN" dirty="0">
                <a:latin typeface="Times New Roman" panose="02020603050405020304" pitchFamily="18" charset="0"/>
                <a:cs typeface="Times New Roman" panose="02020603050405020304" pitchFamily="18" charset="0"/>
              </a:rPr>
              <a:t>Using different sparsity patterns in the weight matrix </a:t>
            </a:r>
            <a:r>
              <a:rPr lang="en-US" altLang="zh-CN" b="1" i="1" dirty="0">
                <a:latin typeface="Times New Roman" panose="02020603050405020304" pitchFamily="18" charset="0"/>
                <a:cs typeface="Times New Roman" panose="02020603050405020304" pitchFamily="18" charset="0"/>
              </a:rPr>
              <a:t>U</a:t>
            </a:r>
            <a:r>
              <a:rPr lang="en-US" altLang="zh-CN" dirty="0">
                <a:latin typeface="Times New Roman" panose="02020603050405020304" pitchFamily="18" charset="0"/>
                <a:cs typeface="Times New Roman" panose="02020603050405020304" pitchFamily="18" charset="0"/>
              </a:rPr>
              <a:t>, we can implement structures of Boltzmann machines, such as RBMs, or DBMs with different numbers of layers. This is accomplished by partitioning </a:t>
            </a:r>
            <a:r>
              <a:rPr lang="en-US" altLang="zh-CN" b="1"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into visible and hidden units and zeroing out elements of </a:t>
            </a:r>
            <a:r>
              <a:rPr lang="en-US" altLang="zh-CN" b="1" i="1" dirty="0">
                <a:latin typeface="Times New Roman" panose="02020603050405020304" pitchFamily="18" charset="0"/>
                <a:cs typeface="Times New Roman" panose="02020603050405020304" pitchFamily="18" charset="0"/>
              </a:rPr>
              <a:t>U</a:t>
            </a:r>
            <a:r>
              <a:rPr lang="en-US" altLang="zh-CN" dirty="0">
                <a:latin typeface="Times New Roman" panose="02020603050405020304" pitchFamily="18" charset="0"/>
                <a:cs typeface="Times New Roman" panose="02020603050405020304" pitchFamily="18" charset="0"/>
              </a:rPr>
              <a:t> for units that do not interact. The centered Boltzmann machine introduces a vector </a:t>
            </a:r>
            <a:r>
              <a:rPr lang="en-US" altLang="zh-CN" b="1" i="1" dirty="0">
                <a:latin typeface="Times New Roman" panose="02020603050405020304" pitchFamily="18" charset="0"/>
                <a:cs typeface="Times New Roman" panose="02020603050405020304" pitchFamily="18" charset="0"/>
                <a:sym typeface="+mn-ea"/>
              </a:rPr>
              <a:t>µ </a:t>
            </a:r>
            <a:r>
              <a:rPr lang="en-US" altLang="zh-CN" dirty="0">
                <a:latin typeface="Times New Roman" panose="02020603050405020304" pitchFamily="18" charset="0"/>
                <a:cs typeface="Times New Roman" panose="02020603050405020304" pitchFamily="18" charset="0"/>
              </a:rPr>
              <a:t>that is subtracted from all of the states:</a:t>
            </a:r>
          </a:p>
          <a:p>
            <a:pPr marL="0" algn="just">
              <a:lnSpc>
                <a:spcPct val="125000"/>
              </a:lnSpc>
              <a:spcBef>
                <a:spcPts val="0"/>
              </a:spcBef>
              <a:buClr>
                <a:srgbClr val="FF0000"/>
              </a:buClr>
              <a:buSzTx/>
              <a:buNone/>
            </a:pPr>
            <a:endParaRPr lang="en-US" altLang="zh-CN" sz="24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F519B7D3-0EB5-4580-B091-D59F46207FF7}"/>
              </a:ext>
            </a:extLst>
          </p:cNvPr>
          <p:cNvPicPr>
            <a:picLocks noChangeAspect="1"/>
          </p:cNvPicPr>
          <p:nvPr/>
        </p:nvPicPr>
        <p:blipFill>
          <a:blip r:embed="rId3"/>
          <a:stretch>
            <a:fillRect/>
          </a:stretch>
        </p:blipFill>
        <p:spPr>
          <a:xfrm>
            <a:off x="1729933" y="3697684"/>
            <a:ext cx="9151157" cy="87431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20.4.5 Jointly Training Deep Boltzmann Machines</a:t>
            </a:r>
          </a:p>
        </p:txBody>
      </p:sp>
      <p:sp>
        <p:nvSpPr>
          <p:cNvPr id="7" name="内容占位符 6"/>
          <p:cNvSpPr>
            <a:spLocks noGrp="1"/>
          </p:cNvSpPr>
          <p:nvPr>
            <p:ph idx="4294967295"/>
          </p:nvPr>
        </p:nvSpPr>
        <p:spPr>
          <a:xfrm>
            <a:off x="387439" y="1043189"/>
            <a:ext cx="11409609" cy="5133774"/>
          </a:xfrm>
        </p:spPr>
        <p:txBody>
          <a:bodyPr>
            <a:noAutofit/>
          </a:bodyPr>
          <a:lstStyle/>
          <a:p>
            <a:pPr algn="just">
              <a:spcBef>
                <a:spcPts val="0"/>
              </a:spcBef>
              <a:buClr>
                <a:srgbClr val="FF0000"/>
              </a:buClr>
            </a:pPr>
            <a:r>
              <a:rPr lang="en-US" altLang="zh-CN" sz="2400" dirty="0">
                <a:latin typeface="Times New Roman" panose="02020603050405020304" pitchFamily="18" charset="0"/>
                <a:cs typeface="Times New Roman" panose="02020603050405020304" pitchFamily="18" charset="0"/>
              </a:rPr>
              <a:t>Typically </a:t>
            </a:r>
            <a:r>
              <a:rPr lang="en-US" altLang="zh-CN" sz="2400" b="1" i="1" dirty="0">
                <a:latin typeface="Times New Roman" panose="02020603050405020304" pitchFamily="18" charset="0"/>
                <a:cs typeface="Times New Roman" panose="02020603050405020304" pitchFamily="18" charset="0"/>
              </a:rPr>
              <a:t>µ </a:t>
            </a:r>
            <a:r>
              <a:rPr lang="en-US" altLang="zh-CN" sz="2400" dirty="0">
                <a:latin typeface="Times New Roman" panose="02020603050405020304" pitchFamily="18" charset="0"/>
                <a:cs typeface="Times New Roman" panose="02020603050405020304" pitchFamily="18" charset="0"/>
              </a:rPr>
              <a:t>is a hyperparameter fixed at the beginning of training. It is usually chosen to make sure that </a:t>
            </a:r>
            <a:r>
              <a:rPr lang="en-US" altLang="zh-CN" sz="2400" b="1" i="1" dirty="0">
                <a:latin typeface="Times New Roman" panose="02020603050405020304" pitchFamily="18" charset="0"/>
                <a:cs typeface="Times New Roman" panose="02020603050405020304" pitchFamily="18" charset="0"/>
              </a:rPr>
              <a:t>x</a:t>
            </a:r>
            <a:r>
              <a:rPr lang="en-US" altLang="zh-CN" sz="2400" b="1" i="1" dirty="0">
                <a:latin typeface="Times New Roman" panose="02020603050405020304" pitchFamily="18" charset="0"/>
                <a:cs typeface="Times New Roman" panose="02020603050405020304" pitchFamily="18" charset="0"/>
                <a:sym typeface="+mn-ea"/>
              </a:rPr>
              <a:t> − </a:t>
            </a:r>
            <a:r>
              <a:rPr lang="en-US" altLang="zh-CN" sz="2400" b="1" i="1" dirty="0">
                <a:latin typeface="Times New Roman" panose="02020603050405020304" pitchFamily="18" charset="0"/>
                <a:cs typeface="Times New Roman" panose="02020603050405020304" pitchFamily="18" charset="0"/>
              </a:rPr>
              <a:t>µ </a:t>
            </a:r>
            <a:r>
              <a:rPr lang="en-US" altLang="zh-CN" sz="2400" b="1"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0 </a:t>
            </a:r>
            <a:r>
              <a:rPr lang="en-US" altLang="zh-CN" sz="2400" dirty="0">
                <a:latin typeface="Times New Roman" panose="02020603050405020304" pitchFamily="18" charset="0"/>
                <a:cs typeface="Times New Roman" panose="02020603050405020304" pitchFamily="18" charset="0"/>
              </a:rPr>
              <a:t>when the model is initialized. This reparametrization does not change the set of probability distributions that the model can represent, but it does change the dynamics of stochastic gradient descent applied to the likelihood. Specifically, in many cases, this reparametrization results in a Hessian matrix that is better conditioned. </a:t>
            </a:r>
            <a:r>
              <a:rPr lang="en-US" altLang="zh-CN" sz="2400" dirty="0">
                <a:solidFill>
                  <a:srgbClr val="00FF00"/>
                </a:solidFill>
                <a:latin typeface="Times New Roman" panose="02020603050405020304" pitchFamily="18" charset="0"/>
                <a:cs typeface="Times New Roman" panose="02020603050405020304" pitchFamily="18" charset="0"/>
              </a:rPr>
              <a:t>Melchior</a:t>
            </a:r>
            <a:r>
              <a:rPr lang="en-US" altLang="zh-CN" sz="2400" dirty="0">
                <a:latin typeface="Times New Roman" panose="02020603050405020304" pitchFamily="18" charset="0"/>
                <a:cs typeface="Times New Roman" panose="02020603050405020304" pitchFamily="18" charset="0"/>
              </a:rPr>
              <a:t> </a:t>
            </a:r>
            <a:r>
              <a:rPr lang="en-US" altLang="zh-CN" sz="2400" i="1" dirty="0">
                <a:solidFill>
                  <a:srgbClr val="00FF00"/>
                </a:solidFill>
                <a:latin typeface="Times New Roman" panose="02020603050405020304" pitchFamily="18" charset="0"/>
                <a:cs typeface="Times New Roman" panose="02020603050405020304" pitchFamily="18" charset="0"/>
              </a:rPr>
              <a:t>et al. </a:t>
            </a:r>
            <a:r>
              <a:rPr lang="en-US" altLang="zh-CN" sz="2400" dirty="0">
                <a:latin typeface="Times New Roman" panose="02020603050405020304" pitchFamily="18" charset="0"/>
                <a:cs typeface="Times New Roman" panose="02020603050405020304" pitchFamily="18" charset="0"/>
              </a:rPr>
              <a:t>(</a:t>
            </a:r>
            <a:r>
              <a:rPr lang="en-US" altLang="zh-CN" sz="2400" dirty="0">
                <a:solidFill>
                  <a:srgbClr val="00FF00"/>
                </a:solidFill>
                <a:latin typeface="Times New Roman" panose="02020603050405020304" pitchFamily="18" charset="0"/>
                <a:cs typeface="Times New Roman" panose="02020603050405020304" pitchFamily="18" charset="0"/>
                <a:sym typeface="+mn-ea"/>
              </a:rPr>
              <a:t>2013</a:t>
            </a:r>
            <a:r>
              <a:rPr lang="en-US" altLang="zh-CN" sz="2400" dirty="0">
                <a:latin typeface="Times New Roman" panose="02020603050405020304" pitchFamily="18" charset="0"/>
                <a:cs typeface="Times New Roman" panose="02020603050405020304" pitchFamily="18" charset="0"/>
              </a:rPr>
              <a:t>) experimentally confirmed that the conditioning of the Hessian matrix improves, and observed that the centering trick is equivalent to another Boltzmann machine learning technique, the </a:t>
            </a:r>
            <a:r>
              <a:rPr lang="en-US" altLang="zh-CN" sz="2400" i="1" dirty="0">
                <a:latin typeface="Times New Roman" panose="02020603050405020304" pitchFamily="18" charset="0"/>
                <a:cs typeface="Times New Roman" panose="02020603050405020304" pitchFamily="18" charset="0"/>
              </a:rPr>
              <a:t>enhanced gradient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FF00"/>
                </a:solidFill>
                <a:latin typeface="Times New Roman" panose="02020603050405020304" pitchFamily="18" charset="0"/>
                <a:cs typeface="Times New Roman" panose="02020603050405020304" pitchFamily="18" charset="0"/>
                <a:sym typeface="+mn-ea"/>
              </a:rPr>
              <a:t>Cho </a:t>
            </a:r>
            <a:r>
              <a:rPr lang="en-US" altLang="zh-CN" sz="2400" i="1" dirty="0">
                <a:solidFill>
                  <a:srgbClr val="00FF00"/>
                </a:solidFill>
                <a:latin typeface="Times New Roman" panose="02020603050405020304" pitchFamily="18" charset="0"/>
                <a:cs typeface="Times New Roman" panose="02020603050405020304" pitchFamily="18" charset="0"/>
                <a:sym typeface="+mn-ea"/>
              </a:rPr>
              <a:t>et al.</a:t>
            </a:r>
            <a:r>
              <a:rPr lang="en-US" altLang="zh-CN" sz="2400" dirty="0">
                <a:latin typeface="Times New Roman" panose="02020603050405020304" pitchFamily="18" charset="0"/>
                <a:cs typeface="Times New Roman" panose="02020603050405020304" pitchFamily="18" charset="0"/>
                <a:sym typeface="+mn-ea"/>
              </a:rPr>
              <a:t>,</a:t>
            </a:r>
            <a:r>
              <a:rPr lang="en-US" altLang="zh-CN" sz="2400" dirty="0">
                <a:solidFill>
                  <a:srgbClr val="00FF00"/>
                </a:solidFill>
                <a:latin typeface="Times New Roman" panose="02020603050405020304" pitchFamily="18" charset="0"/>
                <a:cs typeface="Times New Roman" panose="02020603050405020304" pitchFamily="18" charset="0"/>
                <a:sym typeface="+mn-ea"/>
              </a:rPr>
              <a:t>  2011</a:t>
            </a:r>
            <a:r>
              <a:rPr lang="en-US" altLang="zh-CN" sz="2400" dirty="0">
                <a:latin typeface="Times New Roman" panose="02020603050405020304" pitchFamily="18" charset="0"/>
                <a:cs typeface="Times New Roman" panose="02020603050405020304" pitchFamily="18" charset="0"/>
              </a:rPr>
              <a:t>). </a:t>
            </a:r>
            <a:r>
              <a:rPr lang="en-US" altLang="zh-CN" sz="2400" dirty="0"/>
              <a:t>The improved conditioning of the Hessian matrix allows learning to succeed, even in difficult cases like training a deep Boltzmann machine with multiple layers.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20.4.5 Jointly Training Deep Boltzmann Machines</a:t>
            </a:r>
          </a:p>
        </p:txBody>
      </p:sp>
      <p:sp>
        <p:nvSpPr>
          <p:cNvPr id="7" name="内容占位符 6"/>
          <p:cNvSpPr>
            <a:spLocks noGrp="1"/>
          </p:cNvSpPr>
          <p:nvPr>
            <p:ph idx="1"/>
          </p:nvPr>
        </p:nvSpPr>
        <p:spPr/>
        <p:txBody>
          <a:bodyPr>
            <a:noAutofit/>
          </a:bodyPr>
          <a:lstStyle/>
          <a:p>
            <a:pPr algn="just">
              <a:spcBef>
                <a:spcPts val="0"/>
              </a:spcBef>
              <a:buClr>
                <a:srgbClr val="FF0000"/>
              </a:buClr>
            </a:pPr>
            <a:r>
              <a:rPr lang="en-US" altLang="zh-CN" dirty="0"/>
              <a:t>        The </a:t>
            </a:r>
            <a:r>
              <a:rPr lang="en-US" altLang="zh-CN" dirty="0">
                <a:latin typeface="Times New Roman" panose="02020603050405020304" pitchFamily="18" charset="0"/>
                <a:cs typeface="Times New Roman" panose="02020603050405020304" pitchFamily="18" charset="0"/>
              </a:rPr>
              <a:t>other approach to jointly training deep Boltzmann machines is the multi-prediction deep Boltzmann machine (MP-DBM) which works by viewing the mean field equations as defining a family of recurrent networks for approximately solving every possible inference problem (</a:t>
            </a:r>
            <a:r>
              <a:rPr lang="en-US" altLang="zh-CN" dirty="0">
                <a:solidFill>
                  <a:srgbClr val="00FF00"/>
                </a:solidFill>
                <a:latin typeface="Times New Roman" panose="02020603050405020304" pitchFamily="18" charset="0"/>
                <a:cs typeface="Times New Roman" panose="02020603050405020304" pitchFamily="18" charset="0"/>
                <a:sym typeface="+mn-ea"/>
              </a:rPr>
              <a:t>Goodfellow</a:t>
            </a:r>
            <a:r>
              <a:rPr lang="en-US" altLang="zh-CN" dirty="0">
                <a:latin typeface="Times New Roman" panose="02020603050405020304" pitchFamily="18" charset="0"/>
                <a:cs typeface="Times New Roman" panose="02020603050405020304" pitchFamily="18" charset="0"/>
                <a:sym typeface="+mn-ea"/>
              </a:rPr>
              <a:t> </a:t>
            </a:r>
            <a:r>
              <a:rPr lang="en-US" altLang="zh-CN" i="1" dirty="0">
                <a:solidFill>
                  <a:srgbClr val="00FF00"/>
                </a:solidFill>
                <a:latin typeface="Times New Roman" panose="02020603050405020304" pitchFamily="18" charset="0"/>
                <a:cs typeface="Times New Roman" panose="02020603050405020304" pitchFamily="18" charset="0"/>
                <a:sym typeface="+mn-ea"/>
              </a:rPr>
              <a:t>et al.</a:t>
            </a:r>
            <a:r>
              <a:rPr lang="en-US" altLang="zh-CN" dirty="0">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sym typeface="+mn-ea"/>
              </a:rPr>
              <a:t>2013b</a:t>
            </a:r>
            <a:r>
              <a:rPr lang="en-US" altLang="zh-CN" dirty="0">
                <a:latin typeface="Times New Roman" panose="02020603050405020304" pitchFamily="18" charset="0"/>
                <a:cs typeface="Times New Roman" panose="02020603050405020304" pitchFamily="18" charset="0"/>
              </a:rPr>
              <a:t>). Rather than training the model to maximize the likelihood, the model is trained to make each recurrent network obtain an accurate answer to the corresponding inference problem. The training process is illustrated in Fig. </a:t>
            </a:r>
            <a:r>
              <a:rPr lang="en-US" altLang="zh-CN" dirty="0">
                <a:solidFill>
                  <a:srgbClr val="FF0000"/>
                </a:solidFill>
                <a:latin typeface="Times New Roman" panose="02020603050405020304" pitchFamily="18" charset="0"/>
                <a:cs typeface="Times New Roman" panose="02020603050405020304" pitchFamily="18" charset="0"/>
                <a:sym typeface="+mn-ea"/>
              </a:rPr>
              <a:t>20.5</a:t>
            </a:r>
            <a:r>
              <a:rPr lang="en-US" altLang="zh-CN" dirty="0">
                <a:latin typeface="Times New Roman" panose="02020603050405020304" pitchFamily="18" charset="0"/>
                <a:cs typeface="Times New Roman" panose="02020603050405020304" pitchFamily="18" charset="0"/>
              </a:rPr>
              <a:t>. It consists of randomly sampling a training example, randomly sampling a subset of inputs to the inference network, and then training the inference network to predict the values of the remaining units.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AB913821-C1F9-40A2-8DCC-C2A87FEBEB2D}"/>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 Boltzmann Machines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The Boltzmann machine becomes more powerful when not all the variables are observed. In this case, the non-observed variables, or </a:t>
            </a:r>
            <a:r>
              <a:rPr lang="en-US" altLang="zh-CN" sz="2600" i="1" dirty="0">
                <a:latin typeface="Times New Roman" panose="02020603050405020304" pitchFamily="18" charset="0"/>
                <a:cs typeface="Times New Roman" panose="02020603050405020304" pitchFamily="18" charset="0"/>
              </a:rPr>
              <a:t>latent</a:t>
            </a:r>
            <a:r>
              <a:rPr lang="en-US" altLang="zh-CN" sz="2600" dirty="0">
                <a:latin typeface="Times New Roman" panose="02020603050405020304" pitchFamily="18" charset="0"/>
                <a:cs typeface="Times New Roman" panose="02020603050405020304" pitchFamily="18" charset="0"/>
              </a:rPr>
              <a:t> variables, can act similarly to hidden units in a multi-layer perceptron and model higher-order interactions among the visible units. Just as the addition of hidden units to convert logistic regression into an MLP results in the MLP being a universal approximator of functions, a Boltzmann machine with hidden units is no longer limited to modeling linear relationships between variables. Instead, the Boltzmann machine becomes a universal approximator of probability mass functions over discrete variables (</a:t>
            </a:r>
            <a:r>
              <a:rPr lang="en-US" altLang="zh-CN" sz="2600" dirty="0">
                <a:solidFill>
                  <a:srgbClr val="00FF00"/>
                </a:solidFill>
                <a:latin typeface="Times New Roman" panose="02020603050405020304" pitchFamily="18" charset="0"/>
                <a:cs typeface="Times New Roman" panose="02020603050405020304" pitchFamily="18" charset="0"/>
              </a:rPr>
              <a:t>Le Roux and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92D05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2008</a:t>
            </a:r>
            <a:r>
              <a:rPr lang="en-US" altLang="zh-CN" sz="2600" dirty="0">
                <a:latin typeface="Times New Roman" panose="02020603050405020304" pitchFamily="18" charset="0"/>
                <a:cs typeface="Times New Roman" panose="02020603050405020304" pitchFamily="18" charset="0"/>
              </a:rPr>
              <a: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7458882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custDataLst>
              <p:tags r:id="rId1"/>
            </p:custDataLst>
          </p:nvPr>
        </p:nvPicPr>
        <p:blipFill>
          <a:blip r:embed="rId3"/>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20.4.5 Jointly Training Deep Boltzmann Machines</a:t>
            </a:r>
          </a:p>
        </p:txBody>
      </p:sp>
      <p:sp>
        <p:nvSpPr>
          <p:cNvPr id="7" name="内容占位符 6"/>
          <p:cNvSpPr>
            <a:spLocks noGrp="1"/>
          </p:cNvSpPr>
          <p:nvPr>
            <p:ph idx="4294967295"/>
          </p:nvPr>
        </p:nvSpPr>
        <p:spPr>
          <a:xfrm>
            <a:off x="4521200" y="1043189"/>
            <a:ext cx="7275848" cy="5133774"/>
          </a:xfrm>
        </p:spPr>
        <p:txBody>
          <a:bodyPr>
            <a:noAutofit/>
          </a:bodyPr>
          <a:lstStyle/>
          <a:p>
            <a:pPr marL="0" algn="just" fontAlgn="auto">
              <a:lnSpc>
                <a:spcPct val="100000"/>
              </a:lnSpc>
              <a:spcBef>
                <a:spcPts val="0"/>
              </a:spcBef>
              <a:buClr>
                <a:srgbClr val="FF0000"/>
              </a:buClr>
              <a:buSzTx/>
              <a:buNone/>
            </a:pPr>
            <a:r>
              <a:rPr lang="en-US" altLang="zh-CN" sz="2000" dirty="0">
                <a:latin typeface="Times New Roman" panose="02020603050405020304" pitchFamily="18" charset="0"/>
                <a:cs typeface="Times New Roman" panose="02020603050405020304" pitchFamily="18" charset="0"/>
              </a:rPr>
              <a:t>Figure 20.5: An illustration of the multi-prediction training process for a deep Boltzmann machine. Each row indicates a different example within a minibatch for the same training step. Each column represents a time step within the mean field inference process. For each example, we sample a subset of the data variables to serve as inputs to the inference process. These variables are shaded black to indicate conditioning. We then run the mean field inference process, with arrows indicating which variables influence which other variables in the process. In practical applications, we unroll mean field for several steps. In this illustration, we unroll for only two steps. Dashed arrows indicate how the process could be unrolled for more steps. The data variables that were not used as inputs to the inference process become targets, shaded in gray. We can view the inference process for each example as a recurrent network. We use gradient descent and back-propagation to train these recurrent networks to produce the correct targets given their inputs. This trains the mean field process for the MP-DBM to produce accurate estimates. Figure adapted from</a:t>
            </a:r>
            <a:r>
              <a:rPr lang="en-US" altLang="zh-CN" sz="2000" dirty="0">
                <a:solidFill>
                  <a:srgbClr val="00FF00"/>
                </a:solidFill>
                <a:latin typeface="Times New Roman" panose="02020603050405020304" pitchFamily="18" charset="0"/>
                <a:cs typeface="Times New Roman" panose="02020603050405020304" pitchFamily="18" charset="0"/>
              </a:rPr>
              <a:t> Goodfellow </a:t>
            </a:r>
            <a:r>
              <a:rPr lang="en-US" altLang="zh-CN" sz="2000" i="1" dirty="0">
                <a:solidFill>
                  <a:srgbClr val="00FF00"/>
                </a:solidFill>
                <a:latin typeface="Times New Roman" panose="02020603050405020304" pitchFamily="18" charset="0"/>
                <a:cs typeface="Times New Roman" panose="02020603050405020304" pitchFamily="18" charset="0"/>
              </a:rPr>
              <a:t>et al. </a:t>
            </a:r>
            <a:r>
              <a:rPr lang="en-US" altLang="zh-CN" sz="2000" dirty="0">
                <a:latin typeface="Times New Roman" panose="02020603050405020304" pitchFamily="18" charset="0"/>
                <a:cs typeface="Times New Roman" panose="02020603050405020304" pitchFamily="18" charset="0"/>
              </a:rPr>
              <a:t>(</a:t>
            </a:r>
            <a:r>
              <a:rPr lang="en-US" altLang="zh-CN" sz="2000" dirty="0">
                <a:solidFill>
                  <a:srgbClr val="00FF00"/>
                </a:solidFill>
                <a:latin typeface="Times New Roman" panose="02020603050405020304" pitchFamily="18" charset="0"/>
                <a:cs typeface="Times New Roman" panose="02020603050405020304" pitchFamily="18" charset="0"/>
              </a:rPr>
              <a:t>2013b</a:t>
            </a:r>
            <a:r>
              <a:rPr lang="en-US" altLang="zh-CN" sz="2000" dirty="0">
                <a:latin typeface="Times New Roman" panose="02020603050405020304" pitchFamily="18" charset="0"/>
                <a:cs typeface="Times New Roman" panose="02020603050405020304" pitchFamily="18" charset="0"/>
              </a:rPr>
              <a:t>).</a:t>
            </a:r>
          </a:p>
        </p:txBody>
      </p:sp>
      <p:pic>
        <p:nvPicPr>
          <p:cNvPr id="5" name="图片 4"/>
          <p:cNvPicPr>
            <a:picLocks noChangeAspect="1"/>
          </p:cNvPicPr>
          <p:nvPr/>
        </p:nvPicPr>
        <p:blipFill>
          <a:blip r:embed="rId4"/>
          <a:stretch>
            <a:fillRect/>
          </a:stretch>
        </p:blipFill>
        <p:spPr>
          <a:xfrm>
            <a:off x="387350" y="862965"/>
            <a:ext cx="4133850" cy="546735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20.4.5 Jointly Training Deep Boltzmann Machines</a:t>
            </a:r>
          </a:p>
        </p:txBody>
      </p:sp>
      <p:sp>
        <p:nvSpPr>
          <p:cNvPr id="7" name="内容占位符 6"/>
          <p:cNvSpPr>
            <a:spLocks noGrp="1"/>
          </p:cNvSpPr>
          <p:nvPr>
            <p:ph idx="4294967295"/>
          </p:nvPr>
        </p:nvSpPr>
        <p:spPr>
          <a:xfrm>
            <a:off x="387439" y="1043189"/>
            <a:ext cx="11409609" cy="5133774"/>
          </a:xfrm>
        </p:spPr>
        <p:txBody>
          <a:bodyPr>
            <a:noAutofit/>
          </a:bodyPr>
          <a:lstStyle/>
          <a:p>
            <a:pPr marL="0" algn="just">
              <a:lnSpc>
                <a:spcPct val="125000"/>
              </a:lnSpc>
              <a:spcBef>
                <a:spcPts val="0"/>
              </a:spcBef>
              <a:buClr>
                <a:srgbClr val="FF0000"/>
              </a:buClr>
              <a:buSzTx/>
              <a:buNone/>
            </a:pPr>
            <a:r>
              <a:rPr lang="en-US" altLang="zh-CN" dirty="0">
                <a:latin typeface="Times New Roman" panose="02020603050405020304" pitchFamily="18" charset="0"/>
                <a:cs typeface="Times New Roman" panose="02020603050405020304" pitchFamily="18" charset="0"/>
              </a:rPr>
              <a:t>        This general principle of back-propagating through the computational graph for approximate inference has been applied to other models (</a:t>
            </a:r>
            <a:r>
              <a:rPr lang="en-US" altLang="zh-CN" dirty="0">
                <a:solidFill>
                  <a:srgbClr val="00FF00"/>
                </a:solidFill>
                <a:latin typeface="Times New Roman" panose="02020603050405020304" pitchFamily="18" charset="0"/>
                <a:cs typeface="Times New Roman" panose="02020603050405020304" pitchFamily="18" charset="0"/>
              </a:rPr>
              <a:t>Stoyanov </a:t>
            </a:r>
            <a:r>
              <a:rPr lang="en-US" altLang="zh-CN" i="1" dirty="0">
                <a:solidFill>
                  <a:srgbClr val="00FF00"/>
                </a:solidFill>
                <a:latin typeface="Times New Roman" panose="02020603050405020304" pitchFamily="18" charset="0"/>
                <a:cs typeface="Times New Roman" panose="02020603050405020304" pitchFamily="18" charset="0"/>
              </a:rPr>
              <a:t>et al.</a:t>
            </a:r>
            <a:r>
              <a:rPr lang="en-US" altLang="zh-CN" dirty="0">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sym typeface="+mn-ea"/>
              </a:rPr>
              <a:t>2011</a:t>
            </a:r>
            <a:r>
              <a:rPr lang="en-US" altLang="zh-CN" dirty="0">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rPr>
              <a:t>Brakel </a:t>
            </a:r>
            <a:r>
              <a:rPr lang="en-US" altLang="zh-CN" i="1" dirty="0">
                <a:solidFill>
                  <a:srgbClr val="00FF00"/>
                </a:solidFill>
                <a:latin typeface="Times New Roman" panose="02020603050405020304" pitchFamily="18" charset="0"/>
                <a:cs typeface="Times New Roman" panose="02020603050405020304" pitchFamily="18" charset="0"/>
              </a:rPr>
              <a:t>et al.</a:t>
            </a:r>
            <a:r>
              <a:rPr lang="en-US" altLang="zh-CN" dirty="0">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sym typeface="+mn-ea"/>
              </a:rPr>
              <a:t>2013</a:t>
            </a:r>
            <a:r>
              <a:rPr lang="en-US" altLang="zh-CN" dirty="0">
                <a:latin typeface="Times New Roman" panose="02020603050405020304" pitchFamily="18" charset="0"/>
                <a:cs typeface="Times New Roman" panose="02020603050405020304" pitchFamily="18" charset="0"/>
              </a:rPr>
              <a:t>). In these models and in the MP-DBM, the final loss is not the lower bound on the likelihood. Instead, the final loss is typically based on the approximate conditional distribution that the approximate inference network imposes over the missing values. This means that the training of these models is somewhat heuristically motivated. If we inspect the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represented by the Boltzmann machine learned by the MP-DBM, it tends to be somewhat defective, in the sense that Gibbs sampling yields poor samples.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20.4.5 Jointly Training Deep Boltzmann Machines</a:t>
            </a:r>
          </a:p>
        </p:txBody>
      </p:sp>
      <p:sp>
        <p:nvSpPr>
          <p:cNvPr id="7" name="内容占位符 6"/>
          <p:cNvSpPr>
            <a:spLocks noGrp="1"/>
          </p:cNvSpPr>
          <p:nvPr>
            <p:ph idx="4294967295"/>
          </p:nvPr>
        </p:nvSpPr>
        <p:spPr>
          <a:xfrm>
            <a:off x="387439" y="1043189"/>
            <a:ext cx="11409609" cy="5133774"/>
          </a:xfrm>
        </p:spPr>
        <p:txBody>
          <a:bodyPr>
            <a:noAutofit/>
          </a:bodyPr>
          <a:lstStyle/>
          <a:p>
            <a:pPr marL="0" algn="just">
              <a:lnSpc>
                <a:spcPct val="125000"/>
              </a:lnSpc>
              <a:spcBef>
                <a:spcPts val="0"/>
              </a:spcBef>
              <a:buClr>
                <a:srgbClr val="FF0000"/>
              </a:buClr>
              <a:buSzTx/>
              <a:buNone/>
            </a:pPr>
            <a:r>
              <a:rPr lang="en-US" altLang="zh-CN" dirty="0">
                <a:latin typeface="Times New Roman" panose="02020603050405020304" pitchFamily="18" charset="0"/>
                <a:cs typeface="Times New Roman" panose="02020603050405020304" pitchFamily="18" charset="0"/>
              </a:rPr>
              <a:t>        Back-propagation through the inference graph has two main advantages. First, it trains the model as it is really used—with approximate inference. This means that approximate inference, for example, to fill in missing inputs, or to perform classification despite the presence of missing inputs, is more accurate in the MP-DBM than in the original DBM. The original DBM does not make an accurate classifier on its own; the best classification results with the original DBM were based on training a separate classifier to use features extracted by the DBM, rather than by using inference in the DBM to compute the distribution over the class labels. Mean field inference in the MP-DBM performs well as a classifier without special modifications.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20.4.5 Jointly Training Deep Boltzmann Machines</a:t>
            </a:r>
          </a:p>
        </p:txBody>
      </p:sp>
      <p:sp>
        <p:nvSpPr>
          <p:cNvPr id="7" name="内容占位符 6"/>
          <p:cNvSpPr>
            <a:spLocks noGrp="1"/>
          </p:cNvSpPr>
          <p:nvPr>
            <p:ph idx="4294967295"/>
          </p:nvPr>
        </p:nvSpPr>
        <p:spPr>
          <a:xfrm>
            <a:off x="387439" y="1043189"/>
            <a:ext cx="11409609" cy="5133774"/>
          </a:xfrm>
        </p:spPr>
        <p:txBody>
          <a:bodyPr>
            <a:noAutofit/>
          </a:bodyPr>
          <a:lstStyle/>
          <a:p>
            <a:pPr algn="just">
              <a:spcBef>
                <a:spcPts val="0"/>
              </a:spcBef>
              <a:buClr>
                <a:srgbClr val="FF0000"/>
              </a:buClr>
            </a:pPr>
            <a:r>
              <a:rPr lang="en-US" altLang="zh-CN" dirty="0"/>
              <a:t>The other advantage of back-propagating through approximate inference is that back-propagation computes the exact gradient of the loss. </a:t>
            </a:r>
            <a:r>
              <a:rPr lang="en-US" altLang="zh-CN" dirty="0">
                <a:latin typeface="Times New Roman" panose="02020603050405020304" pitchFamily="18" charset="0"/>
                <a:cs typeface="Times New Roman" panose="02020603050405020304" pitchFamily="18" charset="0"/>
                <a:sym typeface="+mn-ea"/>
              </a:rPr>
              <a:t>This is better for optimization than the approximate gradients of SML training, which suffer from both bias and variance. This probably explains why MP-DBMs may be trained jointly while DBMs require a greedy layer-wise pretraining. The disadvantage of back-propagating through the approximate inference graph is </a:t>
            </a:r>
            <a:r>
              <a:rPr lang="en-US" altLang="zh-CN" dirty="0">
                <a:latin typeface="Times New Roman" panose="02020603050405020304" pitchFamily="18" charset="0"/>
                <a:cs typeface="Times New Roman" panose="02020603050405020304" pitchFamily="18" charset="0"/>
              </a:rPr>
              <a:t>that it does not provide a way to optimize the log-likelihood, but rather a heuristic approximation of the generalized pseudolikelihood.</a:t>
            </a:r>
          </a:p>
          <a:p>
            <a:pPr marL="0" algn="just">
              <a:lnSpc>
                <a:spcPct val="125000"/>
              </a:lnSpc>
              <a:spcBef>
                <a:spcPts val="0"/>
              </a:spcBef>
              <a:buClr>
                <a:srgbClr val="FF0000"/>
              </a:buClr>
              <a:buSzTx/>
              <a:buNone/>
            </a:pPr>
            <a:r>
              <a:rPr lang="en-US" altLang="zh-CN" dirty="0">
                <a:latin typeface="Times New Roman" panose="02020603050405020304" pitchFamily="18" charset="0"/>
                <a:cs typeface="Times New Roman" panose="02020603050405020304" pitchFamily="18" charset="0"/>
              </a:rPr>
              <a:t>        The MP-DBM inspired the NADE-</a:t>
            </a:r>
            <a:r>
              <a:rPr lang="en-US" altLang="zh-CN" i="1" dirty="0">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rPr>
              <a:t>Raiko</a:t>
            </a:r>
            <a:r>
              <a:rPr lang="en-US" altLang="zh-CN" dirty="0">
                <a:latin typeface="Times New Roman" panose="02020603050405020304" pitchFamily="18" charset="0"/>
                <a:cs typeface="Times New Roman" panose="02020603050405020304" pitchFamily="18" charset="0"/>
              </a:rPr>
              <a:t> </a:t>
            </a:r>
            <a:r>
              <a:rPr lang="en-US" altLang="zh-CN" i="1" dirty="0">
                <a:solidFill>
                  <a:srgbClr val="00FF00"/>
                </a:solidFill>
                <a:latin typeface="Times New Roman" panose="02020603050405020304" pitchFamily="18" charset="0"/>
                <a:cs typeface="Times New Roman" panose="02020603050405020304" pitchFamily="18" charset="0"/>
              </a:rPr>
              <a:t>et al.</a:t>
            </a:r>
            <a:r>
              <a:rPr lang="en-US" altLang="zh-CN" dirty="0">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sym typeface="+mn-ea"/>
              </a:rPr>
              <a:t>2014</a:t>
            </a:r>
            <a:r>
              <a:rPr lang="en-US" altLang="zh-CN" dirty="0">
                <a:latin typeface="Times New Roman" panose="02020603050405020304" pitchFamily="18" charset="0"/>
                <a:cs typeface="Times New Roman" panose="02020603050405020304" pitchFamily="18" charset="0"/>
              </a:rPr>
              <a:t>) extension to the NADE framework, which is described in Sec. </a:t>
            </a:r>
            <a:r>
              <a:rPr lang="en-US" altLang="zh-CN" dirty="0">
                <a:solidFill>
                  <a:srgbClr val="FF0000"/>
                </a:solidFill>
                <a:latin typeface="Times New Roman" panose="02020603050405020304" pitchFamily="18" charset="0"/>
                <a:cs typeface="Times New Roman" panose="02020603050405020304" pitchFamily="18" charset="0"/>
              </a:rPr>
              <a:t>20.10.10</a:t>
            </a:r>
            <a:r>
              <a:rPr lang="en-US" altLang="zh-CN" dirty="0">
                <a:latin typeface="Times New Roman" panose="02020603050405020304" pitchFamily="18" charset="0"/>
                <a:cs typeface="Times New Roman" panose="02020603050405020304" pitchFamily="18" charset="0"/>
              </a:rPr>
              <a: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20.4.5 Jointly Training Deep Boltzmann Machines</a:t>
            </a:r>
          </a:p>
        </p:txBody>
      </p:sp>
      <p:sp>
        <p:nvSpPr>
          <p:cNvPr id="7" name="内容占位符 6"/>
          <p:cNvSpPr>
            <a:spLocks noGrp="1"/>
          </p:cNvSpPr>
          <p:nvPr>
            <p:ph idx="4294967295"/>
          </p:nvPr>
        </p:nvSpPr>
        <p:spPr>
          <a:xfrm>
            <a:off x="387439" y="1043189"/>
            <a:ext cx="11409609" cy="5133774"/>
          </a:xfrm>
        </p:spPr>
        <p:txBody>
          <a:bodyPr>
            <a:noAutofit/>
          </a:bodyPr>
          <a:lstStyle/>
          <a:p>
            <a:pPr marL="0" algn="just">
              <a:lnSpc>
                <a:spcPct val="125000"/>
              </a:lnSpc>
              <a:spcBef>
                <a:spcPts val="0"/>
              </a:spcBef>
              <a:buClr>
                <a:srgbClr val="FF0000"/>
              </a:buClr>
              <a:buSzTx/>
              <a:buNone/>
            </a:pPr>
            <a:r>
              <a:rPr lang="en-US" altLang="zh-CN" dirty="0">
                <a:latin typeface="Times New Roman" panose="02020603050405020304" pitchFamily="18" charset="0"/>
                <a:cs typeface="Times New Roman" panose="02020603050405020304" pitchFamily="18" charset="0"/>
              </a:rPr>
              <a:t>        The MP-DBM has some connections to dropout. Dropout shares the same parameters among many different computational graphs, with the difference between each graph being whether it includes or excludes each unit. The MP-DBM also shares parameters across many computational graphs. In the case of the MP-DBM, the difference between the graphs is whether each input unit is observed or not. When a unit is not observed, the MP-DBM does not delete it entirely as in the case of dropout. Instead, the MP-DBM treats it as a latent variable to be inferred. One could imagine applying dropout to the MP-DBM by additionally removing some units rather than making them latent.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a:t>
            </a:r>
            <a:r>
              <a:rPr lang="en-US" altLang="zh-CN" sz="2400" dirty="0" err="1">
                <a:sym typeface="+mn-ea"/>
              </a:rPr>
              <a:t>Wencong</a:t>
            </a:r>
            <a:r>
              <a:rPr lang="en-US" altLang="zh-CN" sz="2400" dirty="0">
                <a:sym typeface="+mn-ea"/>
              </a:rPr>
              <a:t> Jiao</a:t>
            </a:r>
            <a:endParaRPr lang="en-US" altLang="zh-CN" sz="2400" dirty="0"/>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418590" y="1705610"/>
            <a:ext cx="9347835" cy="1189355"/>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20.5 Boltzmann Machines for Real-Valued Data</a:t>
            </a:r>
          </a:p>
        </p:txBody>
      </p:sp>
      <p:sp>
        <p:nvSpPr>
          <p:cNvPr id="8" name="文本框 7"/>
          <p:cNvSpPr txBox="1"/>
          <p:nvPr/>
        </p:nvSpPr>
        <p:spPr>
          <a:xfrm>
            <a:off x="1526891" y="544852"/>
            <a:ext cx="9138218" cy="768350"/>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20 Deep Generative Models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20.5 Boltzmann Machines for Real-Valued Data</a:t>
            </a:r>
          </a:p>
        </p:txBody>
      </p:sp>
      <p:sp>
        <p:nvSpPr>
          <p:cNvPr id="6" name="内容占位符 5"/>
          <p:cNvSpPr>
            <a:spLocks noGrp="1"/>
          </p:cNvSpPr>
          <p:nvPr>
            <p:ph idx="1"/>
          </p:nvPr>
        </p:nvSpPr>
        <p:spPr/>
        <p:txBody>
          <a:bodyPr>
            <a:normAutofit/>
          </a:bodyPr>
          <a:lstStyle/>
          <a:p>
            <a:pPr marL="0" indent="0" fontAlgn="auto">
              <a:lnSpc>
                <a:spcPct val="125000"/>
              </a:lnSpc>
              <a:buNone/>
            </a:pPr>
            <a:r>
              <a:rPr lang="zh-CN" altLang="en-US" sz="2400" dirty="0"/>
              <a:t>While Boltzmann machines were originally developed for use with binary data, many applications such as image and audio modeling seem to require the ability to represent probability distributions over real values. In some cases, it is possible to treat real-valued data in the interval [0, 1] as representing the expectation of a binary variable. For example, </a:t>
            </a:r>
            <a:r>
              <a:rPr lang="zh-CN" altLang="en-US" sz="2400" dirty="0">
                <a:solidFill>
                  <a:srgbClr val="00FF00"/>
                </a:solidFill>
              </a:rPr>
              <a:t>Hinton </a:t>
            </a:r>
            <a:r>
              <a:rPr lang="zh-CN" altLang="en-US" sz="2400" dirty="0"/>
              <a:t>(</a:t>
            </a:r>
            <a:r>
              <a:rPr lang="zh-CN" altLang="en-US" sz="2400" dirty="0">
                <a:solidFill>
                  <a:srgbClr val="00FF00"/>
                </a:solidFill>
              </a:rPr>
              <a:t>2000</a:t>
            </a:r>
            <a:r>
              <a:rPr lang="zh-CN" altLang="en-US" sz="2400" dirty="0"/>
              <a:t>)</a:t>
            </a:r>
            <a:r>
              <a:rPr lang="zh-CN" altLang="en-US" sz="2400" dirty="0">
                <a:solidFill>
                  <a:srgbClr val="00FF00"/>
                </a:solidFill>
              </a:rPr>
              <a:t> </a:t>
            </a:r>
            <a:r>
              <a:rPr lang="zh-CN" altLang="en-US" sz="2400" dirty="0"/>
              <a:t>treats grayscale images in the training set as defining [0,1] probability values. Each pixel defines the probability of a binary value being 1, and the binary pixels are all sampled independently from each other. This is a common procedure for evaluating binary models on grayscale image datasets. However, it is not a particularly theoretically satisfying approach, and binary images sampled independently in this way have a noisy appearance. In this section, we present Boltzmann machines that define a probability density over real-valued data.</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20.5.1 Gaussian-Bernoulli RBMs</a:t>
            </a:r>
          </a:p>
        </p:txBody>
      </p:sp>
      <p:sp>
        <p:nvSpPr>
          <p:cNvPr id="6" name="内容占位符 5"/>
          <p:cNvSpPr>
            <a:spLocks noGrp="1"/>
          </p:cNvSpPr>
          <p:nvPr>
            <p:ph idx="1"/>
          </p:nvPr>
        </p:nvSpPr>
        <p:spPr/>
        <p:txBody>
          <a:bodyPr>
            <a:normAutofit/>
          </a:bodyPr>
          <a:lstStyle/>
          <a:p>
            <a:pPr marL="0" indent="0" fontAlgn="auto">
              <a:lnSpc>
                <a:spcPct val="125000"/>
              </a:lnSpc>
              <a:buNone/>
            </a:pPr>
            <a:r>
              <a:rPr lang="zh-CN" altLang="en-US" dirty="0">
                <a:latin typeface="Times New Roman" panose="02020603050405020304" pitchFamily="18" charset="0"/>
                <a:cs typeface="Times New Roman" panose="02020603050405020304" pitchFamily="18" charset="0"/>
              </a:rPr>
              <a:t>Restricted Boltzmann machines may be developed for many exponential family conditional distributions (</a:t>
            </a:r>
            <a:r>
              <a:rPr lang="zh-CN" altLang="en-US" dirty="0">
                <a:solidFill>
                  <a:srgbClr val="00FF00"/>
                </a:solidFill>
                <a:latin typeface="Times New Roman" panose="02020603050405020304" pitchFamily="18" charset="0"/>
                <a:cs typeface="Times New Roman" panose="02020603050405020304" pitchFamily="18" charset="0"/>
              </a:rPr>
              <a:t>Welling </a:t>
            </a:r>
            <a:r>
              <a:rPr lang="zh-CN" altLang="en-US" i="1" dirty="0">
                <a:solidFill>
                  <a:srgbClr val="00FF00"/>
                </a:solidFill>
                <a:latin typeface="Times New Roman" panose="02020603050405020304" pitchFamily="18" charset="0"/>
                <a:cs typeface="Times New Roman" panose="02020603050405020304" pitchFamily="18" charset="0"/>
              </a:rPr>
              <a:t>et al</a:t>
            </a:r>
            <a:r>
              <a:rPr lang="zh-CN" altLang="en-US" dirty="0">
                <a:solidFill>
                  <a:srgbClr val="00FF00"/>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zh-CN" altLang="en-US" dirty="0">
                <a:solidFill>
                  <a:srgbClr val="00FF00"/>
                </a:solidFill>
                <a:latin typeface="Times New Roman" panose="02020603050405020304" pitchFamily="18" charset="0"/>
                <a:cs typeface="Times New Roman" panose="02020603050405020304" pitchFamily="18" charset="0"/>
              </a:rPr>
              <a:t>2005</a:t>
            </a:r>
            <a:r>
              <a:rPr lang="zh-CN" altLang="en-US" dirty="0">
                <a:latin typeface="Times New Roman" panose="02020603050405020304" pitchFamily="18" charset="0"/>
                <a:cs typeface="Times New Roman" panose="02020603050405020304" pitchFamily="18" charset="0"/>
              </a:rPr>
              <a:t>). Of these, the most common is the RBM with binary hidden units and real-valued visible units, with the conditional distribution over the visible units being a Gaussian distribution whose mean is a function of the hidden units</a:t>
            </a:r>
            <a:r>
              <a:rPr lang="en-US" altLang="zh-CN" dirty="0">
                <a:latin typeface="Times New Roman" panose="02020603050405020304" pitchFamily="18" charset="0"/>
                <a:cs typeface="Times New Roman" panose="02020603050405020304" pitchFamily="18" charset="0"/>
              </a:rPr>
              <a:t>.</a:t>
            </a:r>
          </a:p>
          <a:p>
            <a:pPr marL="0" indent="0" fontAlgn="auto">
              <a:lnSpc>
                <a:spcPct val="125000"/>
              </a:lnSpc>
              <a:spcBef>
                <a:spcPts val="0"/>
              </a:spcBef>
              <a:buNone/>
            </a:pPr>
            <a:r>
              <a:rPr lang="en-US" altLang="zh-CN" dirty="0">
                <a:latin typeface="Times New Roman" panose="02020603050405020304" pitchFamily="18" charset="0"/>
                <a:cs typeface="Times New Roman" panose="02020603050405020304" pitchFamily="18" charset="0"/>
              </a:rPr>
              <a:t>        There are many ways of parametrizing Gaussian-Bernoulli RBMs. First, we may choose whether to use a covariance matrix or a precision matrix for the Gaussian distribution. Here we present the precision formulation. The modification to obtain the covariance formulation is straightforward. We wish to have the conditional distribution</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7" name="图片 6"/>
          <p:cNvPicPr>
            <a:picLocks noChangeAspect="1"/>
          </p:cNvPicPr>
          <p:nvPr/>
        </p:nvPicPr>
        <p:blipFill>
          <a:blip r:embed="rId3"/>
          <a:stretch>
            <a:fillRect/>
          </a:stretch>
        </p:blipFill>
        <p:spPr>
          <a:xfrm>
            <a:off x="2839535" y="5656006"/>
            <a:ext cx="7472045" cy="62357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20.5.1 Gaussian-Bernoulli RBMs</a:t>
            </a:r>
            <a:endParaRPr lang="en-US" altLang="zh-CN" sz="3600" dirty="0">
              <a:latin typeface="Times New Roman" panose="02020603050405020304" pitchFamily="18" charset="0"/>
              <a:cs typeface="Times New Roman" panose="02020603050405020304" pitchFamily="18" charset="0"/>
            </a:endParaRPr>
          </a:p>
        </p:txBody>
      </p:sp>
      <p:sp>
        <p:nvSpPr>
          <p:cNvPr id="6" name="内容占位符 5"/>
          <p:cNvSpPr>
            <a:spLocks noGrp="1"/>
          </p:cNvSpPr>
          <p:nvPr>
            <p:ph idx="1"/>
          </p:nvPr>
        </p:nvSpPr>
        <p:spPr/>
        <p:txBody>
          <a:bodyPr>
            <a:normAutofit/>
          </a:bodyPr>
          <a:lstStyle/>
          <a:p>
            <a:pPr marL="0" indent="0" fontAlgn="auto">
              <a:buNone/>
            </a:pPr>
            <a:r>
              <a:rPr lang="zh-CN" altLang="en-US" dirty="0">
                <a:latin typeface="Times New Roman" panose="02020603050405020304" pitchFamily="18" charset="0"/>
                <a:cs typeface="Times New Roman" panose="02020603050405020304" pitchFamily="18" charset="0"/>
              </a:rPr>
              <a:t>We can find the terms we need to add to the energy function by expanding the unnormalized log conditional distribution:</a:t>
            </a:r>
          </a:p>
          <a:p>
            <a:pPr marL="0" indent="0" fontAlgn="auto">
              <a:buNone/>
            </a:pPr>
            <a:endParaRPr lang="zh-CN" altLang="en-US" dirty="0">
              <a:latin typeface="Times New Roman" panose="02020603050405020304" pitchFamily="18" charset="0"/>
              <a:cs typeface="Times New Roman" panose="02020603050405020304" pitchFamily="18" charset="0"/>
            </a:endParaRPr>
          </a:p>
          <a:p>
            <a:pPr marL="0" indent="0" fontAlgn="auto">
              <a:buNone/>
            </a:pPr>
            <a:r>
              <a:rPr lang="zh-CN" altLang="en-US" dirty="0">
                <a:latin typeface="Times New Roman" panose="02020603050405020304" pitchFamily="18" charset="0"/>
                <a:cs typeface="Times New Roman" panose="02020603050405020304" pitchFamily="18" charset="0"/>
              </a:rPr>
              <a:t>        Here </a:t>
            </a:r>
            <a:r>
              <a:rPr lang="zh-CN" altLang="en-US" i="1" dirty="0">
                <a:latin typeface="Times New Roman" panose="02020603050405020304" pitchFamily="18" charset="0"/>
                <a:cs typeface="Times New Roman" panose="02020603050405020304" pitchFamily="18" charset="0"/>
              </a:rPr>
              <a:t>f</a:t>
            </a:r>
            <a:r>
              <a:rPr lang="zh-CN" altLang="en-US" dirty="0">
                <a:latin typeface="Times New Roman" panose="02020603050405020304" pitchFamily="18" charset="0"/>
                <a:cs typeface="Times New Roman" panose="02020603050405020304" pitchFamily="18" charset="0"/>
              </a:rPr>
              <a:t> encapsulates all the terms that are a function only of the parameters and not the random variables in the model. We can discard </a:t>
            </a:r>
            <a:r>
              <a:rPr lang="zh-CN" altLang="en-US" i="1" dirty="0">
                <a:latin typeface="Times New Roman" panose="02020603050405020304" pitchFamily="18" charset="0"/>
                <a:cs typeface="Times New Roman" panose="02020603050405020304" pitchFamily="18" charset="0"/>
              </a:rPr>
              <a:t>f</a:t>
            </a:r>
            <a:r>
              <a:rPr lang="zh-CN" altLang="en-US" dirty="0">
                <a:latin typeface="Times New Roman" panose="02020603050405020304" pitchFamily="18" charset="0"/>
                <a:cs typeface="Times New Roman" panose="02020603050405020304" pitchFamily="18" charset="0"/>
              </a:rPr>
              <a:t>  because its only role is to normalize the distribution, and the partition </a:t>
            </a:r>
            <a:r>
              <a:rPr lang="en-US" altLang="zh-CN" dirty="0">
                <a:latin typeface="Times New Roman" panose="02020603050405020304" pitchFamily="18" charset="0"/>
                <a:cs typeface="Times New Roman" panose="02020603050405020304" pitchFamily="18" charset="0"/>
              </a:rPr>
              <a:t>z</a:t>
            </a:r>
            <a:r>
              <a:rPr lang="zh-CN" altLang="en-US" dirty="0">
                <a:latin typeface="Times New Roman" panose="02020603050405020304" pitchFamily="18" charset="0"/>
                <a:cs typeface="Times New Roman" panose="02020603050405020304" pitchFamily="18" charset="0"/>
              </a:rPr>
              <a:t>function of whatever energy function we choose will carry out that role.</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8" name="图片 7">
            <a:extLst>
              <a:ext uri="{FF2B5EF4-FFF2-40B4-BE49-F238E27FC236}">
                <a16:creationId xmlns:a16="http://schemas.microsoft.com/office/drawing/2014/main" id="{6FFBFEF6-A064-473F-B04A-7D625BFBD64F}"/>
              </a:ext>
            </a:extLst>
          </p:cNvPr>
          <p:cNvPicPr>
            <a:picLocks noChangeAspect="1"/>
          </p:cNvPicPr>
          <p:nvPr/>
        </p:nvPicPr>
        <p:blipFill>
          <a:blip r:embed="rId3"/>
          <a:stretch>
            <a:fillRect/>
          </a:stretch>
        </p:blipFill>
        <p:spPr>
          <a:xfrm>
            <a:off x="1564375" y="2059045"/>
            <a:ext cx="9055735" cy="682625"/>
          </a:xfrm>
          <a:prstGeom prst="rect">
            <a:avLst/>
          </a:prstGeom>
        </p:spPr>
      </p:pic>
    </p:spTree>
    <p:extLst>
      <p:ext uri="{BB962C8B-B14F-4D97-AF65-F5344CB8AC3E}">
        <p14:creationId xmlns:p14="http://schemas.microsoft.com/office/powerpoint/2010/main" val="23270699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20.5.1 Gaussian-Bernoulli RBMs</a:t>
            </a:r>
            <a:endParaRPr lang="en-US" altLang="zh-CN" sz="3600" dirty="0">
              <a:latin typeface="Times New Roman" panose="02020603050405020304" pitchFamily="18" charset="0"/>
              <a:cs typeface="Times New Roman" panose="02020603050405020304" pitchFamily="18" charset="0"/>
            </a:endParaRPr>
          </a:p>
        </p:txBody>
      </p:sp>
      <p:sp>
        <p:nvSpPr>
          <p:cNvPr id="6" name="内容占位符 5"/>
          <p:cNvSpPr>
            <a:spLocks noGrp="1"/>
          </p:cNvSpPr>
          <p:nvPr>
            <p:ph idx="1"/>
          </p:nvPr>
        </p:nvSpPr>
        <p:spPr/>
        <p:txBody>
          <a:bodyPr>
            <a:normAutofit/>
          </a:bodyPr>
          <a:lstStyle/>
          <a:p>
            <a:r>
              <a:rPr lang="zh-CN" altLang="en-US" dirty="0"/>
              <a:t>        If we include all of the terms (with their sign flipped) involving </a:t>
            </a:r>
            <a:r>
              <a:rPr lang="zh-CN" altLang="en-US" b="1" i="1" dirty="0"/>
              <a:t>v</a:t>
            </a:r>
            <a:r>
              <a:rPr lang="zh-CN" altLang="en-US" dirty="0"/>
              <a:t> from Eq. </a:t>
            </a:r>
            <a:r>
              <a:rPr lang="zh-CN" altLang="en-US" dirty="0">
                <a:solidFill>
                  <a:srgbClr val="FF0000"/>
                </a:solidFill>
              </a:rPr>
              <a:t>20.39</a:t>
            </a:r>
            <a:r>
              <a:rPr lang="zh-CN" altLang="en-US" dirty="0"/>
              <a:t> in our energy function and do not add any other terms involving </a:t>
            </a:r>
            <a:r>
              <a:rPr lang="zh-CN" altLang="en-US" b="1" i="1" dirty="0"/>
              <a:t>v</a:t>
            </a:r>
            <a:r>
              <a:rPr lang="zh-CN" altLang="en-US" dirty="0"/>
              <a:t>, then our energy function will represent the desired conditional </a:t>
            </a:r>
            <a:r>
              <a:rPr lang="zh-CN" altLang="en-US" i="1" dirty="0"/>
              <a:t>p</a:t>
            </a:r>
            <a:r>
              <a:rPr lang="zh-CN" altLang="en-US" dirty="0"/>
              <a:t>(</a:t>
            </a:r>
            <a:r>
              <a:rPr lang="zh-CN" altLang="en-US" b="1" i="1" dirty="0"/>
              <a:t>v</a:t>
            </a:r>
            <a:r>
              <a:rPr lang="zh-CN" altLang="en-US" dirty="0"/>
              <a:t> | </a:t>
            </a:r>
            <a:r>
              <a:rPr lang="zh-CN" altLang="en-US" b="1" i="1" dirty="0"/>
              <a:t>h</a:t>
            </a:r>
            <a:r>
              <a:rPr lang="zh-CN" altLang="en-US" dirty="0"/>
              <a:t>).</a:t>
            </a:r>
          </a:p>
          <a:p>
            <a:pPr marL="0" indent="0" fontAlgn="auto">
              <a:buNone/>
            </a:pPr>
            <a:r>
              <a:rPr lang="zh-CN" altLang="en-US" dirty="0">
                <a:sym typeface="+mn-ea"/>
              </a:rPr>
              <a:t>        We have some freedom regarding the other conditional distribution, </a:t>
            </a:r>
            <a:r>
              <a:rPr lang="zh-CN" altLang="en-US" i="1" dirty="0">
                <a:sym typeface="+mn-ea"/>
              </a:rPr>
              <a:t>p</a:t>
            </a:r>
            <a:r>
              <a:rPr lang="zh-CN" altLang="en-US" dirty="0">
                <a:sym typeface="+mn-ea"/>
              </a:rPr>
              <a:t>(</a:t>
            </a:r>
            <a:r>
              <a:rPr lang="zh-CN" altLang="en-US" b="1" i="1" dirty="0">
                <a:sym typeface="+mn-ea"/>
              </a:rPr>
              <a:t>h</a:t>
            </a:r>
            <a:r>
              <a:rPr lang="zh-CN" altLang="en-US" dirty="0">
                <a:sym typeface="+mn-ea"/>
              </a:rPr>
              <a:t> | </a:t>
            </a:r>
            <a:r>
              <a:rPr lang="zh-CN" altLang="en-US" b="1" i="1" dirty="0">
                <a:sym typeface="+mn-ea"/>
              </a:rPr>
              <a:t>v</a:t>
            </a:r>
            <a:r>
              <a:rPr lang="zh-CN" altLang="en-US" dirty="0">
                <a:sym typeface="+mn-ea"/>
              </a:rPr>
              <a:t>). Note that Eq. </a:t>
            </a:r>
            <a:r>
              <a:rPr lang="zh-CN" altLang="en-US" dirty="0">
                <a:solidFill>
                  <a:srgbClr val="FF0000"/>
                </a:solidFill>
                <a:sym typeface="+mn-ea"/>
              </a:rPr>
              <a:t>20.39 </a:t>
            </a:r>
            <a:r>
              <a:rPr lang="zh-CN" altLang="en-US" dirty="0">
                <a:sym typeface="+mn-ea"/>
              </a:rPr>
              <a:t>contains a term</a:t>
            </a:r>
            <a:endParaRPr lang="zh-CN" altLang="en-US" dirty="0"/>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7" name="图片 6">
            <a:extLst>
              <a:ext uri="{FF2B5EF4-FFF2-40B4-BE49-F238E27FC236}">
                <a16:creationId xmlns:a16="http://schemas.microsoft.com/office/drawing/2014/main" id="{554CD386-2463-45F5-B591-873194B4CC13}"/>
              </a:ext>
            </a:extLst>
          </p:cNvPr>
          <p:cNvPicPr>
            <a:picLocks noChangeAspect="1"/>
          </p:cNvPicPr>
          <p:nvPr/>
        </p:nvPicPr>
        <p:blipFill>
          <a:blip r:embed="rId3"/>
          <a:stretch>
            <a:fillRect/>
          </a:stretch>
        </p:blipFill>
        <p:spPr>
          <a:xfrm>
            <a:off x="2219378" y="3657600"/>
            <a:ext cx="7679252" cy="843815"/>
          </a:xfrm>
          <a:prstGeom prst="rect">
            <a:avLst/>
          </a:prstGeom>
        </p:spPr>
      </p:pic>
    </p:spTree>
    <p:extLst>
      <p:ext uri="{BB962C8B-B14F-4D97-AF65-F5344CB8AC3E}">
        <p14:creationId xmlns:p14="http://schemas.microsoft.com/office/powerpoint/2010/main" val="3970463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735F3141-0F14-4BB9-A9EF-ED6AD396AA69}"/>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 Boltzmann Machines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Formally, we decompose the units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into two subsets: the visible units </a:t>
            </a:r>
            <a:r>
              <a:rPr lang="en-US" altLang="zh-CN" sz="2600" b="1" i="1" dirty="0">
                <a:latin typeface="Times New Roman" panose="02020603050405020304" pitchFamily="18" charset="0"/>
                <a:cs typeface="Times New Roman" panose="02020603050405020304" pitchFamily="18" charset="0"/>
              </a:rPr>
              <a:t>v</a:t>
            </a:r>
            <a:r>
              <a:rPr lang="en-US" altLang="zh-CN" sz="2600" dirty="0">
                <a:latin typeface="Times New Roman" panose="02020603050405020304" pitchFamily="18" charset="0"/>
                <a:cs typeface="Times New Roman" panose="02020603050405020304" pitchFamily="18" charset="0"/>
              </a:rPr>
              <a:t> and the latent (or hidden) units </a:t>
            </a:r>
            <a:r>
              <a:rPr lang="en-US" altLang="zh-CN" sz="2600" b="1" i="1" dirty="0">
                <a:latin typeface="Times New Roman" panose="02020603050405020304" pitchFamily="18" charset="0"/>
                <a:cs typeface="Times New Roman" panose="02020603050405020304" pitchFamily="18" charset="0"/>
              </a:rPr>
              <a:t>h</a:t>
            </a:r>
            <a:r>
              <a:rPr lang="en-US" altLang="zh-CN" sz="2600" dirty="0">
                <a:latin typeface="Times New Roman" panose="02020603050405020304" pitchFamily="18" charset="0"/>
                <a:cs typeface="Times New Roman" panose="02020603050405020304" pitchFamily="18" charset="0"/>
              </a:rPr>
              <a:t>. The energy function becomes</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b="1"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b="1" dirty="0">
                <a:latin typeface="Times New Roman" panose="02020603050405020304" pitchFamily="18" charset="0"/>
                <a:cs typeface="Times New Roman" panose="02020603050405020304" pitchFamily="18" charset="0"/>
              </a:rPr>
              <a:t>Boltzmann Machine Learning </a:t>
            </a:r>
            <a:r>
              <a:rPr lang="en-US" altLang="zh-CN" sz="2600" dirty="0" err="1">
                <a:latin typeface="Times New Roman" panose="02020603050405020304" pitchFamily="18" charset="0"/>
                <a:cs typeface="Times New Roman" panose="02020603050405020304" pitchFamily="18" charset="0"/>
              </a:rPr>
              <a:t>Learning</a:t>
            </a:r>
            <a:r>
              <a:rPr lang="en-US" altLang="zh-CN" sz="2600" dirty="0">
                <a:latin typeface="Times New Roman" panose="02020603050405020304" pitchFamily="18" charset="0"/>
                <a:cs typeface="Times New Roman" panose="02020603050405020304" pitchFamily="18" charset="0"/>
              </a:rPr>
              <a:t> algorithms for Boltzmann machines are usually based on maximum likelihood. All Boltzmann machines have an intractable partition function, so the maximum likelihood gradient must be approximated using the techniques described in Chapter </a:t>
            </a:r>
            <a:r>
              <a:rPr lang="en-US" altLang="zh-CN" sz="2600" dirty="0">
                <a:solidFill>
                  <a:srgbClr val="FF0000"/>
                </a:solidFill>
                <a:latin typeface="Times New Roman" panose="02020603050405020304" pitchFamily="18" charset="0"/>
                <a:cs typeface="Times New Roman" panose="02020603050405020304" pitchFamily="18" charset="0"/>
              </a:rPr>
              <a:t>18</a:t>
            </a:r>
            <a:r>
              <a:rPr lang="en-US" altLang="zh-CN" sz="2600" dirty="0">
                <a:latin typeface="Times New Roman" panose="02020603050405020304" pitchFamily="18" charset="0"/>
                <a:cs typeface="Times New Roman" panose="02020603050405020304" pitchFamily="18" charset="0"/>
              </a:rPr>
              <a: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B41B1533-41C6-4665-B7DF-1CEAD7EC9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615" y="2409937"/>
            <a:ext cx="9122588" cy="729187"/>
          </a:xfrm>
          <a:prstGeom prst="rect">
            <a:avLst/>
          </a:prstGeom>
        </p:spPr>
      </p:pic>
    </p:spTree>
    <p:extLst>
      <p:ext uri="{BB962C8B-B14F-4D97-AF65-F5344CB8AC3E}">
        <p14:creationId xmlns:p14="http://schemas.microsoft.com/office/powerpoint/2010/main" val="41039628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20.5.1 Gaussian-Bernoulli RBMs</a:t>
            </a:r>
            <a:endParaRPr lang="zh-CN" altLang="en-US" sz="3600" dirty="0">
              <a:latin typeface="Times New Roman" panose="02020603050405020304" pitchFamily="18" charset="0"/>
              <a:cs typeface="Times New Roman" panose="02020603050405020304" pitchFamily="18" charset="0"/>
            </a:endParaRPr>
          </a:p>
        </p:txBody>
      </p:sp>
      <p:sp>
        <p:nvSpPr>
          <p:cNvPr id="8" name="内容占位符 7"/>
          <p:cNvSpPr>
            <a:spLocks noGrp="1"/>
          </p:cNvSpPr>
          <p:nvPr>
            <p:ph idx="1"/>
          </p:nvPr>
        </p:nvSpPr>
        <p:spPr/>
        <p:txBody>
          <a:bodyPr>
            <a:normAutofit/>
          </a:bodyPr>
          <a:lstStyle/>
          <a:p>
            <a:r>
              <a:rPr lang="zh-CN" altLang="en-US" dirty="0"/>
              <a:t>This term cannot be included in its entirety because it includes </a:t>
            </a:r>
            <a:r>
              <a:rPr lang="zh-CN" altLang="en-US" i="1" dirty="0"/>
              <a:t>h</a:t>
            </a:r>
            <a:r>
              <a:rPr lang="zh-CN" altLang="en-US" i="1" baseline="-25000" dirty="0"/>
              <a:t>i</a:t>
            </a:r>
            <a:r>
              <a:rPr lang="zh-CN" altLang="en-US" i="1" dirty="0"/>
              <a:t>h</a:t>
            </a:r>
            <a:r>
              <a:rPr lang="zh-CN" altLang="en-US" i="1" baseline="-25000" dirty="0"/>
              <a:t>j</a:t>
            </a:r>
            <a:r>
              <a:rPr lang="zh-CN" altLang="en-US" dirty="0"/>
              <a:t> terms. These correspond to edges between the hidden units. If we included these terms, we would have a linear factor model instead of a restricted Boltzmann machine. When designing our Boltzmann machine, we simply omit these </a:t>
            </a:r>
            <a:r>
              <a:rPr lang="zh-CN" altLang="en-US" i="1" dirty="0">
                <a:sym typeface="+mn-ea"/>
              </a:rPr>
              <a:t>h</a:t>
            </a:r>
            <a:r>
              <a:rPr lang="zh-CN" altLang="en-US" i="1" baseline="-25000" dirty="0">
                <a:sym typeface="+mn-ea"/>
              </a:rPr>
              <a:t>i</a:t>
            </a:r>
            <a:r>
              <a:rPr lang="zh-CN" altLang="en-US" i="1" dirty="0">
                <a:sym typeface="+mn-ea"/>
              </a:rPr>
              <a:t>h</a:t>
            </a:r>
            <a:r>
              <a:rPr lang="zh-CN" altLang="en-US" i="1" baseline="-25000" dirty="0">
                <a:sym typeface="+mn-ea"/>
              </a:rPr>
              <a:t>j</a:t>
            </a:r>
            <a:r>
              <a:rPr lang="zh-CN" altLang="en-US" dirty="0"/>
              <a:t> cross terms. Omitting them does not change the conditional </a:t>
            </a:r>
            <a:r>
              <a:rPr lang="zh-CN" altLang="en-US" i="1" dirty="0">
                <a:sym typeface="+mn-ea"/>
              </a:rPr>
              <a:t>p</a:t>
            </a:r>
            <a:r>
              <a:rPr lang="zh-CN" altLang="en-US" dirty="0">
                <a:sym typeface="+mn-ea"/>
              </a:rPr>
              <a:t>(</a:t>
            </a:r>
            <a:r>
              <a:rPr lang="zh-CN" altLang="en-US" b="1" i="1" dirty="0">
                <a:sym typeface="+mn-ea"/>
              </a:rPr>
              <a:t>v</a:t>
            </a:r>
            <a:r>
              <a:rPr lang="zh-CN" altLang="en-US" dirty="0">
                <a:sym typeface="+mn-ea"/>
              </a:rPr>
              <a:t> | </a:t>
            </a:r>
            <a:r>
              <a:rPr lang="zh-CN" altLang="en-US" b="1" i="1" dirty="0">
                <a:sym typeface="+mn-ea"/>
              </a:rPr>
              <a:t>h</a:t>
            </a:r>
            <a:r>
              <a:rPr lang="zh-CN" altLang="en-US" dirty="0">
                <a:sym typeface="+mn-ea"/>
              </a:rPr>
              <a:t>)</a:t>
            </a:r>
            <a:r>
              <a:rPr lang="zh-CN" altLang="en-US" dirty="0"/>
              <a:t> so Eq. </a:t>
            </a:r>
            <a:r>
              <a:rPr lang="zh-CN" altLang="en-US" dirty="0">
                <a:solidFill>
                  <a:srgbClr val="FF0000"/>
                </a:solidFill>
              </a:rPr>
              <a:t>20.39</a:t>
            </a:r>
            <a:r>
              <a:rPr lang="zh-CN" altLang="en-US" dirty="0"/>
              <a:t> is still respected. However, we still have a choice about whether to include the terms involving only a single </a:t>
            </a:r>
            <a:r>
              <a:rPr lang="zh-CN" altLang="en-US" i="1" dirty="0">
                <a:sym typeface="+mn-ea"/>
              </a:rPr>
              <a:t>h</a:t>
            </a:r>
            <a:r>
              <a:rPr lang="zh-CN" altLang="en-US" i="1" baseline="-25000" dirty="0">
                <a:sym typeface="+mn-ea"/>
              </a:rPr>
              <a:t>i</a:t>
            </a:r>
            <a:r>
              <a:rPr lang="zh-CN" altLang="en-US" dirty="0"/>
              <a:t>. If we assume a diagonal precision matrix, we find that for each hidden unit </a:t>
            </a:r>
            <a:r>
              <a:rPr lang="zh-CN" altLang="en-US" i="1" dirty="0">
                <a:sym typeface="+mn-ea"/>
              </a:rPr>
              <a:t>h</a:t>
            </a:r>
            <a:r>
              <a:rPr lang="zh-CN" altLang="en-US" i="1" baseline="-25000" dirty="0">
                <a:sym typeface="+mn-ea"/>
              </a:rPr>
              <a:t>i</a:t>
            </a:r>
            <a:r>
              <a:rPr lang="zh-CN" altLang="en-US" dirty="0"/>
              <a:t> we have a term</a:t>
            </a:r>
            <a:endParaRPr lang="zh-CN" altLang="en-US"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3" name="图片 2"/>
          <p:cNvPicPr>
            <a:picLocks noChangeAspect="1"/>
          </p:cNvPicPr>
          <p:nvPr/>
        </p:nvPicPr>
        <p:blipFill>
          <a:blip r:embed="rId3"/>
          <a:stretch>
            <a:fillRect/>
          </a:stretch>
        </p:blipFill>
        <p:spPr>
          <a:xfrm>
            <a:off x="3258486" y="4783878"/>
            <a:ext cx="6980097" cy="1022562"/>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DFDB-1744-4317-B08D-88A3E340006E}"/>
              </a:ext>
            </a:extLst>
          </p:cNvPr>
          <p:cNvSpPr>
            <a:spLocks noGrp="1"/>
          </p:cNvSpPr>
          <p:nvPr>
            <p:ph type="title"/>
          </p:nvPr>
        </p:nvSpPr>
        <p:spPr/>
        <p:txBody>
          <a:bodyPr/>
          <a:lstStyle/>
          <a:p>
            <a:r>
              <a:rPr lang="en-US" altLang="zh-CN" dirty="0">
                <a:sym typeface="+mn-ea"/>
              </a:rPr>
              <a:t>20.5.1 Gaussian-Bernoulli RBMs</a:t>
            </a:r>
            <a:endParaRPr lang="zh-CN" altLang="en-US" dirty="0"/>
          </a:p>
        </p:txBody>
      </p:sp>
      <p:sp>
        <p:nvSpPr>
          <p:cNvPr id="3" name="内容占位符 2">
            <a:extLst>
              <a:ext uri="{FF2B5EF4-FFF2-40B4-BE49-F238E27FC236}">
                <a16:creationId xmlns:a16="http://schemas.microsoft.com/office/drawing/2014/main" id="{576B96C9-79F6-4D57-8DEC-1A8E55F961F8}"/>
              </a:ext>
            </a:extLst>
          </p:cNvPr>
          <p:cNvSpPr>
            <a:spLocks noGrp="1"/>
          </p:cNvSpPr>
          <p:nvPr>
            <p:ph idx="1"/>
          </p:nvPr>
        </p:nvSpPr>
        <p:spPr/>
        <p:txBody>
          <a:bodyPr>
            <a:normAutofit/>
          </a:bodyPr>
          <a:lstStyle/>
          <a:p>
            <a:r>
              <a:rPr lang="zh-CN" altLang="en-US" dirty="0"/>
              <a:t>In the above, we used the fact that </a:t>
            </a:r>
            <a:r>
              <a:rPr lang="zh-CN" altLang="en-US" i="1" dirty="0">
                <a:sym typeface="+mn-ea"/>
              </a:rPr>
              <a:t>h</a:t>
            </a:r>
            <a:r>
              <a:rPr lang="en-US" altLang="zh-CN" baseline="30000" dirty="0">
                <a:sym typeface="+mn-ea"/>
              </a:rPr>
              <a:t>2</a:t>
            </a:r>
            <a:r>
              <a:rPr lang="zh-CN" altLang="en-US" i="1" baseline="-25000" dirty="0">
                <a:sym typeface="+mn-ea"/>
              </a:rPr>
              <a:t>i</a:t>
            </a:r>
            <a:r>
              <a:rPr lang="zh-CN" altLang="en-US" dirty="0"/>
              <a:t> = </a:t>
            </a:r>
            <a:r>
              <a:rPr lang="zh-CN" altLang="en-US" i="1" dirty="0">
                <a:sym typeface="+mn-ea"/>
              </a:rPr>
              <a:t>h</a:t>
            </a:r>
            <a:r>
              <a:rPr lang="zh-CN" altLang="en-US" i="1" baseline="-25000" dirty="0">
                <a:sym typeface="+mn-ea"/>
              </a:rPr>
              <a:t>i</a:t>
            </a:r>
            <a:r>
              <a:rPr lang="zh-CN" altLang="en-US" dirty="0"/>
              <a:t> because </a:t>
            </a:r>
            <a:r>
              <a:rPr lang="zh-CN" altLang="en-US" i="1" dirty="0">
                <a:sym typeface="+mn-ea"/>
              </a:rPr>
              <a:t>h</a:t>
            </a:r>
            <a:r>
              <a:rPr lang="zh-CN" altLang="en-US" i="1" baseline="-25000" dirty="0">
                <a:sym typeface="+mn-ea"/>
              </a:rPr>
              <a:t>i</a:t>
            </a:r>
            <a:r>
              <a:rPr lang="zh-CN" altLang="en-US" dirty="0"/>
              <a:t> ∈ {0, 1}. If we include this term (with its sign flipped) in the energy function, then it will naturally bias </a:t>
            </a:r>
            <a:r>
              <a:rPr lang="zh-CN" altLang="en-US" i="1" dirty="0">
                <a:sym typeface="+mn-ea"/>
              </a:rPr>
              <a:t>h</a:t>
            </a:r>
            <a:r>
              <a:rPr lang="zh-CN" altLang="en-US" i="1" baseline="-25000" dirty="0">
                <a:sym typeface="+mn-ea"/>
              </a:rPr>
              <a:t>i</a:t>
            </a:r>
            <a:r>
              <a:rPr lang="zh-CN" altLang="en-US" dirty="0"/>
              <a:t> to be turned off when the weights for that unit are large and connected to visible units with high precision. The choice of whether or not to include this bias term does not affect the family of distributions the model can represent (assuming that we include bias parameters for the hidden units) but it does affect the learning dynamics of the model. Including the term may help the hidden unit activations remain reasonable even when the weights rapidly increase in magnitude.</a:t>
            </a:r>
          </a:p>
          <a:p>
            <a:endParaRPr lang="zh-CN" altLang="en-US" dirty="0"/>
          </a:p>
        </p:txBody>
      </p:sp>
      <p:pic>
        <p:nvPicPr>
          <p:cNvPr id="4" name="图片 3" descr="u=1907756794,293736522&amp;fm=21&amp;gp=0.jpg">
            <a:extLst>
              <a:ext uri="{FF2B5EF4-FFF2-40B4-BE49-F238E27FC236}">
                <a16:creationId xmlns:a16="http://schemas.microsoft.com/office/drawing/2014/main" id="{AE7C9514-E005-4824-98D1-51FF43A7234E}"/>
              </a:ext>
            </a:extLst>
          </p:cNvPr>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6360305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20.5.1 Gaussian-Bernoulli RBMs</a:t>
            </a:r>
            <a:endParaRPr lang="zh-CN" altLang="en-US" sz="3600" dirty="0">
              <a:latin typeface="Times New Roman" panose="02020603050405020304" pitchFamily="18" charset="0"/>
              <a:cs typeface="Times New Roman" panose="02020603050405020304" pitchFamily="18" charset="0"/>
            </a:endParaRPr>
          </a:p>
        </p:txBody>
      </p:sp>
      <p:sp>
        <p:nvSpPr>
          <p:cNvPr id="8" name="内容占位符 7"/>
          <p:cNvSpPr>
            <a:spLocks noGrp="1"/>
          </p:cNvSpPr>
          <p:nvPr>
            <p:ph idx="1"/>
          </p:nvPr>
        </p:nvSpPr>
        <p:spPr/>
        <p:txBody>
          <a:bodyPr>
            <a:normAutofit fontScale="97500"/>
          </a:bodyPr>
          <a:lstStyle/>
          <a:p>
            <a:pPr marL="0" indent="0" fontAlgn="auto">
              <a:lnSpc>
                <a:spcPct val="125000"/>
              </a:lnSpc>
              <a:buNone/>
            </a:pPr>
            <a:r>
              <a:rPr lang="en-US" altLang="zh-CN" dirty="0"/>
              <a:t>        </a:t>
            </a:r>
            <a:r>
              <a:rPr lang="zh-CN" altLang="en-US" dirty="0">
                <a:latin typeface="Times New Roman" panose="02020603050405020304" pitchFamily="18" charset="0"/>
                <a:cs typeface="Times New Roman" panose="02020603050405020304" pitchFamily="18" charset="0"/>
              </a:rPr>
              <a:t>One way to define the energy function on a Gaussian-Bernoulli RBM is thus</a:t>
            </a:r>
          </a:p>
          <a:p>
            <a:pPr marL="0" indent="0" fontAlgn="auto">
              <a:lnSpc>
                <a:spcPct val="125000"/>
              </a:lnSpc>
              <a:buNone/>
            </a:pPr>
            <a:endParaRPr lang="zh-CN" altLang="en-US" dirty="0">
              <a:latin typeface="Times New Roman" panose="02020603050405020304" pitchFamily="18" charset="0"/>
              <a:cs typeface="Times New Roman" panose="02020603050405020304" pitchFamily="18" charset="0"/>
            </a:endParaRPr>
          </a:p>
          <a:p>
            <a:pPr marL="0" indent="0" fontAlgn="auto">
              <a:lnSpc>
                <a:spcPct val="125000"/>
              </a:lnSpc>
              <a:buNone/>
            </a:pPr>
            <a:r>
              <a:rPr lang="zh-CN" altLang="en-US" dirty="0">
                <a:latin typeface="Times New Roman" panose="02020603050405020304" pitchFamily="18" charset="0"/>
                <a:cs typeface="Times New Roman" panose="02020603050405020304" pitchFamily="18" charset="0"/>
              </a:rPr>
              <a:t>but we may also add extra terms or parametrize the energy in terms of the variance rather than precision if we choos</a:t>
            </a:r>
            <a:r>
              <a:rPr lang="en-US" altLang="zh-CN" dirty="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5" name="图片 4"/>
          <p:cNvPicPr>
            <a:picLocks noChangeAspect="1"/>
          </p:cNvPicPr>
          <p:nvPr/>
        </p:nvPicPr>
        <p:blipFill>
          <a:blip r:embed="rId3"/>
          <a:stretch>
            <a:fillRect/>
          </a:stretch>
        </p:blipFill>
        <p:spPr>
          <a:xfrm>
            <a:off x="2584383" y="1652705"/>
            <a:ext cx="7310755" cy="61468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EA78B-5D7D-4FD0-B8F0-0C15EC013ABF}"/>
              </a:ext>
            </a:extLst>
          </p:cNvPr>
          <p:cNvSpPr>
            <a:spLocks noGrp="1"/>
          </p:cNvSpPr>
          <p:nvPr>
            <p:ph type="title"/>
          </p:nvPr>
        </p:nvSpPr>
        <p:spPr/>
        <p:txBody>
          <a:bodyPr/>
          <a:lstStyle/>
          <a:p>
            <a:r>
              <a:rPr lang="en-US" altLang="zh-CN" dirty="0">
                <a:sym typeface="+mn-ea"/>
              </a:rPr>
              <a:t>20.5.1 Gaussian-Bernoulli RBMs</a:t>
            </a:r>
            <a:endParaRPr lang="zh-CN" altLang="en-US" dirty="0"/>
          </a:p>
        </p:txBody>
      </p:sp>
      <p:sp>
        <p:nvSpPr>
          <p:cNvPr id="3" name="内容占位符 2">
            <a:extLst>
              <a:ext uri="{FF2B5EF4-FFF2-40B4-BE49-F238E27FC236}">
                <a16:creationId xmlns:a16="http://schemas.microsoft.com/office/drawing/2014/main" id="{78EEC7B0-5F0F-464D-B038-FC8ACBAAC608}"/>
              </a:ext>
            </a:extLst>
          </p:cNvPr>
          <p:cNvSpPr>
            <a:spLocks noGrp="1"/>
          </p:cNvSpPr>
          <p:nvPr>
            <p:ph idx="1"/>
          </p:nvPr>
        </p:nvSpPr>
        <p:spPr/>
        <p:txBody>
          <a:bodyPr>
            <a:normAutofit fontScale="92500"/>
          </a:bodyPr>
          <a:lstStyle/>
          <a:p>
            <a:r>
              <a:rPr lang="zh-CN" altLang="en-US" sz="2800" dirty="0"/>
              <a:t> In this derivation, we have not included a bias term on the visible units, but one could easily be added. One final source of variability in the parametrization of a Gaussian-Bernoulli RBM is the choice of how to treat the precision matrix. It may either be fixed to a constant (perhaps estimated based on the marginal precision of the data) or learned. It may also be a scalar times the identity matrix, or it may be a diagonal matrix. Typically we do not allow the precision matrix to be non-diagonal in this context, because some operations would then require inverting the matrix. In the sections ahead, we will see that other forms of Boltzmann machines permit modeling the covariance structure, using various techniques to avoid inverting the precision matrix.</a:t>
            </a:r>
            <a:endParaRPr lang="zh-CN" altLang="en-US" dirty="0"/>
          </a:p>
        </p:txBody>
      </p:sp>
      <p:pic>
        <p:nvPicPr>
          <p:cNvPr id="4" name="图片 3" descr="u=1907756794,293736522&amp;fm=21&amp;gp=0.jpg">
            <a:extLst>
              <a:ext uri="{FF2B5EF4-FFF2-40B4-BE49-F238E27FC236}">
                <a16:creationId xmlns:a16="http://schemas.microsoft.com/office/drawing/2014/main" id="{FB799830-5EB8-464E-B682-AE6FE79EE8AB}"/>
              </a:ext>
            </a:extLst>
          </p:cNvPr>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7111324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p:sp>
        <p:nvSpPr>
          <p:cNvPr id="8" name="内容占位符 7"/>
          <p:cNvSpPr>
            <a:spLocks noGrp="1"/>
          </p:cNvSpPr>
          <p:nvPr>
            <p:ph idx="1"/>
          </p:nvPr>
        </p:nvSpPr>
        <p:spPr/>
        <p:txBody>
          <a:bodyPr>
            <a:normAutofit fontScale="92500"/>
          </a:bodyPr>
          <a:lstStyle/>
          <a:p>
            <a:pPr marL="0" indent="0" algn="just" fontAlgn="auto">
              <a:lnSpc>
                <a:spcPct val="125000"/>
              </a:lnSpc>
              <a:buNone/>
            </a:pPr>
            <a:r>
              <a:rPr lang="zh-CN" altLang="en-US" sz="2400" dirty="0"/>
              <a:t>While the Gaussian RBM has been the canonical energy model for real-valued data, </a:t>
            </a:r>
            <a:r>
              <a:rPr lang="zh-CN" altLang="en-US" sz="2400" dirty="0">
                <a:solidFill>
                  <a:srgbClr val="00FF00"/>
                </a:solidFill>
              </a:rPr>
              <a:t>Ranzato </a:t>
            </a:r>
            <a:r>
              <a:rPr lang="zh-CN" altLang="en-US" sz="2400" i="1" dirty="0">
                <a:solidFill>
                  <a:srgbClr val="00FF00"/>
                </a:solidFill>
              </a:rPr>
              <a:t>et al</a:t>
            </a:r>
            <a:r>
              <a:rPr lang="zh-CN" altLang="en-US" sz="2400" dirty="0">
                <a:solidFill>
                  <a:srgbClr val="00FF00"/>
                </a:solidFill>
              </a:rPr>
              <a:t>. </a:t>
            </a:r>
            <a:r>
              <a:rPr lang="zh-CN" altLang="en-US" sz="2400" dirty="0"/>
              <a:t>(</a:t>
            </a:r>
            <a:r>
              <a:rPr lang="zh-CN" altLang="en-US" sz="2400" dirty="0">
                <a:solidFill>
                  <a:srgbClr val="00FF00"/>
                </a:solidFill>
              </a:rPr>
              <a:t>2010a</a:t>
            </a:r>
            <a:r>
              <a:rPr lang="zh-CN" altLang="en-US" sz="2400" dirty="0"/>
              <a:t>)</a:t>
            </a:r>
            <a:r>
              <a:rPr lang="zh-CN" altLang="en-US" sz="2400" dirty="0">
                <a:solidFill>
                  <a:srgbClr val="00FF00"/>
                </a:solidFill>
              </a:rPr>
              <a:t> </a:t>
            </a:r>
            <a:r>
              <a:rPr lang="zh-CN" altLang="en-US" sz="2400" dirty="0"/>
              <a:t>argue that the Gaussian RBM inductive bias is not well suited to the statistical variations present in some types of real-valued data, especially natural images. The problem is that much of the information content present in natural images is embedded in the covariance between pixels rather than in the raw pixel values. In other words, it is the relationships between pixels and not their absolute values where most of the useful information in images resides. Since the Gaussian RBM only models the conditional mean of the input given the hidden units, it cannot capture conditional covariance information. In response to these criticisms, alternative models have been proposed that attempt to better account for the covariance of real-valued data. These models include the mean and covariance RBM (mcRBM), the mean-product of t distribution (mPoT) model and the spike and slab RBM (ssRBM).</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p:sp>
        <p:nvSpPr>
          <p:cNvPr id="8" name="内容占位符 7"/>
          <p:cNvSpPr>
            <a:spLocks noGrp="1"/>
          </p:cNvSpPr>
          <p:nvPr>
            <p:ph idx="1"/>
          </p:nvPr>
        </p:nvSpPr>
        <p:spPr/>
        <p:txBody>
          <a:bodyPr>
            <a:normAutofit/>
          </a:bodyPr>
          <a:lstStyle/>
          <a:p>
            <a:pPr marL="0" indent="0" fontAlgn="auto">
              <a:lnSpc>
                <a:spcPct val="125000"/>
              </a:lnSpc>
              <a:buNone/>
            </a:pPr>
            <a:r>
              <a:rPr lang="zh-CN" altLang="en-US" b="1" dirty="0"/>
              <a:t>Mean and Covariance RBM</a:t>
            </a:r>
            <a:r>
              <a:rPr lang="zh-CN" altLang="en-US" dirty="0"/>
              <a:t>   The mcRBM uses its hidden units to indepen- dently encode the conditional mean and covariance of all observed units. The mcRBM hidden layer is divided into two groups of units: mean units and covariance units. The group that models the conditional mean is simply a Gaussian RBM. The other half is a covariance RBM (</a:t>
            </a:r>
            <a:r>
              <a:rPr lang="zh-CN" altLang="en-US" dirty="0">
                <a:solidFill>
                  <a:srgbClr val="00FF00"/>
                </a:solidFill>
              </a:rPr>
              <a:t>Ranzato </a:t>
            </a:r>
            <a:r>
              <a:rPr lang="zh-CN" altLang="en-US" i="1" dirty="0">
                <a:solidFill>
                  <a:srgbClr val="00FF00"/>
                </a:solidFill>
              </a:rPr>
              <a:t>et al</a:t>
            </a:r>
            <a:r>
              <a:rPr lang="zh-CN" altLang="en-US" dirty="0">
                <a:solidFill>
                  <a:srgbClr val="00FF00"/>
                </a:solidFill>
              </a:rPr>
              <a:t>.</a:t>
            </a:r>
            <a:r>
              <a:rPr lang="zh-CN" altLang="en-US" dirty="0"/>
              <a:t>,</a:t>
            </a:r>
            <a:r>
              <a:rPr lang="zh-CN" altLang="en-US" dirty="0">
                <a:solidFill>
                  <a:srgbClr val="00FF00"/>
                </a:solidFill>
              </a:rPr>
              <a:t> 2010a</a:t>
            </a:r>
            <a:r>
              <a:rPr lang="zh-CN" altLang="en-US" dirty="0"/>
              <a:t>), also called a cRBM, whose components model the conditional covariance structure, as described below.</a:t>
            </a:r>
          </a:p>
          <a:p>
            <a:pPr marL="0" indent="0" fontAlgn="auto">
              <a:lnSpc>
                <a:spcPct val="125000"/>
              </a:lnSpc>
              <a:buNone/>
            </a:pPr>
            <a:r>
              <a:rPr lang="zh-CN" altLang="en-US" dirty="0"/>
              <a:t>        Specifically, with binary mean units </a:t>
            </a:r>
            <a:r>
              <a:rPr lang="zh-CN" altLang="en-US" b="1" i="1" dirty="0"/>
              <a:t>h</a:t>
            </a:r>
            <a:r>
              <a:rPr lang="zh-CN" altLang="en-US" baseline="30000" dirty="0"/>
              <a:t>(</a:t>
            </a:r>
            <a:r>
              <a:rPr lang="zh-CN" altLang="en-US" i="1" baseline="30000" dirty="0"/>
              <a:t>m</a:t>
            </a:r>
            <a:r>
              <a:rPr lang="zh-CN" altLang="en-US" baseline="30000" dirty="0"/>
              <a:t>)</a:t>
            </a:r>
            <a:r>
              <a:rPr lang="zh-CN" altLang="en-US" dirty="0"/>
              <a:t> and binary covariance units </a:t>
            </a:r>
            <a:r>
              <a:rPr lang="zh-CN" altLang="en-US" b="1" i="1" dirty="0"/>
              <a:t>h</a:t>
            </a:r>
            <a:r>
              <a:rPr lang="zh-CN" altLang="en-US" baseline="30000" dirty="0"/>
              <a:t>(</a:t>
            </a:r>
            <a:r>
              <a:rPr lang="zh-CN" altLang="en-US" i="1" baseline="30000" dirty="0"/>
              <a:t>c</a:t>
            </a:r>
            <a:r>
              <a:rPr lang="zh-CN" altLang="en-US" baseline="30000" dirty="0"/>
              <a:t>)</a:t>
            </a:r>
            <a:r>
              <a:rPr lang="zh-CN" altLang="en-US" dirty="0"/>
              <a:t>, the mcRBM model is defined as the combination of two energy functions: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3" name="图片 2"/>
          <p:cNvPicPr>
            <a:picLocks noChangeAspect="1"/>
          </p:cNvPicPr>
          <p:nvPr/>
        </p:nvPicPr>
        <p:blipFill>
          <a:blip r:embed="rId3"/>
          <a:stretch>
            <a:fillRect/>
          </a:stretch>
        </p:blipFill>
        <p:spPr>
          <a:xfrm>
            <a:off x="1993715" y="5347713"/>
            <a:ext cx="8317865" cy="61658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mc:AlternateContent xmlns:mc="http://schemas.openxmlformats.org/markup-compatibility/2006" xmlns:a14="http://schemas.microsoft.com/office/drawing/2010/main">
        <mc:Choice Requires="a14">
          <p:sp>
            <p:nvSpPr>
              <p:cNvPr id="8" name="内容占位符 7"/>
              <p:cNvSpPr>
                <a:spLocks noGrp="1"/>
              </p:cNvSpPr>
              <p:nvPr>
                <p:ph idx="1"/>
              </p:nvPr>
            </p:nvSpPr>
            <p:spPr/>
            <p:txBody>
              <a:bodyPr>
                <a:normAutofit/>
              </a:bodyPr>
              <a:lstStyle/>
              <a:p>
                <a:pPr marL="0" indent="0" fontAlgn="auto">
                  <a:lnSpc>
                    <a:spcPct val="125000"/>
                  </a:lnSpc>
                  <a:buNone/>
                </a:pPr>
                <a:r>
                  <a:rPr lang="zh-CN" altLang="en-US" dirty="0">
                    <a:latin typeface="Times New Roman" panose="02020603050405020304" pitchFamily="18" charset="0"/>
                    <a:cs typeface="Times New Roman" panose="02020603050405020304" pitchFamily="18" charset="0"/>
                  </a:rPr>
                  <a:t>where </a:t>
                </a:r>
                <a:r>
                  <a:rPr lang="zh-CN" altLang="en-US" i="1" dirty="0">
                    <a:latin typeface="Times New Roman" panose="02020603050405020304" pitchFamily="18" charset="0"/>
                    <a:cs typeface="Times New Roman" panose="02020603050405020304" pitchFamily="18" charset="0"/>
                  </a:rPr>
                  <a:t>E</a:t>
                </a:r>
                <a:r>
                  <a:rPr lang="zh-CN" altLang="en-US" baseline="-25000" dirty="0">
                    <a:latin typeface="Times New Roman" panose="02020603050405020304" pitchFamily="18" charset="0"/>
                    <a:cs typeface="Times New Roman" panose="02020603050405020304" pitchFamily="18" charset="0"/>
                  </a:rPr>
                  <a:t>m</a:t>
                </a:r>
                <a:r>
                  <a:rPr lang="zh-CN" altLang="en-US" dirty="0">
                    <a:latin typeface="Times New Roman" panose="02020603050405020304" pitchFamily="18" charset="0"/>
                    <a:cs typeface="Times New Roman" panose="02020603050405020304" pitchFamily="18" charset="0"/>
                  </a:rPr>
                  <a:t> is the standard Gaussian-Bernoulli RBM energy function:</a:t>
                </a:r>
              </a:p>
              <a:p>
                <a:pPr marL="0" indent="0" fontAlgn="auto">
                  <a:lnSpc>
                    <a:spcPct val="125000"/>
                  </a:lnSpc>
                  <a:buNone/>
                </a:pPr>
                <a:endParaRPr lang="zh-CN" altLang="en-US" dirty="0">
                  <a:latin typeface="Times New Roman" panose="02020603050405020304" pitchFamily="18" charset="0"/>
                  <a:cs typeface="Times New Roman" panose="02020603050405020304" pitchFamily="18" charset="0"/>
                </a:endParaRPr>
              </a:p>
              <a:p>
                <a:pPr marL="0" indent="0" fontAlgn="auto">
                  <a:lnSpc>
                    <a:spcPct val="125000"/>
                  </a:lnSpc>
                  <a:buNone/>
                </a:pPr>
                <a:endParaRPr lang="zh-CN" altLang="en-US" dirty="0">
                  <a:latin typeface="Times New Roman" panose="02020603050405020304" pitchFamily="18" charset="0"/>
                  <a:cs typeface="Times New Roman" panose="02020603050405020304" pitchFamily="18" charset="0"/>
                </a:endParaRPr>
              </a:p>
              <a:p>
                <a:pPr marL="0" indent="0" fontAlgn="auto">
                  <a:lnSpc>
                    <a:spcPct val="125000"/>
                  </a:lnSpc>
                  <a:buNone/>
                </a:pPr>
                <a:r>
                  <a:rPr lang="zh-CN" altLang="en-US"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𝐸</m:t>
                        </m:r>
                      </m:e>
                      <m:sub>
                        <m:r>
                          <a:rPr lang="en-US" altLang="zh-CN" b="0" i="1" smtClean="0">
                            <a:latin typeface="Cambria Math" panose="02040503050406030204" pitchFamily="18" charset="0"/>
                            <a:cs typeface="Times New Roman" panose="02020603050405020304" pitchFamily="18" charset="0"/>
                          </a:rPr>
                          <m:t>𝑐</m:t>
                        </m:r>
                      </m:sub>
                    </m:sSub>
                  </m:oMath>
                </a14:m>
                <a:r>
                  <a:rPr lang="zh-CN" altLang="en-US" dirty="0">
                    <a:latin typeface="Times New Roman" panose="02020603050405020304" pitchFamily="18" charset="0"/>
                    <a:cs typeface="Times New Roman" panose="02020603050405020304" pitchFamily="18" charset="0"/>
                  </a:rPr>
                  <a:t> is the cRBM energy function that models the conditional covariance information:</a:t>
                </a:r>
              </a:p>
              <a:p>
                <a:pPr marL="0" indent="0" fontAlgn="auto">
                  <a:lnSpc>
                    <a:spcPct val="125000"/>
                  </a:lnSpc>
                  <a:buNone/>
                </a:pPr>
                <a:endParaRPr lang="zh-CN" altLang="en-US" dirty="0">
                  <a:latin typeface="Times New Roman" panose="02020603050405020304" pitchFamily="18" charset="0"/>
                  <a:cs typeface="Times New Roman" panose="02020603050405020304" pitchFamily="18" charset="0"/>
                </a:endParaRPr>
              </a:p>
              <a:p>
                <a:pPr marL="0" indent="0" fontAlgn="auto">
                  <a:lnSpc>
                    <a:spcPct val="125000"/>
                  </a:lnSpc>
                  <a:buNone/>
                </a:pPr>
                <a:endParaRPr lang="zh-CN" altLang="en-US" dirty="0">
                  <a:latin typeface="Times New Roman" panose="02020603050405020304" pitchFamily="18" charset="0"/>
                  <a:cs typeface="Times New Roman" panose="02020603050405020304" pitchFamily="18" charset="0"/>
                </a:endParaRPr>
              </a:p>
            </p:txBody>
          </p:sp>
        </mc:Choice>
        <mc:Fallback xmlns="">
          <p:sp>
            <p:nvSpPr>
              <p:cNvPr id="8" name="内容占位符 7"/>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6" name="图片 5"/>
          <p:cNvPicPr>
            <a:picLocks noChangeAspect="1"/>
          </p:cNvPicPr>
          <p:nvPr/>
        </p:nvPicPr>
        <p:blipFill>
          <a:blip r:embed="rId4"/>
          <a:stretch>
            <a:fillRect/>
          </a:stretch>
        </p:blipFill>
        <p:spPr>
          <a:xfrm>
            <a:off x="1980565" y="4107104"/>
            <a:ext cx="8922385" cy="923290"/>
          </a:xfrm>
          <a:prstGeom prst="rect">
            <a:avLst/>
          </a:prstGeom>
        </p:spPr>
      </p:pic>
      <p:pic>
        <p:nvPicPr>
          <p:cNvPr id="7" name="图片 6"/>
          <p:cNvPicPr>
            <a:picLocks noChangeAspect="1"/>
          </p:cNvPicPr>
          <p:nvPr/>
        </p:nvPicPr>
        <p:blipFill>
          <a:blip r:embed="rId5"/>
          <a:stretch>
            <a:fillRect/>
          </a:stretch>
        </p:blipFill>
        <p:spPr>
          <a:xfrm>
            <a:off x="1830705" y="1901798"/>
            <a:ext cx="9072245" cy="96520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mc:AlternateContent xmlns:mc="http://schemas.openxmlformats.org/markup-compatibility/2006" xmlns:a14="http://schemas.microsoft.com/office/drawing/2010/main">
        <mc:Choice Requires="a14">
          <p:sp>
            <p:nvSpPr>
              <p:cNvPr id="8" name="内容占位符 7"/>
              <p:cNvSpPr>
                <a:spLocks noGrp="1"/>
              </p:cNvSpPr>
              <p:nvPr>
                <p:ph idx="1"/>
              </p:nvPr>
            </p:nvSpPr>
            <p:spPr/>
            <p:txBody>
              <a:bodyPr>
                <a:normAutofit/>
              </a:bodyPr>
              <a:lstStyle/>
              <a:p>
                <a:r>
                  <a:rPr lang="zh-CN" altLang="en-US" dirty="0"/>
                  <a:t>The parameter </a:t>
                </a:r>
                <a:r>
                  <a:rPr lang="zh-CN" altLang="en-US" b="1" i="1" dirty="0"/>
                  <a:t>r</a:t>
                </a:r>
                <a:r>
                  <a:rPr lang="zh-CN" altLang="en-US" baseline="30000" dirty="0"/>
                  <a:t>(</a:t>
                </a:r>
                <a:r>
                  <a:rPr lang="zh-CN" altLang="en-US" i="1" baseline="30000" dirty="0"/>
                  <a:t>j</a:t>
                </a:r>
                <a:r>
                  <a:rPr lang="zh-CN" altLang="en-US" baseline="30000" dirty="0"/>
                  <a:t>)</a:t>
                </a:r>
                <a:r>
                  <a:rPr lang="zh-CN" altLang="en-US" dirty="0"/>
                  <a:t> corresponds to the covariance weight vector associated with </a:t>
                </a:r>
                <a14:m>
                  <m:oMath xmlns:m="http://schemas.openxmlformats.org/officeDocument/2006/math">
                    <m:sSubSup>
                      <m:sSubSupPr>
                        <m:ctrlPr>
                          <a:rPr lang="zh-CN" altLang="en-US" i="1" smtClean="0">
                            <a:latin typeface="Cambria Math" panose="02040503050406030204" pitchFamily="18" charset="0"/>
                          </a:rPr>
                        </m:ctrlPr>
                      </m:sSubSupPr>
                      <m:e>
                        <m:r>
                          <a:rPr lang="zh-CN" altLang="en-US" i="1" smtClean="0">
                            <a:latin typeface="Cambria Math" panose="02040503050406030204" pitchFamily="18" charset="0"/>
                          </a:rPr>
                          <m:t>h</m:t>
                        </m:r>
                      </m:e>
                      <m:sub>
                        <m:r>
                          <a:rPr lang="zh-CN" altLang="en-US" i="1" smtClean="0">
                            <a:latin typeface="Cambria Math" panose="02040503050406030204" pitchFamily="18" charset="0"/>
                          </a:rPr>
                          <m:t>𝑗</m:t>
                        </m:r>
                      </m:sub>
                      <m:sup>
                        <m:d>
                          <m:dPr>
                            <m:ctrlPr>
                              <a:rPr lang="zh-CN" altLang="en-US" i="1" smtClean="0">
                                <a:latin typeface="Cambria Math" panose="02040503050406030204" pitchFamily="18" charset="0"/>
                              </a:rPr>
                            </m:ctrlPr>
                          </m:dPr>
                          <m:e>
                            <m:r>
                              <a:rPr lang="zh-CN" altLang="en-US" i="1" smtClean="0">
                                <a:latin typeface="Cambria Math" panose="02040503050406030204" pitchFamily="18" charset="0"/>
                              </a:rPr>
                              <m:t>𝑐</m:t>
                            </m:r>
                          </m:e>
                        </m:d>
                      </m:sup>
                    </m:sSubSup>
                  </m:oMath>
                </a14:m>
                <a:r>
                  <a:rPr lang="zh-CN" altLang="en-US" dirty="0"/>
                  <a:t> and </a:t>
                </a:r>
                <a:r>
                  <a:rPr lang="zh-CN" altLang="en-US" b="1" i="1" dirty="0"/>
                  <a:t>b</a:t>
                </a:r>
                <a:r>
                  <a:rPr lang="zh-CN" altLang="en-US" baseline="30000" dirty="0"/>
                  <a:t>(</a:t>
                </a:r>
                <a:r>
                  <a:rPr lang="zh-CN" altLang="en-US" i="1" baseline="30000" dirty="0"/>
                  <a:t>c</a:t>
                </a:r>
                <a:r>
                  <a:rPr lang="zh-CN" altLang="en-US" baseline="30000" dirty="0"/>
                  <a:t>) </a:t>
                </a:r>
                <a:r>
                  <a:rPr lang="zh-CN" altLang="en-US" dirty="0"/>
                  <a:t>is a vector of covariance offsets. The combined energy function defines a joint distribution:</a:t>
                </a:r>
                <a:endParaRPr lang="zh-CN" altLang="en-US" dirty="0">
                  <a:latin typeface="Times New Roman" panose="02020603050405020304" pitchFamily="18" charset="0"/>
                  <a:cs typeface="Times New Roman" panose="02020603050405020304" pitchFamily="18" charset="0"/>
                </a:endParaRPr>
              </a:p>
              <a:p>
                <a:pPr marL="0" indent="0" fontAlgn="auto">
                  <a:lnSpc>
                    <a:spcPct val="125000"/>
                  </a:lnSpc>
                  <a:buNone/>
                </a:pPr>
                <a:endParaRPr lang="zh-CN" altLang="en-US" dirty="0">
                  <a:latin typeface="Times New Roman" panose="02020603050405020304" pitchFamily="18" charset="0"/>
                  <a:cs typeface="Times New Roman" panose="02020603050405020304" pitchFamily="18" charset="0"/>
                </a:endParaRPr>
              </a:p>
              <a:p>
                <a:pPr marL="0" indent="0" fontAlgn="auto">
                  <a:lnSpc>
                    <a:spcPct val="125000"/>
                  </a:lnSpc>
                  <a:buNone/>
                </a:pPr>
                <a:endParaRPr lang="zh-CN" altLang="en-US" dirty="0">
                  <a:latin typeface="Times New Roman" panose="02020603050405020304" pitchFamily="18" charset="0"/>
                  <a:cs typeface="Times New Roman" panose="02020603050405020304" pitchFamily="18" charset="0"/>
                </a:endParaRPr>
              </a:p>
              <a:p>
                <a:pPr marL="0" indent="0" fontAlgn="auto">
                  <a:lnSpc>
                    <a:spcPct val="125000"/>
                  </a:lnSpc>
                  <a:buNone/>
                </a:pPr>
                <a:r>
                  <a:rPr lang="zh-CN" altLang="en-US" dirty="0">
                    <a:latin typeface="Times New Roman" panose="02020603050405020304" pitchFamily="18" charset="0"/>
                    <a:cs typeface="Times New Roman" panose="02020603050405020304" pitchFamily="18" charset="0"/>
                  </a:rPr>
                  <a:t>and a corresponding conditional distribution over the observations given </a:t>
                </a:r>
                <a:r>
                  <a:rPr lang="zh-CN" altLang="en-US" b="1" i="1" dirty="0">
                    <a:latin typeface="Times New Roman" panose="02020603050405020304" pitchFamily="18" charset="0"/>
                    <a:cs typeface="Times New Roman" panose="02020603050405020304" pitchFamily="18" charset="0"/>
                    <a:sym typeface="+mn-ea"/>
                  </a:rPr>
                  <a:t>h</a:t>
                </a:r>
                <a:r>
                  <a:rPr lang="zh-CN" altLang="en-US" baseline="30000" dirty="0">
                    <a:latin typeface="Times New Roman" panose="02020603050405020304" pitchFamily="18" charset="0"/>
                    <a:cs typeface="Times New Roman" panose="02020603050405020304" pitchFamily="18" charset="0"/>
                    <a:sym typeface="+mn-ea"/>
                  </a:rPr>
                  <a:t>(</a:t>
                </a:r>
                <a:r>
                  <a:rPr lang="zh-CN" altLang="en-US" i="1" baseline="30000" dirty="0">
                    <a:latin typeface="Times New Roman" panose="02020603050405020304" pitchFamily="18" charset="0"/>
                    <a:cs typeface="Times New Roman" panose="02020603050405020304" pitchFamily="18" charset="0"/>
                    <a:sym typeface="+mn-ea"/>
                  </a:rPr>
                  <a:t>m</a:t>
                </a:r>
                <a:r>
                  <a:rPr lang="zh-CN" altLang="en-US" baseline="30000" dirty="0">
                    <a:latin typeface="Times New Roman" panose="02020603050405020304" pitchFamily="18" charset="0"/>
                    <a:cs typeface="Times New Roman" panose="02020603050405020304" pitchFamily="18" charset="0"/>
                    <a:sym typeface="+mn-ea"/>
                  </a:rPr>
                  <a:t>)</a:t>
                </a:r>
                <a:r>
                  <a:rPr lang="zh-CN" altLang="en-US" dirty="0">
                    <a:latin typeface="Times New Roman" panose="02020603050405020304" pitchFamily="18" charset="0"/>
                    <a:cs typeface="Times New Roman" panose="02020603050405020304" pitchFamily="18" charset="0"/>
                  </a:rPr>
                  <a:t> and </a:t>
                </a:r>
                <a:r>
                  <a:rPr lang="zh-CN" altLang="en-US" b="1" i="1" dirty="0">
                    <a:latin typeface="Times New Roman" panose="02020603050405020304" pitchFamily="18" charset="0"/>
                    <a:cs typeface="Times New Roman" panose="02020603050405020304" pitchFamily="18" charset="0"/>
                    <a:sym typeface="+mn-ea"/>
                  </a:rPr>
                  <a:t>h</a:t>
                </a:r>
                <a:r>
                  <a:rPr lang="zh-CN" altLang="en-US" baseline="30000" dirty="0">
                    <a:latin typeface="Times New Roman" panose="02020603050405020304" pitchFamily="18" charset="0"/>
                    <a:cs typeface="Times New Roman" panose="02020603050405020304" pitchFamily="18" charset="0"/>
                    <a:sym typeface="+mn-ea"/>
                  </a:rPr>
                  <a:t>(</a:t>
                </a:r>
                <a:r>
                  <a:rPr lang="en-US" altLang="zh-CN" i="1" baseline="30000" dirty="0">
                    <a:latin typeface="Times New Roman" panose="02020603050405020304" pitchFamily="18" charset="0"/>
                    <a:cs typeface="Times New Roman" panose="02020603050405020304" pitchFamily="18" charset="0"/>
                    <a:sym typeface="+mn-ea"/>
                  </a:rPr>
                  <a:t>c</a:t>
                </a:r>
                <a:r>
                  <a:rPr lang="zh-CN" altLang="en-US" baseline="30000" dirty="0">
                    <a:latin typeface="Times New Roman" panose="02020603050405020304" pitchFamily="18" charset="0"/>
                    <a:cs typeface="Times New Roman" panose="02020603050405020304" pitchFamily="18" charset="0"/>
                    <a:sym typeface="+mn-ea"/>
                  </a:rPr>
                  <a:t>)</a:t>
                </a:r>
                <a:r>
                  <a:rPr lang="zh-CN" altLang="en-US" dirty="0">
                    <a:latin typeface="Times New Roman" panose="02020603050405020304" pitchFamily="18" charset="0"/>
                    <a:cs typeface="Times New Roman" panose="02020603050405020304" pitchFamily="18" charset="0"/>
                  </a:rPr>
                  <a:t> as a multivariate Gaussian distribution:</a:t>
                </a:r>
              </a:p>
            </p:txBody>
          </p:sp>
        </mc:Choice>
        <mc:Fallback xmlns="">
          <p:sp>
            <p:nvSpPr>
              <p:cNvPr id="8" name="内容占位符 7"/>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3" name="图片 2"/>
          <p:cNvPicPr>
            <a:picLocks noChangeAspect="1"/>
          </p:cNvPicPr>
          <p:nvPr/>
        </p:nvPicPr>
        <p:blipFill>
          <a:blip r:embed="rId4"/>
          <a:stretch>
            <a:fillRect/>
          </a:stretch>
        </p:blipFill>
        <p:spPr>
          <a:xfrm>
            <a:off x="1808213" y="3046095"/>
            <a:ext cx="8568055" cy="765810"/>
          </a:xfrm>
          <a:prstGeom prst="rect">
            <a:avLst/>
          </a:prstGeom>
        </p:spPr>
      </p:pic>
      <p:pic>
        <p:nvPicPr>
          <p:cNvPr id="5" name="图片 4"/>
          <p:cNvPicPr>
            <a:picLocks noChangeAspect="1"/>
          </p:cNvPicPr>
          <p:nvPr/>
        </p:nvPicPr>
        <p:blipFill>
          <a:blip r:embed="rId5"/>
          <a:stretch>
            <a:fillRect/>
          </a:stretch>
        </p:blipFill>
        <p:spPr>
          <a:xfrm>
            <a:off x="1495794" y="5083236"/>
            <a:ext cx="9192895" cy="114554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p:sp>
        <p:nvSpPr>
          <p:cNvPr id="8" name="内容占位符 7"/>
          <p:cNvSpPr>
            <a:spLocks noGrp="1"/>
          </p:cNvSpPr>
          <p:nvPr>
            <p:ph idx="1"/>
          </p:nvPr>
        </p:nvSpPr>
        <p:spPr/>
        <p:txBody>
          <a:bodyPr>
            <a:normAutofit/>
          </a:bodyPr>
          <a:lstStyle/>
          <a:p>
            <a:pPr marL="0" indent="0" fontAlgn="auto">
              <a:lnSpc>
                <a:spcPct val="125000"/>
              </a:lnSpc>
              <a:buNone/>
            </a:pPr>
            <a:r>
              <a:rPr lang="zh-CN" altLang="en-US" sz="2400" dirty="0">
                <a:latin typeface="Times New Roman" panose="02020603050405020304" pitchFamily="18" charset="0"/>
                <a:cs typeface="Times New Roman" panose="02020603050405020304" pitchFamily="18" charset="0"/>
              </a:rPr>
              <a:t>        Note that the covariance matrix                                                 is non-diagonal and that </a:t>
            </a:r>
            <a:r>
              <a:rPr lang="zh-CN" altLang="en-US" sz="2400" b="1" i="1" dirty="0">
                <a:latin typeface="Times New Roman" panose="02020603050405020304" pitchFamily="18" charset="0"/>
                <a:cs typeface="Times New Roman" panose="02020603050405020304" pitchFamily="18" charset="0"/>
              </a:rPr>
              <a:t>W</a:t>
            </a:r>
            <a:r>
              <a:rPr lang="zh-CN" altLang="en-US" sz="2400" dirty="0">
                <a:latin typeface="Times New Roman" panose="02020603050405020304" pitchFamily="18" charset="0"/>
                <a:cs typeface="Times New Roman" panose="02020603050405020304" pitchFamily="18" charset="0"/>
              </a:rPr>
              <a:t> is the weight matrix associated with the Gaussian RBM modeling the conditional means. It is difficult to train the mcRBM via contrastive divergence or persistent contrastive divergence because of its non-diagonal conditional covariance structure. CD and PCD require sampling from the joint distribution of </a:t>
            </a:r>
            <a:r>
              <a:rPr lang="zh-CN" altLang="en-US" sz="2400" b="1" i="1" dirty="0">
                <a:latin typeface="Times New Roman" panose="02020603050405020304" pitchFamily="18" charset="0"/>
                <a:cs typeface="Times New Roman" panose="02020603050405020304" pitchFamily="18" charset="0"/>
              </a:rPr>
              <a:t>x</a:t>
            </a:r>
            <a:r>
              <a:rPr lang="zh-CN" altLang="en-US" sz="2400" dirty="0">
                <a:latin typeface="Times New Roman" panose="02020603050405020304" pitchFamily="18" charset="0"/>
                <a:cs typeface="Times New Roman" panose="02020603050405020304" pitchFamily="18" charset="0"/>
              </a:rPr>
              <a:t>, </a:t>
            </a:r>
            <a:r>
              <a:rPr lang="zh-CN" altLang="en-US" sz="2400" b="1" i="1" dirty="0">
                <a:latin typeface="Times New Roman" panose="02020603050405020304" pitchFamily="18" charset="0"/>
                <a:cs typeface="Times New Roman" panose="02020603050405020304" pitchFamily="18" charset="0"/>
                <a:sym typeface="+mn-ea"/>
              </a:rPr>
              <a:t>h</a:t>
            </a:r>
            <a:r>
              <a:rPr lang="zh-CN" altLang="en-US" sz="2400" baseline="30000" dirty="0">
                <a:latin typeface="Times New Roman" panose="02020603050405020304" pitchFamily="18" charset="0"/>
                <a:cs typeface="Times New Roman" panose="02020603050405020304" pitchFamily="18" charset="0"/>
                <a:sym typeface="+mn-ea"/>
              </a:rPr>
              <a:t>(</a:t>
            </a:r>
            <a:r>
              <a:rPr lang="zh-CN" altLang="en-US" sz="2400" i="1" baseline="30000" dirty="0">
                <a:latin typeface="Times New Roman" panose="02020603050405020304" pitchFamily="18" charset="0"/>
                <a:cs typeface="Times New Roman" panose="02020603050405020304" pitchFamily="18" charset="0"/>
                <a:sym typeface="+mn-ea"/>
              </a:rPr>
              <a:t>m</a:t>
            </a:r>
            <a:r>
              <a:rPr lang="zh-CN" altLang="en-US" sz="2400" baseline="300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cs typeface="Times New Roman" panose="02020603050405020304" pitchFamily="18" charset="0"/>
                <a:sym typeface="+mn-ea"/>
              </a:rPr>
              <a:t> </a:t>
            </a:r>
            <a:r>
              <a:rPr lang="en-US" altLang="zh-CN" sz="24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cs typeface="Times New Roman" panose="02020603050405020304" pitchFamily="18" charset="0"/>
                <a:sym typeface="+mn-ea"/>
              </a:rPr>
              <a:t> </a:t>
            </a:r>
            <a:r>
              <a:rPr lang="zh-CN" altLang="en-US" sz="2400" b="1" i="1" dirty="0">
                <a:latin typeface="Times New Roman" panose="02020603050405020304" pitchFamily="18" charset="0"/>
                <a:cs typeface="Times New Roman" panose="02020603050405020304" pitchFamily="18" charset="0"/>
                <a:sym typeface="+mn-ea"/>
              </a:rPr>
              <a:t>h</a:t>
            </a:r>
            <a:r>
              <a:rPr lang="zh-CN" altLang="en-US" sz="2400" baseline="30000" dirty="0">
                <a:latin typeface="Times New Roman" panose="02020603050405020304" pitchFamily="18" charset="0"/>
                <a:cs typeface="Times New Roman" panose="02020603050405020304" pitchFamily="18" charset="0"/>
                <a:sym typeface="+mn-ea"/>
              </a:rPr>
              <a:t>(</a:t>
            </a:r>
            <a:r>
              <a:rPr lang="en-US" altLang="zh-CN" sz="2400" i="1" baseline="30000" dirty="0">
                <a:latin typeface="Times New Roman" panose="02020603050405020304" pitchFamily="18" charset="0"/>
                <a:cs typeface="Times New Roman" panose="02020603050405020304" pitchFamily="18" charset="0"/>
                <a:sym typeface="+mn-ea"/>
              </a:rPr>
              <a:t>c</a:t>
            </a:r>
            <a:r>
              <a:rPr lang="zh-CN" altLang="en-US" sz="2400" baseline="300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cs typeface="Times New Roman" panose="02020603050405020304" pitchFamily="18" charset="0"/>
              </a:rPr>
              <a:t> which, in a standard RBM, is accomplished by Gibbs sampling over the conditionals. However, in the mcRBM, sampling from </a:t>
            </a:r>
            <a:r>
              <a:rPr lang="zh-CN" altLang="en-US" sz="2400" i="1" dirty="0">
                <a:latin typeface="Times New Roman" panose="02020603050405020304" pitchFamily="18" charset="0"/>
                <a:cs typeface="Times New Roman" panose="02020603050405020304" pitchFamily="18" charset="0"/>
              </a:rPr>
              <a:t>p</a:t>
            </a:r>
            <a:r>
              <a:rPr lang="zh-CN" altLang="en-US" sz="2400" i="1" baseline="-25000" dirty="0">
                <a:latin typeface="Times New Roman" panose="02020603050405020304" pitchFamily="18" charset="0"/>
                <a:cs typeface="Times New Roman" panose="02020603050405020304" pitchFamily="18" charset="0"/>
              </a:rPr>
              <a:t>mc</a:t>
            </a:r>
            <a:r>
              <a:rPr lang="zh-CN" altLang="en-US" sz="2400" dirty="0">
                <a:latin typeface="Times New Roman" panose="02020603050405020304" pitchFamily="18" charset="0"/>
                <a:cs typeface="Times New Roman" panose="02020603050405020304" pitchFamily="18" charset="0"/>
              </a:rPr>
              <a:t>(</a:t>
            </a:r>
            <a:r>
              <a:rPr lang="zh-CN" altLang="en-US" sz="2400" b="1" i="1" dirty="0">
                <a:latin typeface="Times New Roman" panose="02020603050405020304" pitchFamily="18" charset="0"/>
                <a:cs typeface="Times New Roman" panose="02020603050405020304" pitchFamily="18" charset="0"/>
                <a:sym typeface="+mn-ea"/>
              </a:rPr>
              <a:t>x</a:t>
            </a:r>
            <a:r>
              <a:rPr lang="zh-CN" altLang="en-US" sz="2400" dirty="0">
                <a:latin typeface="Times New Roman" panose="02020603050405020304" pitchFamily="18" charset="0"/>
                <a:cs typeface="Times New Roman" panose="02020603050405020304" pitchFamily="18" charset="0"/>
              </a:rPr>
              <a:t> | </a:t>
            </a:r>
            <a:r>
              <a:rPr lang="zh-CN" altLang="en-US" sz="2400" b="1" i="1" dirty="0">
                <a:latin typeface="Times New Roman" panose="02020603050405020304" pitchFamily="18" charset="0"/>
                <a:cs typeface="Times New Roman" panose="02020603050405020304" pitchFamily="18" charset="0"/>
                <a:sym typeface="+mn-ea"/>
              </a:rPr>
              <a:t>h</a:t>
            </a:r>
            <a:r>
              <a:rPr lang="zh-CN" altLang="en-US" sz="2400" baseline="30000" dirty="0">
                <a:latin typeface="Times New Roman" panose="02020603050405020304" pitchFamily="18" charset="0"/>
                <a:cs typeface="Times New Roman" panose="02020603050405020304" pitchFamily="18" charset="0"/>
                <a:sym typeface="+mn-ea"/>
              </a:rPr>
              <a:t>(</a:t>
            </a:r>
            <a:r>
              <a:rPr lang="zh-CN" altLang="en-US" sz="2400" i="1" baseline="30000" dirty="0">
                <a:latin typeface="Times New Roman" panose="02020603050405020304" pitchFamily="18" charset="0"/>
                <a:cs typeface="Times New Roman" panose="02020603050405020304" pitchFamily="18" charset="0"/>
                <a:sym typeface="+mn-ea"/>
              </a:rPr>
              <a:t>m</a:t>
            </a:r>
            <a:r>
              <a:rPr lang="zh-CN" altLang="en-US" sz="2400" baseline="300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cs typeface="Times New Roman" panose="02020603050405020304" pitchFamily="18" charset="0"/>
              </a:rPr>
              <a:t> , </a:t>
            </a:r>
            <a:r>
              <a:rPr lang="zh-CN" altLang="en-US" sz="2400" b="1" i="1" dirty="0">
                <a:latin typeface="Times New Roman" panose="02020603050405020304" pitchFamily="18" charset="0"/>
                <a:cs typeface="Times New Roman" panose="02020603050405020304" pitchFamily="18" charset="0"/>
                <a:sym typeface="+mn-ea"/>
              </a:rPr>
              <a:t>h</a:t>
            </a:r>
            <a:r>
              <a:rPr lang="zh-CN" altLang="en-US" sz="2400" baseline="30000" dirty="0">
                <a:latin typeface="Times New Roman" panose="02020603050405020304" pitchFamily="18" charset="0"/>
                <a:cs typeface="Times New Roman" panose="02020603050405020304" pitchFamily="18" charset="0"/>
                <a:sym typeface="+mn-ea"/>
              </a:rPr>
              <a:t>(</a:t>
            </a:r>
            <a:r>
              <a:rPr lang="en-US" altLang="zh-CN" sz="2400" i="1" baseline="30000" dirty="0">
                <a:latin typeface="Times New Roman" panose="02020603050405020304" pitchFamily="18" charset="0"/>
                <a:cs typeface="Times New Roman" panose="02020603050405020304" pitchFamily="18" charset="0"/>
                <a:sym typeface="+mn-ea"/>
              </a:rPr>
              <a:t>c</a:t>
            </a:r>
            <a:r>
              <a:rPr lang="zh-CN" altLang="en-US" sz="2400" baseline="300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cs typeface="Times New Roman" panose="02020603050405020304" pitchFamily="18" charset="0"/>
              </a:rPr>
              <a:t>) requires computing (</a:t>
            </a:r>
            <a:r>
              <a:rPr lang="zh-CN" altLang="en-US" sz="2400" b="1" i="1" dirty="0">
                <a:latin typeface="Times New Roman" panose="02020603050405020304" pitchFamily="18" charset="0"/>
                <a:cs typeface="Times New Roman" panose="02020603050405020304" pitchFamily="18" charset="0"/>
              </a:rPr>
              <a:t>C</a:t>
            </a:r>
            <a:r>
              <a:rPr lang="zh-CN" altLang="en-US" sz="2400" i="1" baseline="30000" dirty="0">
                <a:latin typeface="Times New Roman" panose="02020603050405020304" pitchFamily="18" charset="0"/>
                <a:cs typeface="Times New Roman" panose="02020603050405020304" pitchFamily="18" charset="0"/>
              </a:rPr>
              <a:t>mc</a:t>
            </a:r>
            <a:r>
              <a:rPr lang="zh-CN" altLang="en-US" sz="2400" dirty="0">
                <a:latin typeface="Times New Roman" panose="02020603050405020304" pitchFamily="18" charset="0"/>
                <a:cs typeface="Times New Roman" panose="02020603050405020304" pitchFamily="18" charset="0"/>
              </a:rPr>
              <a:t>)</a:t>
            </a:r>
            <a:r>
              <a:rPr lang="zh-CN" altLang="en-US" sz="2400" baseline="300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 at every iteration of learning. This can be an impractical computational burden for larger observations. </a:t>
            </a:r>
            <a:r>
              <a:rPr lang="zh-CN" altLang="en-US" sz="2400" dirty="0">
                <a:solidFill>
                  <a:srgbClr val="00FF00"/>
                </a:solidFill>
                <a:latin typeface="Times New Roman" panose="02020603050405020304" pitchFamily="18" charset="0"/>
                <a:cs typeface="Times New Roman" panose="02020603050405020304" pitchFamily="18" charset="0"/>
              </a:rPr>
              <a:t>Ranzato and Hinton </a:t>
            </a:r>
            <a:r>
              <a:rPr lang="zh-CN" altLang="en-US" sz="2400" dirty="0">
                <a:latin typeface="Times New Roman" panose="02020603050405020304" pitchFamily="18" charset="0"/>
                <a:cs typeface="Times New Roman" panose="02020603050405020304" pitchFamily="18" charset="0"/>
              </a:rPr>
              <a:t>(</a:t>
            </a:r>
            <a:r>
              <a:rPr lang="zh-CN" altLang="en-US" sz="2400" dirty="0">
                <a:solidFill>
                  <a:srgbClr val="00FF00"/>
                </a:solidFill>
                <a:latin typeface="Times New Roman" panose="02020603050405020304" pitchFamily="18" charset="0"/>
                <a:cs typeface="Times New Roman" panose="02020603050405020304" pitchFamily="18" charset="0"/>
              </a:rPr>
              <a:t>2010</a:t>
            </a:r>
            <a:r>
              <a:rPr lang="zh-CN" altLang="en-US" sz="2400" dirty="0">
                <a:latin typeface="Times New Roman" panose="02020603050405020304" pitchFamily="18" charset="0"/>
                <a:cs typeface="Times New Roman" panose="02020603050405020304" pitchFamily="18" charset="0"/>
              </a:rPr>
              <a:t>)</a:t>
            </a:r>
            <a:r>
              <a:rPr lang="zh-CN" altLang="en-US" sz="2400" dirty="0">
                <a:solidFill>
                  <a:srgbClr val="00FF00"/>
                </a:solidFill>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avoid direct sampling from the conditional </a:t>
            </a:r>
            <a:r>
              <a:rPr lang="zh-CN" altLang="en-US" sz="2400" dirty="0">
                <a:latin typeface="Times New Roman" panose="02020603050405020304" pitchFamily="18" charset="0"/>
                <a:cs typeface="Times New Roman" panose="02020603050405020304" pitchFamily="18" charset="0"/>
                <a:sym typeface="+mn-ea"/>
              </a:rPr>
              <a:t> </a:t>
            </a:r>
            <a:r>
              <a:rPr lang="zh-CN" altLang="en-US" sz="2400" i="1" dirty="0">
                <a:latin typeface="Times New Roman" panose="02020603050405020304" pitchFamily="18" charset="0"/>
                <a:cs typeface="Times New Roman" panose="02020603050405020304" pitchFamily="18" charset="0"/>
                <a:sym typeface="+mn-ea"/>
              </a:rPr>
              <a:t>p</a:t>
            </a:r>
            <a:r>
              <a:rPr lang="zh-CN" altLang="en-US" sz="2400" i="1" baseline="-25000" dirty="0">
                <a:latin typeface="Times New Roman" panose="02020603050405020304" pitchFamily="18" charset="0"/>
                <a:cs typeface="Times New Roman" panose="02020603050405020304" pitchFamily="18" charset="0"/>
                <a:sym typeface="+mn-ea"/>
              </a:rPr>
              <a:t>mc</a:t>
            </a:r>
            <a:r>
              <a:rPr lang="zh-CN" altLang="en-US" sz="2400" dirty="0">
                <a:latin typeface="Times New Roman" panose="02020603050405020304" pitchFamily="18" charset="0"/>
                <a:cs typeface="Times New Roman" panose="02020603050405020304" pitchFamily="18" charset="0"/>
                <a:sym typeface="+mn-ea"/>
              </a:rPr>
              <a:t>(</a:t>
            </a:r>
            <a:r>
              <a:rPr lang="zh-CN" altLang="en-US" sz="2400" b="1" i="1" dirty="0">
                <a:latin typeface="Times New Roman" panose="02020603050405020304" pitchFamily="18" charset="0"/>
                <a:cs typeface="Times New Roman" panose="02020603050405020304" pitchFamily="18" charset="0"/>
                <a:sym typeface="+mn-ea"/>
              </a:rPr>
              <a:t>x</a:t>
            </a:r>
            <a:r>
              <a:rPr lang="zh-CN" altLang="en-US" sz="2400" dirty="0">
                <a:latin typeface="Times New Roman" panose="02020603050405020304" pitchFamily="18" charset="0"/>
                <a:cs typeface="Times New Roman" panose="02020603050405020304" pitchFamily="18" charset="0"/>
                <a:sym typeface="+mn-ea"/>
              </a:rPr>
              <a:t> | </a:t>
            </a:r>
            <a:r>
              <a:rPr lang="zh-CN" altLang="en-US" sz="2400" b="1" i="1" dirty="0">
                <a:latin typeface="Times New Roman" panose="02020603050405020304" pitchFamily="18" charset="0"/>
                <a:cs typeface="Times New Roman" panose="02020603050405020304" pitchFamily="18" charset="0"/>
                <a:sym typeface="+mn-ea"/>
              </a:rPr>
              <a:t>h</a:t>
            </a:r>
            <a:r>
              <a:rPr lang="zh-CN" altLang="en-US" sz="2400" baseline="30000" dirty="0">
                <a:latin typeface="Times New Roman" panose="02020603050405020304" pitchFamily="18" charset="0"/>
                <a:cs typeface="Times New Roman" panose="02020603050405020304" pitchFamily="18" charset="0"/>
                <a:sym typeface="+mn-ea"/>
              </a:rPr>
              <a:t>(</a:t>
            </a:r>
            <a:r>
              <a:rPr lang="zh-CN" altLang="en-US" sz="2400" i="1" baseline="30000" dirty="0">
                <a:latin typeface="Times New Roman" panose="02020603050405020304" pitchFamily="18" charset="0"/>
                <a:cs typeface="Times New Roman" panose="02020603050405020304" pitchFamily="18" charset="0"/>
                <a:sym typeface="+mn-ea"/>
              </a:rPr>
              <a:t>m</a:t>
            </a:r>
            <a:r>
              <a:rPr lang="zh-CN" altLang="en-US" sz="2400" baseline="300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cs typeface="Times New Roman" panose="02020603050405020304" pitchFamily="18" charset="0"/>
                <a:sym typeface="+mn-ea"/>
              </a:rPr>
              <a:t> , </a:t>
            </a:r>
            <a:r>
              <a:rPr lang="zh-CN" altLang="en-US" sz="2400" b="1" i="1" dirty="0">
                <a:latin typeface="Times New Roman" panose="02020603050405020304" pitchFamily="18" charset="0"/>
                <a:cs typeface="Times New Roman" panose="02020603050405020304" pitchFamily="18" charset="0"/>
                <a:sym typeface="+mn-ea"/>
              </a:rPr>
              <a:t>h</a:t>
            </a:r>
            <a:r>
              <a:rPr lang="zh-CN" altLang="en-US" sz="2400" baseline="30000" dirty="0">
                <a:latin typeface="Times New Roman" panose="02020603050405020304" pitchFamily="18" charset="0"/>
                <a:cs typeface="Times New Roman" panose="02020603050405020304" pitchFamily="18" charset="0"/>
                <a:sym typeface="+mn-ea"/>
              </a:rPr>
              <a:t>(</a:t>
            </a:r>
            <a:r>
              <a:rPr lang="en-US" altLang="zh-CN" sz="2400" i="1" baseline="30000" dirty="0">
                <a:latin typeface="Times New Roman" panose="02020603050405020304" pitchFamily="18" charset="0"/>
                <a:cs typeface="Times New Roman" panose="02020603050405020304" pitchFamily="18" charset="0"/>
                <a:sym typeface="+mn-ea"/>
              </a:rPr>
              <a:t>c</a:t>
            </a:r>
            <a:r>
              <a:rPr lang="zh-CN" altLang="en-US" sz="2400" baseline="300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cs typeface="Times New Roman" panose="02020603050405020304" pitchFamily="18" charset="0"/>
              </a:rPr>
              <a:t> by sampling directly from the marginal </a:t>
            </a:r>
            <a:r>
              <a:rPr lang="zh-CN" altLang="en-US" sz="2400" i="1" dirty="0">
                <a:latin typeface="Times New Roman" panose="02020603050405020304" pitchFamily="18" charset="0"/>
                <a:cs typeface="Times New Roman" panose="02020603050405020304" pitchFamily="18" charset="0"/>
                <a:sym typeface="+mn-ea"/>
              </a:rPr>
              <a:t>p</a:t>
            </a:r>
            <a:r>
              <a:rPr lang="zh-CN" altLang="en-US" sz="2400" dirty="0">
                <a:latin typeface="Times New Roman" panose="02020603050405020304" pitchFamily="18" charset="0"/>
                <a:cs typeface="Times New Roman" panose="02020603050405020304" pitchFamily="18" charset="0"/>
                <a:sym typeface="+mn-ea"/>
              </a:rPr>
              <a:t>(</a:t>
            </a:r>
            <a:r>
              <a:rPr lang="zh-CN" altLang="en-US" sz="2400" b="1" i="1" dirty="0">
                <a:latin typeface="Times New Roman" panose="02020603050405020304" pitchFamily="18" charset="0"/>
                <a:cs typeface="Times New Roman" panose="02020603050405020304" pitchFamily="18" charset="0"/>
                <a:sym typeface="+mn-ea"/>
              </a:rPr>
              <a:t>x</a:t>
            </a:r>
            <a:r>
              <a:rPr lang="zh-CN" altLang="en-US" sz="2400" dirty="0">
                <a:latin typeface="Times New Roman" panose="02020603050405020304" pitchFamily="18" charset="0"/>
                <a:cs typeface="Times New Roman" panose="02020603050405020304" pitchFamily="18" charset="0"/>
              </a:rPr>
              <a:t>) using Hamiltonian (hybrid) Monte Carlo (</a:t>
            </a:r>
            <a:r>
              <a:rPr lang="zh-CN" altLang="en-US" sz="2400" dirty="0">
                <a:solidFill>
                  <a:srgbClr val="00FF00"/>
                </a:solidFill>
                <a:latin typeface="Times New Roman" panose="02020603050405020304" pitchFamily="18" charset="0"/>
                <a:cs typeface="Times New Roman" panose="02020603050405020304" pitchFamily="18" charset="0"/>
              </a:rPr>
              <a:t>Neal</a:t>
            </a:r>
            <a:r>
              <a:rPr lang="zh-CN" altLang="en-US" sz="2400" dirty="0">
                <a:latin typeface="Times New Roman" panose="02020603050405020304" pitchFamily="18" charset="0"/>
                <a:cs typeface="Times New Roman" panose="02020603050405020304" pitchFamily="18" charset="0"/>
              </a:rPr>
              <a:t>,</a:t>
            </a:r>
            <a:r>
              <a:rPr lang="zh-CN" altLang="en-US" sz="2400" dirty="0">
                <a:solidFill>
                  <a:srgbClr val="00FF00"/>
                </a:solidFill>
                <a:latin typeface="Times New Roman" panose="02020603050405020304" pitchFamily="18" charset="0"/>
                <a:cs typeface="Times New Roman" panose="02020603050405020304" pitchFamily="18" charset="0"/>
              </a:rPr>
              <a:t> 1993</a:t>
            </a:r>
            <a:r>
              <a:rPr lang="zh-CN" altLang="en-US" sz="2400" dirty="0">
                <a:latin typeface="Times New Roman" panose="02020603050405020304" pitchFamily="18" charset="0"/>
                <a:cs typeface="Times New Roman" panose="02020603050405020304" pitchFamily="18" charset="0"/>
              </a:rPr>
              <a:t>) on the mcRBM free energy.</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3" name="图片 2"/>
          <p:cNvPicPr>
            <a:picLocks noChangeAspect="1"/>
          </p:cNvPicPr>
          <p:nvPr/>
        </p:nvPicPr>
        <p:blipFill>
          <a:blip r:embed="rId3"/>
          <a:stretch>
            <a:fillRect/>
          </a:stretch>
        </p:blipFill>
        <p:spPr>
          <a:xfrm>
            <a:off x="5102158" y="1043189"/>
            <a:ext cx="3596005" cy="50990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p:sp>
        <p:nvSpPr>
          <p:cNvPr id="8" name="内容占位符 7"/>
          <p:cNvSpPr>
            <a:spLocks noGrp="1"/>
          </p:cNvSpPr>
          <p:nvPr>
            <p:ph idx="1"/>
          </p:nvPr>
        </p:nvSpPr>
        <p:spPr/>
        <p:txBody>
          <a:bodyPr>
            <a:normAutofit/>
          </a:bodyPr>
          <a:lstStyle/>
          <a:p>
            <a:pPr marL="0" indent="0" fontAlgn="auto">
              <a:lnSpc>
                <a:spcPct val="125000"/>
              </a:lnSpc>
              <a:buNone/>
            </a:pPr>
            <a:r>
              <a:rPr lang="zh-CN" altLang="en-US" sz="2400" b="1" dirty="0">
                <a:latin typeface="Times New Roman" panose="02020603050405020304" pitchFamily="18" charset="0"/>
                <a:cs typeface="Times New Roman" panose="02020603050405020304" pitchFamily="18" charset="0"/>
              </a:rPr>
              <a:t>Mean-Product of Student</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s t-distributions</a:t>
            </a:r>
            <a:r>
              <a:rPr lang="zh-CN" altLang="en-US" sz="2400" dirty="0">
                <a:latin typeface="Times New Roman" panose="02020603050405020304" pitchFamily="18" charset="0"/>
                <a:cs typeface="Times New Roman" panose="02020603050405020304" pitchFamily="18" charset="0"/>
              </a:rPr>
              <a:t>   The mean-product of Student</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s  </a:t>
            </a:r>
            <a:r>
              <a:rPr lang="zh-CN" altLang="en-US" sz="2400" i="1" dirty="0">
                <a:latin typeface="Times New Roman" panose="02020603050405020304" pitchFamily="18" charset="0"/>
                <a:cs typeface="Times New Roman" panose="02020603050405020304" pitchFamily="18" charset="0"/>
              </a:rPr>
              <a:t>t</a:t>
            </a:r>
            <a:r>
              <a:rPr lang="en-US" altLang="zh-CN" sz="2400" i="1"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distribution (mPoT) model (</a:t>
            </a:r>
            <a:r>
              <a:rPr lang="zh-CN" altLang="en-US" sz="2400" dirty="0">
                <a:solidFill>
                  <a:srgbClr val="00FF00"/>
                </a:solidFill>
                <a:latin typeface="Times New Roman" panose="02020603050405020304" pitchFamily="18" charset="0"/>
                <a:cs typeface="Times New Roman" panose="02020603050405020304" pitchFamily="18" charset="0"/>
              </a:rPr>
              <a:t>Ranzato</a:t>
            </a:r>
            <a:r>
              <a:rPr lang="zh-CN" altLang="en-US" sz="2400" i="1" dirty="0">
                <a:solidFill>
                  <a:srgbClr val="00FF00"/>
                </a:solidFill>
                <a:latin typeface="Times New Roman" panose="02020603050405020304" pitchFamily="18" charset="0"/>
                <a:cs typeface="Times New Roman" panose="02020603050405020304" pitchFamily="18" charset="0"/>
              </a:rPr>
              <a:t> et al</a:t>
            </a:r>
            <a:r>
              <a:rPr lang="zh-CN" altLang="en-US" sz="2400" dirty="0">
                <a:solidFill>
                  <a:srgbClr val="00FF00"/>
                </a:solidFill>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a:t>
            </a:r>
            <a:r>
              <a:rPr lang="zh-CN" altLang="en-US" sz="2400" dirty="0">
                <a:solidFill>
                  <a:srgbClr val="00FF00"/>
                </a:solidFill>
                <a:latin typeface="Times New Roman" panose="02020603050405020304" pitchFamily="18" charset="0"/>
                <a:cs typeface="Times New Roman" panose="02020603050405020304" pitchFamily="18" charset="0"/>
              </a:rPr>
              <a:t> 2010b</a:t>
            </a:r>
            <a:r>
              <a:rPr lang="zh-CN" altLang="en-US" sz="2400" dirty="0">
                <a:latin typeface="Times New Roman" panose="02020603050405020304" pitchFamily="18" charset="0"/>
                <a:cs typeface="Times New Roman" panose="02020603050405020304" pitchFamily="18" charset="0"/>
              </a:rPr>
              <a:t>) extends the PoT model (</a:t>
            </a:r>
            <a:r>
              <a:rPr lang="zh-CN" altLang="en-US" sz="2400" dirty="0">
                <a:solidFill>
                  <a:srgbClr val="00FF00"/>
                </a:solidFill>
                <a:latin typeface="Times New Roman" panose="02020603050405020304" pitchFamily="18" charset="0"/>
                <a:cs typeface="Times New Roman" panose="02020603050405020304" pitchFamily="18" charset="0"/>
              </a:rPr>
              <a:t>Welling </a:t>
            </a:r>
            <a:r>
              <a:rPr lang="zh-CN" altLang="en-US" sz="2400" i="1" dirty="0">
                <a:solidFill>
                  <a:srgbClr val="00FF00"/>
                </a:solidFill>
                <a:latin typeface="Times New Roman" panose="02020603050405020304" pitchFamily="18" charset="0"/>
                <a:cs typeface="Times New Roman" panose="02020603050405020304" pitchFamily="18" charset="0"/>
              </a:rPr>
              <a:t>et al</a:t>
            </a:r>
            <a:r>
              <a:rPr lang="zh-CN" altLang="en-US" sz="2400" dirty="0">
                <a:solidFill>
                  <a:srgbClr val="00FF00"/>
                </a:solidFill>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a:t>
            </a:r>
            <a:r>
              <a:rPr lang="zh-CN" altLang="en-US" sz="2400" dirty="0">
                <a:solidFill>
                  <a:srgbClr val="00FF00"/>
                </a:solidFill>
                <a:latin typeface="Times New Roman" panose="02020603050405020304" pitchFamily="18" charset="0"/>
                <a:cs typeface="Times New Roman" panose="02020603050405020304" pitchFamily="18" charset="0"/>
              </a:rPr>
              <a:t> 2003a</a:t>
            </a:r>
            <a:r>
              <a:rPr lang="zh-CN" altLang="en-US" sz="2400" dirty="0">
                <a:latin typeface="Times New Roman" panose="02020603050405020304" pitchFamily="18" charset="0"/>
                <a:cs typeface="Times New Roman" panose="02020603050405020304" pitchFamily="18" charset="0"/>
              </a:rPr>
              <a:t>) in a manner similar to how the mcRBM extends the cRBM. This is achieved by including nonzero Gaussian means by the addition of Gaussian RBM-like hidden units. Like the mcRBM, the PoT conditional distribution over the observation is a multivariate Gaussian (with non-diagonal covariance) distribution; however, unlike the mcRBM, the complementary conditional distribution over the hidden variables is given by conditionally independent Gamma distributions. The Gamma distribution </a:t>
            </a:r>
            <a:r>
              <a:rPr lang="zh-CN" altLang="en-US" sz="2400" b="1" i="1" dirty="0">
                <a:latin typeface="French Script MT" panose="03020402040607040605" charset="0"/>
                <a:cs typeface="French Script MT" panose="03020402040607040605" charset="0"/>
              </a:rPr>
              <a:t>G </a:t>
            </a:r>
            <a:r>
              <a:rPr lang="zh-CN" altLang="en-US" sz="2400" dirty="0">
                <a:latin typeface="Times New Roman" panose="02020603050405020304" pitchFamily="18" charset="0"/>
                <a:cs typeface="Times New Roman" panose="02020603050405020304" pitchFamily="18" charset="0"/>
              </a:rPr>
              <a:t>(</a:t>
            </a:r>
            <a:r>
              <a:rPr lang="zh-CN" altLang="en-US" sz="2400" i="1" dirty="0">
                <a:latin typeface="Times New Roman" panose="02020603050405020304" pitchFamily="18" charset="0"/>
                <a:cs typeface="Times New Roman" panose="02020603050405020304" pitchFamily="18" charset="0"/>
              </a:rPr>
              <a:t>k, θ</a:t>
            </a:r>
            <a:r>
              <a:rPr lang="zh-CN" altLang="en-US" sz="2400" dirty="0">
                <a:latin typeface="Times New Roman" panose="02020603050405020304" pitchFamily="18" charset="0"/>
                <a:cs typeface="Times New Roman" panose="02020603050405020304" pitchFamily="18" charset="0"/>
              </a:rPr>
              <a:t>) is a probability distribution over positive real numbers, with mean </a:t>
            </a:r>
            <a:r>
              <a:rPr lang="zh-CN" altLang="en-US" sz="2400" i="1" dirty="0">
                <a:latin typeface="Times New Roman" panose="02020603050405020304" pitchFamily="18" charset="0"/>
                <a:cs typeface="Times New Roman" panose="02020603050405020304" pitchFamily="18" charset="0"/>
              </a:rPr>
              <a:t>kθ</a:t>
            </a:r>
            <a:r>
              <a:rPr lang="zh-CN" altLang="en-US" sz="2400" dirty="0">
                <a:latin typeface="Times New Roman" panose="02020603050405020304" pitchFamily="18" charset="0"/>
                <a:cs typeface="Times New Roman" panose="02020603050405020304" pitchFamily="18" charset="0"/>
              </a:rPr>
              <a:t>. It is not necessary to have a more detailed understanding of the Gamma distribution to understand the basic ideas underlying the mPoT model.</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762.5007874015748,&quot;width&quot;:2339.31968503937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4554</TotalTime>
  <Words>28715</Words>
  <Application>Microsoft Office PowerPoint</Application>
  <PresentationFormat>宽屏</PresentationFormat>
  <Paragraphs>962</Paragraphs>
  <Slides>264</Slides>
  <Notes>2</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264</vt:i4>
      </vt:variant>
    </vt:vector>
  </HeadingPairs>
  <TitlesOfParts>
    <vt:vector size="273" baseType="lpstr">
      <vt:lpstr>ComputerModernRoman</vt:lpstr>
      <vt:lpstr>等线</vt:lpstr>
      <vt:lpstr>Arial</vt:lpstr>
      <vt:lpstr>Cambria Math</vt:lpstr>
      <vt:lpstr>French Script MT</vt:lpstr>
      <vt:lpstr>Times New Roman</vt:lpstr>
      <vt:lpstr>Wingdings</vt:lpstr>
      <vt:lpstr>Office 主题​​</vt:lpstr>
      <vt:lpstr>Equation.KSEE3</vt:lpstr>
      <vt:lpstr>PowerPoint 演示文稿</vt:lpstr>
      <vt:lpstr>Chapter 20 Deep Generative Models</vt:lpstr>
      <vt:lpstr>20  Deep Generative Models</vt:lpstr>
      <vt:lpstr>PowerPoint 演示文稿</vt:lpstr>
      <vt:lpstr>20.1 Boltzmann Machines</vt:lpstr>
      <vt:lpstr>20.1 Boltzmann Machines</vt:lpstr>
      <vt:lpstr>20.1 Boltzmann Machines</vt:lpstr>
      <vt:lpstr>20.1 Boltzmann Machines</vt:lpstr>
      <vt:lpstr>20.1 Boltzmann Machines</vt:lpstr>
      <vt:lpstr>20.1 Boltzmann Machines</vt:lpstr>
      <vt:lpstr>20.1 Boltzmann Machines</vt:lpstr>
      <vt:lpstr>20.1 Boltzmann Machines</vt:lpstr>
      <vt:lpstr>20.1 Boltzmann Machines</vt:lpstr>
      <vt:lpstr>PowerPoint 演示文稿</vt:lpstr>
      <vt:lpstr>20.2 Restricted Boltzmann Machines</vt:lpstr>
      <vt:lpstr>20.2 Restricted Boltzmann Machines</vt:lpstr>
      <vt:lpstr>20.2 Restricted Boltzmann Machines</vt:lpstr>
      <vt:lpstr>20.2 Restricted Boltzmann Machines</vt:lpstr>
      <vt:lpstr>20.2 Restricted Boltzmann Machines</vt:lpstr>
      <vt:lpstr>20.2 Restricted Boltzmann Machines</vt:lpstr>
      <vt:lpstr>20.2 Restricted Boltzmann Machines</vt:lpstr>
      <vt:lpstr>20.2.1 Conditional Distributions</vt:lpstr>
      <vt:lpstr>20.2.1 Conditional Distributions</vt:lpstr>
      <vt:lpstr>20.2.1 Conditional Distributions</vt:lpstr>
      <vt:lpstr>20.2.2 Training Restricted Boltzmann Machines</vt:lpstr>
      <vt:lpstr>PowerPoint 演示文稿</vt:lpstr>
      <vt:lpstr>20.3 Deep Belief Networks</vt:lpstr>
      <vt:lpstr>20.3 Deep Belief Networks</vt:lpstr>
      <vt:lpstr>20.3 Deep Belief Networks</vt:lpstr>
      <vt:lpstr>20.3 Deep Belief Networks</vt:lpstr>
      <vt:lpstr>20.3 Deep Belief Networks</vt:lpstr>
      <vt:lpstr>20.3 Deep Belief Networks</vt:lpstr>
      <vt:lpstr>20.3 Deep Belief Networks</vt:lpstr>
      <vt:lpstr>20.3 Deep Belief Networks</vt:lpstr>
      <vt:lpstr>20.3 Deep Belief Networks</vt:lpstr>
      <vt:lpstr>20.3 Deep Belief Networks</vt:lpstr>
      <vt:lpstr>20.3 Deep Belief Networks</vt:lpstr>
      <vt:lpstr>PowerPoint 演示文稿</vt:lpstr>
      <vt:lpstr>20.4 Deep Boltzmann Machines</vt:lpstr>
      <vt:lpstr>20.4 Deep Boltzmann Machines</vt:lpstr>
      <vt:lpstr>20.4 Deep Boltzmann Machines</vt:lpstr>
      <vt:lpstr>20.4 Deep Boltzmann Machines</vt:lpstr>
      <vt:lpstr>20.4 Deep Boltzmann Machines</vt:lpstr>
      <vt:lpstr>20.4 Deep Boltzmann Machines</vt:lpstr>
      <vt:lpstr>20.4 Deep Boltzmann Machines</vt:lpstr>
      <vt:lpstr>20.4 Deep Boltzmann Machines</vt:lpstr>
      <vt:lpstr>20.4.1 Interesting Properties</vt:lpstr>
      <vt:lpstr>20.4.1 Interesting Properties</vt:lpstr>
      <vt:lpstr>20.4.1 Interesting Properties</vt:lpstr>
      <vt:lpstr>20.4.1 Interesting Properties</vt:lpstr>
      <vt:lpstr>20.4.2 DBM Mean Field Inference</vt:lpstr>
      <vt:lpstr>20.4.2 DBM Mean Field Inference</vt:lpstr>
      <vt:lpstr>20.4.2 DBM Mean Field Inference</vt:lpstr>
      <vt:lpstr>20.4.2 DBM Mean Field Inference</vt:lpstr>
      <vt:lpstr>20.4.2 DBM Mean Field Inference</vt:lpstr>
      <vt:lpstr>20.4.2 DBM Mean Field Inference</vt:lpstr>
      <vt:lpstr>20.4.2 DBM Mean Field Inference</vt:lpstr>
      <vt:lpstr>20.4.2 DBM Mean Field Inference</vt:lpstr>
      <vt:lpstr>20.4.2 DBM Mean Field Inference</vt:lpstr>
      <vt:lpstr>20.4.3 DBM Parameter Learning</vt:lpstr>
      <vt:lpstr>20.4.3 DBM Parameter Learning</vt:lpstr>
      <vt:lpstr>20.4.3 DBM Parameter Learning</vt:lpstr>
      <vt:lpstr>20.4.3 DBM Parameter Learning</vt:lpstr>
      <vt:lpstr>20.4.4 Layer-Wise Pretraining</vt:lpstr>
      <vt:lpstr>20.4.4 Layer-Wise Pretraining</vt:lpstr>
      <vt:lpstr>20.4.4 Layer-Wise Pretraining</vt:lpstr>
      <vt:lpstr>20.4.4 Layer-Wise Pretraining</vt:lpstr>
      <vt:lpstr>20.4.4 Layer-Wise Pretraining</vt:lpstr>
      <vt:lpstr>20.4.4 Layer-Wise Pretraining</vt:lpstr>
      <vt:lpstr>20.4.4 Layer-Wise Pretraining</vt:lpstr>
      <vt:lpstr>20.4.4 Layer-Wise Pretraining</vt:lpstr>
      <vt:lpstr>20.4.4 Layer-Wise Pretraining</vt:lpstr>
      <vt:lpstr>20.4.4 Layer-Wise Pretraining</vt:lpstr>
      <vt:lpstr>20.4.5 Jointly Training Deep Boltzmann Machines</vt:lpstr>
      <vt:lpstr>20.4.5 Jointly Training Deep Boltzmann Machines</vt:lpstr>
      <vt:lpstr>20.4.5 Jointly Training Deep Boltzmann Machines</vt:lpstr>
      <vt:lpstr>20.4.5 Jointly Training Deep Boltzmann Machines</vt:lpstr>
      <vt:lpstr>20.4.5 Jointly Training Deep Boltzmann Machines</vt:lpstr>
      <vt:lpstr>20.4.5 Jointly Training Deep Boltzmann Machines</vt:lpstr>
      <vt:lpstr>20.4.5 Jointly Training Deep Boltzmann Machines</vt:lpstr>
      <vt:lpstr>20.4.5 Jointly Training Deep Boltzmann Machines</vt:lpstr>
      <vt:lpstr>20.4.5 Jointly Training Deep Boltzmann Machines</vt:lpstr>
      <vt:lpstr>20.4.5 Jointly Training Deep Boltzmann Machines</vt:lpstr>
      <vt:lpstr>20.4.5 Jointly Training Deep Boltzmann Machines</vt:lpstr>
      <vt:lpstr>PowerPoint 演示文稿</vt:lpstr>
      <vt:lpstr>20.5 Boltzmann Machines for Real-Valued Data</vt:lpstr>
      <vt:lpstr>20.5.1 Gaussian-Bernoulli RBMs</vt:lpstr>
      <vt:lpstr>20.5.1 Gaussian-Bernoulli RBMs</vt:lpstr>
      <vt:lpstr>20.5.1 Gaussian-Bernoulli RBMs</vt:lpstr>
      <vt:lpstr>20.5.1 Gaussian-Bernoulli RBMs</vt:lpstr>
      <vt:lpstr>20.5.1 Gaussian-Bernoulli RBMs</vt:lpstr>
      <vt:lpstr>20.5.1 Gaussian-Bernoulli RBMs</vt:lpstr>
      <vt:lpstr>20.5.1 Gaussian-Bernoulli RBMs</vt:lpstr>
      <vt:lpstr>20.5.2 Undirected Models of Conditional Covariance</vt:lpstr>
      <vt:lpstr>20.5.2 Undirected Models of Conditional Covariance</vt:lpstr>
      <vt:lpstr>20.5.2 Undirected Models of Conditional Covariance</vt:lpstr>
      <vt:lpstr>20.5.2 Undirected Models of Conditional Covariance</vt:lpstr>
      <vt:lpstr>20.5.2 Undirected Models of Conditional Covariance</vt:lpstr>
      <vt:lpstr>20.5.2 Undirected Models of Conditional Covariance</vt:lpstr>
      <vt:lpstr>20.5.2 Undirected Models of Conditional Covariance</vt:lpstr>
      <vt:lpstr>20.5.2 Undirected Models of Conditional Covariance</vt:lpstr>
      <vt:lpstr>20.5.2 Undirected Models of Conditional Covariance</vt:lpstr>
      <vt:lpstr>20.5.2 Undirected Models of Conditional Covariance</vt:lpstr>
      <vt:lpstr>20.5.2 Undirected Models of Conditional Covariance</vt:lpstr>
      <vt:lpstr>20.5.2 Undirected Models of Conditional Covariance</vt:lpstr>
      <vt:lpstr>20.5.2 Undirected Models of Conditional Covariance</vt:lpstr>
      <vt:lpstr>20.5.2 Undirected Models of Conditional Covariance</vt:lpstr>
      <vt:lpstr>20.5.2 Undirected Models of Conditional Covariance</vt:lpstr>
      <vt:lpstr>20.5.2 Undirected Models of Conditional Covariance</vt:lpstr>
      <vt:lpstr>PowerPoint 演示文稿</vt:lpstr>
      <vt:lpstr>20.6 Convolutional Boltzmann Machines</vt:lpstr>
      <vt:lpstr>20.6 Convolutional Boltzmann Machines</vt:lpstr>
      <vt:lpstr>20.6 Convolutional Boltzmann Machines</vt:lpstr>
      <vt:lpstr>20.6 Convolutional Boltzmann Machines</vt:lpstr>
      <vt:lpstr>20.6 Convolutional Boltzmann Machines</vt:lpstr>
      <vt:lpstr>20.6 Convolutional Boltzmann Machines</vt:lpstr>
      <vt:lpstr>20.6 Convolutional Boltzmann Machines</vt:lpstr>
      <vt:lpstr>20.6 Convolutional Boltzmann Machines</vt:lpstr>
      <vt:lpstr>PowerPoint 演示文稿</vt:lpstr>
      <vt:lpstr>PowerPoint 演示文稿</vt:lpstr>
      <vt:lpstr>PowerPoint 演示文稿</vt:lpstr>
      <vt:lpstr>PowerPoint 演示文稿</vt:lpstr>
      <vt:lpstr>PowerPoint 演示文稿</vt:lpstr>
      <vt:lpstr>PowerPoint 演示文稿</vt:lpstr>
      <vt:lpstr>20.7 Boltzmann Machines for Structured or Sequential Outputs</vt:lpstr>
      <vt:lpstr>PowerPoint 演示文稿</vt:lpstr>
      <vt:lpstr>20.8 Other Boltzmann Machines</vt:lpstr>
      <vt:lpstr>20.8 Other Boltzmann Machines</vt:lpstr>
      <vt:lpstr>20.8 Other Boltzmann Machines</vt:lpstr>
      <vt:lpstr>20.8 Other Boltzmann Machines</vt:lpstr>
      <vt:lpstr>20.8 Other Boltzmann Machines </vt:lpstr>
      <vt:lpstr>PowerPoint 演示文稿</vt:lpstr>
      <vt:lpstr>20.9 Back-Propagation through Random Operation</vt:lpstr>
      <vt:lpstr>20.9 Back-Propagation through Random Operations</vt:lpstr>
      <vt:lpstr>20.9 Back-Propagation through Random Operations</vt:lpstr>
      <vt:lpstr>20.9 Back-Propagation through Random Operations</vt:lpstr>
      <vt:lpstr>20.9 Back-Propagation through Random Operations</vt:lpstr>
      <vt:lpstr>20.9 Back-Propagation through Random Operations</vt:lpstr>
      <vt:lpstr>20.9 Back-Propagation through Random Operations</vt:lpstr>
      <vt:lpstr>20.9 Back-Propagation through Random Operations</vt:lpstr>
      <vt:lpstr>PowerPoint 演示文稿</vt:lpstr>
      <vt:lpstr>PowerPoint 演示文稿</vt:lpstr>
      <vt:lpstr>PowerPoint 演示文稿</vt:lpstr>
      <vt:lpstr>20.9.1 Back-Propagating through Discrete Stochastic Operations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20.10 Directed Generative Nets</vt:lpstr>
      <vt:lpstr>20.10 Directed Generative Nets</vt:lpstr>
      <vt:lpstr>20.10.1 Sigmoid Belief Nets</vt:lpstr>
      <vt:lpstr>20.10.1 Sigmoid Belief Nets</vt:lpstr>
      <vt:lpstr>20.10.1 Sigmoid Belief Nets</vt:lpstr>
      <vt:lpstr>20.10.1 Sigmoid Belief Nets</vt:lpstr>
      <vt:lpstr>20.10.1 Sigmoid Belief Nets</vt:lpstr>
      <vt:lpstr>20.10.2 Differentiable Generator Nets</vt:lpstr>
      <vt:lpstr>20.10.2 Differentiable Generator Nets</vt:lpstr>
      <vt:lpstr>20.10.2 Differentiable Generator Nets</vt:lpstr>
      <vt:lpstr>20.10.2 Differentiable Generator Nets</vt:lpstr>
      <vt:lpstr>20.10.2 Differentiable Generator Nets</vt:lpstr>
      <vt:lpstr>20.10.2 Differentiable Generator Nets</vt:lpstr>
      <vt:lpstr>20.10.2 Differentiable Generator Nets</vt:lpstr>
      <vt:lpstr>20.10.2 Differentiable Generator Nets</vt:lpstr>
      <vt:lpstr>20.10.2 Differentiable Generator Nets</vt:lpstr>
      <vt:lpstr>20.10.2 Differentiable Generator Nets</vt:lpstr>
      <vt:lpstr>20.10.2 Differentiable Generator Nets</vt:lpstr>
      <vt:lpstr>20.10.3 Variational Autoencoders</vt:lpstr>
      <vt:lpstr>20.10.3 Variational Autoencoders</vt:lpstr>
      <vt:lpstr>20.10.3 Variational Autoencoders</vt:lpstr>
      <vt:lpstr>20.10.3 Variational Autoencoders</vt:lpstr>
      <vt:lpstr>20.10.3 Variational Autoencoders</vt:lpstr>
      <vt:lpstr>20.10.3 Variational Autoencoders</vt:lpstr>
      <vt:lpstr>20.10.3 Variational Autoencoders</vt:lpstr>
      <vt:lpstr>20.10.3 Variational Autoencoders</vt:lpstr>
      <vt:lpstr>20.10.3 Variational Autoencoders</vt:lpstr>
      <vt:lpstr>20.10.3 Variational Autoencoders</vt:lpstr>
      <vt:lpstr>20.10.3 Variational Autoencoders</vt:lpstr>
      <vt:lpstr>20.10.3 Variational Autoencoders</vt:lpstr>
      <vt:lpstr>20.10.3 Variational Autoencoders</vt:lpstr>
      <vt:lpstr>20.10.4 Generative Adversarial Networks</vt:lpstr>
      <vt:lpstr>20.10.4 Generative Adversarial Networks</vt:lpstr>
      <vt:lpstr>20.10.4 Generative Adversarial Networks</vt:lpstr>
      <vt:lpstr>20.10.4 Generative Adversarial Networks</vt:lpstr>
      <vt:lpstr>20.10.4 Generative Adversarial Networks</vt:lpstr>
      <vt:lpstr>20.10.4 Generative Adversarial Networks</vt:lpstr>
      <vt:lpstr>20.10.4 Generative Adversarial Networks</vt:lpstr>
      <vt:lpstr>20.10.4 Generative Adversarial Networks</vt:lpstr>
      <vt:lpstr>20.10.4 Generative Adversarial Networks</vt:lpstr>
      <vt:lpstr>20.10.4 Generative Adversarial Networks</vt:lpstr>
      <vt:lpstr>20.10.4 Generative Adversarial Networks</vt:lpstr>
      <vt:lpstr>20.10.4 Generative Adversarial Networks</vt:lpstr>
      <vt:lpstr>20.10.4 Generative Adversarial Networks</vt:lpstr>
      <vt:lpstr>20.10.5 Generative Moment Matching Networks</vt:lpstr>
      <vt:lpstr>20.10.5 Generative Moment Matching Networks</vt:lpstr>
      <vt:lpstr>20.10.5 Generative Moment Matching Networks</vt:lpstr>
      <vt:lpstr>20.10.5 Generative Moment Matching Networks</vt:lpstr>
      <vt:lpstr>20.10.5 Generative Moment Matching Networks</vt:lpstr>
      <vt:lpstr>20.10.5 Generative Moment Matching Networks</vt:lpstr>
      <vt:lpstr>20.10.5 Generative Moment Matching Networks</vt:lpstr>
      <vt:lpstr>20.10.6 Convolutional Generative Networks</vt:lpstr>
      <vt:lpstr>20.10.6 Convolutional Generative Networks</vt:lpstr>
      <vt:lpstr>20.10.6 Convolutional Generative Networks</vt:lpstr>
      <vt:lpstr>20.10.6 Convolutional Generative Networks</vt:lpstr>
      <vt:lpstr>20.10.7 Auto-Regressive Networks</vt:lpstr>
      <vt:lpstr>20.10.7 Auto-Regressive Networks</vt:lpstr>
      <vt:lpstr>20.10.7 Auto-Regressive Networks</vt:lpstr>
      <vt:lpstr>20.10.8 Linear Auto-Regressive Networks</vt:lpstr>
      <vt:lpstr>20.10.8 Linear Auto-Regressive Networks</vt:lpstr>
      <vt:lpstr>20.10.8 Linear Auto-Regressive Networks</vt:lpstr>
      <vt:lpstr>20.10.9 Neural Auto-Regressive Networks</vt:lpstr>
      <vt:lpstr>20.10.9 Neural Auto-Regressive Networks</vt:lpstr>
      <vt:lpstr>20.10.9 Neural Auto-Regressive Networks</vt:lpstr>
      <vt:lpstr>20.10.9 Neural Auto-Regressive Networks</vt:lpstr>
      <vt:lpstr>20.10.10 NADE</vt:lpstr>
      <vt:lpstr>20.10.10 NADE</vt:lpstr>
      <vt:lpstr>20.10.10 NADE</vt:lpstr>
      <vt:lpstr>20.10.10 NADE</vt:lpstr>
      <vt:lpstr>20.10.10 NADE</vt:lpstr>
      <vt:lpstr>20.10.10 NADE</vt:lpstr>
      <vt:lpstr>20.10.10 NADE</vt:lpstr>
      <vt:lpstr>20.10.10 NADE</vt:lpstr>
      <vt:lpstr>PowerPoint 演示文稿</vt:lpstr>
      <vt:lpstr>20.11 Drawing Samples from Autoencoders</vt:lpstr>
      <vt:lpstr>20.11 Drawing Samples from Autoencoders</vt:lpstr>
      <vt:lpstr>20.11.1 Markov Chain Associated with any Denoising Autoencoder</vt:lpstr>
      <vt:lpstr>20.11.1 Markov Chain Associated with any Denoising Autoencoder</vt:lpstr>
      <vt:lpstr>20.11.1 Markov Chain Associated with any Denoising Autoencoder</vt:lpstr>
      <vt:lpstr>20.11.1 Markov Chain Associated with any Denoising Autoencoder</vt:lpstr>
      <vt:lpstr>20.11.1 Markov Chain Associated with any Denoising Autoencoder</vt:lpstr>
      <vt:lpstr>20.11.2 Clamping and Conditional Sampling</vt:lpstr>
      <vt:lpstr>20.11.2 Clamping and Conditional Sampling</vt:lpstr>
      <vt:lpstr>20.11.3 Walk-Back Training Procedure</vt:lpstr>
      <vt:lpstr>PowerPoint 演示文稿</vt:lpstr>
      <vt:lpstr>20.12 Generative Stochastic Networks</vt:lpstr>
      <vt:lpstr>20.12 Generative Stochastic Networks</vt:lpstr>
      <vt:lpstr>20.12 Generative Stochastic Networks</vt:lpstr>
      <vt:lpstr>20.12.1 Discriminant GSNs</vt:lpstr>
      <vt:lpstr>20.12.1 Discriminant GSNs</vt:lpstr>
      <vt:lpstr>20.12.1 Discriminant GSNs</vt:lpstr>
      <vt:lpstr>PowerPoint 演示文稿</vt:lpstr>
      <vt:lpstr>20.13 Other Generation Schemes</vt:lpstr>
      <vt:lpstr>20.13 Other Generation Schemes</vt:lpstr>
      <vt:lpstr>20.13 Other Generation Schemes</vt:lpstr>
      <vt:lpstr>20.13 Other Generation Schemes</vt:lpstr>
      <vt:lpstr>20.13 Other Generation Schemes</vt:lpstr>
      <vt:lpstr>PowerPoint 演示文稿</vt:lpstr>
      <vt:lpstr>20.14 Evaluating Generative Models</vt:lpstr>
      <vt:lpstr>20.14 Evaluating Generative Models</vt:lpstr>
      <vt:lpstr>20.14 Evaluating Generative Models</vt:lpstr>
      <vt:lpstr>20.14 Evaluating Generative Models</vt:lpstr>
      <vt:lpstr>20.14 Evaluating Generative Models</vt:lpstr>
      <vt:lpstr>20.14 Evaluating Generative Models</vt:lpstr>
      <vt:lpstr>20.14 Evaluating Generative Models</vt:lpstr>
      <vt:lpstr>20.14 Evaluating Generative Models</vt:lpstr>
      <vt:lpstr>20.14 Evaluating Generative Models</vt:lpstr>
      <vt:lpstr>20.14 Evaluating Generative Models</vt:lpstr>
      <vt:lpstr>20.14 Evaluating Generative Models</vt:lpstr>
      <vt:lpstr>PowerPoint 演示文稿</vt:lpstr>
      <vt:lpstr>20.15 Conclusion</vt:lpstr>
      <vt:lpstr>References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牛 召阳</dc:creator>
  <cp:lastModifiedBy>牛 召阳</cp:lastModifiedBy>
  <cp:revision>291</cp:revision>
  <dcterms:created xsi:type="dcterms:W3CDTF">2020-05-05T12:56:26Z</dcterms:created>
  <dcterms:modified xsi:type="dcterms:W3CDTF">2020-06-08T03:47:00Z</dcterms:modified>
</cp:coreProperties>
</file>